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8"/>
  </p:notesMasterIdLst>
  <p:sldIdLst>
    <p:sldId id="256" r:id="rId2"/>
    <p:sldId id="276" r:id="rId3"/>
    <p:sldId id="274" r:id="rId4"/>
    <p:sldId id="267" r:id="rId5"/>
    <p:sldId id="275" r:id="rId6"/>
    <p:sldId id="273" r:id="rId7"/>
  </p:sldIdLst>
  <p:sldSz cx="6858000" cy="9144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84" userDrawn="1">
          <p15:clr>
            <a:srgbClr val="A4A3A4"/>
          </p15:clr>
        </p15:guide>
        <p15:guide id="2" pos="21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EE6"/>
    <a:srgbClr val="F49A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32"/>
    <p:restoredTop sz="94586"/>
  </p:normalViewPr>
  <p:slideViewPr>
    <p:cSldViewPr snapToGrid="0" snapToObjects="1" showGuides="1">
      <p:cViewPr varScale="1">
        <p:scale>
          <a:sx n="48" d="100"/>
          <a:sy n="48" d="100"/>
        </p:scale>
        <p:origin x="2352" y="32"/>
      </p:cViewPr>
      <p:guideLst>
        <p:guide orient="horz" pos="3084"/>
        <p:guide pos="21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4E3BE-30A2-B441-A360-C1A82034F4F5}" type="datetimeFigureOut">
              <a:rPr lang="de-DE" smtClean="0"/>
              <a:t>23.05.2021</a:t>
            </a:fld>
            <a:endParaRPr lang="de-DE"/>
          </a:p>
        </p:txBody>
      </p:sp>
      <p:sp>
        <p:nvSpPr>
          <p:cNvPr id="4" name="Folienbildplatzhalt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0C167-A86A-4D4F-9709-73A88FE64BFE}" type="slidenum">
              <a:rPr lang="de-DE" smtClean="0"/>
              <a:t>‹Nr.›</a:t>
            </a:fld>
            <a:endParaRPr lang="de-DE"/>
          </a:p>
        </p:txBody>
      </p:sp>
    </p:spTree>
    <p:extLst>
      <p:ext uri="{BB962C8B-B14F-4D97-AF65-F5344CB8AC3E}">
        <p14:creationId xmlns:p14="http://schemas.microsoft.com/office/powerpoint/2010/main" val="638513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Mastertitelformat bearbeiten</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F1400055-112C-7242-994C-D94D2DADE295}" type="datetimeFigureOut">
              <a:rPr lang="de-DE" smtClean="0"/>
              <a:t>23.05.2021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3449649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F1400055-112C-7242-994C-D94D2DADE295}" type="datetimeFigureOut">
              <a:rPr lang="de-DE" smtClean="0"/>
              <a:t>23.05.2021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3506220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F1400055-112C-7242-994C-D94D2DADE295}" type="datetimeFigureOut">
              <a:rPr lang="de-DE" smtClean="0"/>
              <a:t>23.05.2021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1921003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F1400055-112C-7242-994C-D94D2DADE295}" type="datetimeFigureOut">
              <a:rPr lang="de-DE" smtClean="0"/>
              <a:t>23.05.2021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2894937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Mastertitelformat bearbeiten</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F1400055-112C-7242-994C-D94D2DADE295}" type="datetimeFigureOut">
              <a:rPr lang="de-DE" smtClean="0"/>
              <a:t>23.05.2021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185666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de-DE"/>
              <a:t>Mastertextformat bearbeiten
Zweite Ebene
Dritte Ebene
Vierte Ebene
Fünfte Ebene</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F1400055-112C-7242-994C-D94D2DADE295}" type="datetimeFigureOut">
              <a:rPr lang="de-DE" smtClean="0"/>
              <a:t>23.05.2021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52376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Mastertitelformat bearbeiten</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
Zweite Ebene
Dritte Ebene
Vierte Ebene
Fünfte Ebene</a:t>
            </a:r>
            <a:endParaRPr lang="en-US" dirty="0"/>
          </a:p>
        </p:txBody>
      </p:sp>
      <p:sp>
        <p:nvSpPr>
          <p:cNvPr id="4" name="Content Placeholder 3"/>
          <p:cNvSpPr>
            <a:spLocks noGrp="1"/>
          </p:cNvSpPr>
          <p:nvPr>
            <p:ph sz="half" idx="2"/>
          </p:nvPr>
        </p:nvSpPr>
        <p:spPr>
          <a:xfrm>
            <a:off x="472381" y="3340100"/>
            <a:ext cx="2901255" cy="4912784"/>
          </a:xfrm>
        </p:spPr>
        <p:txBody>
          <a:bodyPr/>
          <a:lstStyle/>
          <a:p>
            <a:pPr lvl="0"/>
            <a:r>
              <a:rPr lang="de-DE"/>
              <a:t>Mastertextformat bearbeiten
Zweite Ebene
Dritte Ebene
Vierte Ebene
Fünfte Ebene</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
Zweite Ebene
Dritte Ebene
Vierte Ebene
Fünfte Ebene</a:t>
            </a:r>
            <a:endParaRPr lang="en-US" dirty="0"/>
          </a:p>
        </p:txBody>
      </p:sp>
      <p:sp>
        <p:nvSpPr>
          <p:cNvPr id="6" name="Content Placeholder 5"/>
          <p:cNvSpPr>
            <a:spLocks noGrp="1"/>
          </p:cNvSpPr>
          <p:nvPr>
            <p:ph sz="quarter" idx="4"/>
          </p:nvPr>
        </p:nvSpPr>
        <p:spPr>
          <a:xfrm>
            <a:off x="3471863" y="3340100"/>
            <a:ext cx="2915543" cy="4912784"/>
          </a:xfrm>
        </p:spPr>
        <p:txBody>
          <a:bodyPr/>
          <a:lstStyle/>
          <a:p>
            <a:pPr lvl="0"/>
            <a:r>
              <a:rPr lang="de-DE"/>
              <a:t>Mastertextformat bearbeiten
Zweite Ebene
Dritte Ebene
Vierte Ebene
Fünfte Ebene</a:t>
            </a:r>
            <a:endParaRPr lang="en-US" dirty="0"/>
          </a:p>
        </p:txBody>
      </p:sp>
      <p:sp>
        <p:nvSpPr>
          <p:cNvPr id="7" name="Date Placeholder 6"/>
          <p:cNvSpPr>
            <a:spLocks noGrp="1"/>
          </p:cNvSpPr>
          <p:nvPr>
            <p:ph type="dt" sz="half" idx="10"/>
          </p:nvPr>
        </p:nvSpPr>
        <p:spPr/>
        <p:txBody>
          <a:bodyPr/>
          <a:lstStyle/>
          <a:p>
            <a:fld id="{F1400055-112C-7242-994C-D94D2DADE295}" type="datetimeFigureOut">
              <a:rPr lang="de-DE" smtClean="0"/>
              <a:t>23.05.2021</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1148161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1400055-112C-7242-994C-D94D2DADE295}" type="datetimeFigureOut">
              <a:rPr lang="de-DE" smtClean="0"/>
              <a:t>23.05.2021</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2122924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00055-112C-7242-994C-D94D2DADE295}" type="datetimeFigureOut">
              <a:rPr lang="de-DE" smtClean="0"/>
              <a:t>23.05.2021</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4235118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Mastertitelformat bearbeiten</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
Zweite Ebene
Dritte Ebene
Vierte Ebene
Fünfte Ebene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F1400055-112C-7242-994C-D94D2DADE295}" type="datetimeFigureOut">
              <a:rPr lang="de-DE" smtClean="0"/>
              <a:t>23.05.2021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818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Mastertitelformat bearbeiten</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F1400055-112C-7242-994C-D94D2DADE295}" type="datetimeFigureOut">
              <a:rPr lang="de-DE" smtClean="0"/>
              <a:t>23.05.2021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E584ADA-C734-DC45-A913-2679D785473F}" type="slidenum">
              <a:rPr lang="de-DE" smtClean="0"/>
              <a:t>‹Nr.›</a:t>
            </a:fld>
            <a:endParaRPr lang="de-DE"/>
          </a:p>
        </p:txBody>
      </p:sp>
    </p:spTree>
    <p:extLst>
      <p:ext uri="{BB962C8B-B14F-4D97-AF65-F5344CB8AC3E}">
        <p14:creationId xmlns:p14="http://schemas.microsoft.com/office/powerpoint/2010/main" val="4980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F1400055-112C-7242-994C-D94D2DADE295}" type="datetimeFigureOut">
              <a:rPr lang="de-DE" smtClean="0"/>
              <a:t>23.05.2021</a:t>
            </a:fld>
            <a:endParaRPr lang="de-DE"/>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3E584ADA-C734-DC45-A913-2679D785473F}" type="slidenum">
              <a:rPr lang="de-DE" smtClean="0"/>
              <a:t>‹Nr.›</a:t>
            </a:fld>
            <a:endParaRPr lang="de-DE"/>
          </a:p>
        </p:txBody>
      </p:sp>
    </p:spTree>
    <p:extLst>
      <p:ext uri="{BB962C8B-B14F-4D97-AF65-F5344CB8AC3E}">
        <p14:creationId xmlns:p14="http://schemas.microsoft.com/office/powerpoint/2010/main" val="35242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emf"/><Relationship Id="rId5" Type="http://schemas.microsoft.com/office/2007/relationships/hdphoto" Target="../media/hdphoto2.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8.emf"/><Relationship Id="rId3" Type="http://schemas.openxmlformats.org/officeDocument/2006/relationships/image" Target="../media/image8.emf"/><Relationship Id="rId7" Type="http://schemas.openxmlformats.org/officeDocument/2006/relationships/image" Target="../media/image12.emf"/><Relationship Id="rId12" Type="http://schemas.openxmlformats.org/officeDocument/2006/relationships/image" Target="../media/image17.emf"/><Relationship Id="rId17" Type="http://schemas.openxmlformats.org/officeDocument/2006/relationships/image" Target="../media/image22.emf"/><Relationship Id="rId2" Type="http://schemas.openxmlformats.org/officeDocument/2006/relationships/image" Target="../media/image7.emf"/><Relationship Id="rId16" Type="http://schemas.openxmlformats.org/officeDocument/2006/relationships/image" Target="../media/image21.emf"/><Relationship Id="rId1" Type="http://schemas.openxmlformats.org/officeDocument/2006/relationships/slideLayout" Target="../slideLayouts/slideLayout1.xml"/><Relationship Id="rId6" Type="http://schemas.openxmlformats.org/officeDocument/2006/relationships/image" Target="../media/image11.emf"/><Relationship Id="rId11" Type="http://schemas.openxmlformats.org/officeDocument/2006/relationships/image" Target="../media/image16.emf"/><Relationship Id="rId5" Type="http://schemas.openxmlformats.org/officeDocument/2006/relationships/image" Target="../media/image10.emf"/><Relationship Id="rId15" Type="http://schemas.openxmlformats.org/officeDocument/2006/relationships/image" Target="../media/image2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 Id="rId14" Type="http://schemas.openxmlformats.org/officeDocument/2006/relationships/image" Target="../media/image19.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ieren 12">
            <a:extLst>
              <a:ext uri="{FF2B5EF4-FFF2-40B4-BE49-F238E27FC236}">
                <a16:creationId xmlns:a16="http://schemas.microsoft.com/office/drawing/2014/main" id="{E9605B74-C7E4-9647-A576-C72445A65019}"/>
              </a:ext>
            </a:extLst>
          </p:cNvPr>
          <p:cNvGrpSpPr>
            <a:grpSpLocks noChangeAspect="1"/>
          </p:cNvGrpSpPr>
          <p:nvPr/>
        </p:nvGrpSpPr>
        <p:grpSpPr>
          <a:xfrm>
            <a:off x="1721328" y="791031"/>
            <a:ext cx="1653368" cy="1179475"/>
            <a:chOff x="5292080" y="4653136"/>
            <a:chExt cx="3030901" cy="2162175"/>
          </a:xfrm>
        </p:grpSpPr>
        <p:grpSp>
          <p:nvGrpSpPr>
            <p:cNvPr id="16" name="Gruppieren 15">
              <a:extLst>
                <a:ext uri="{FF2B5EF4-FFF2-40B4-BE49-F238E27FC236}">
                  <a16:creationId xmlns:a16="http://schemas.microsoft.com/office/drawing/2014/main" id="{970651A6-69A1-2049-8464-FB09834708BC}"/>
                </a:ext>
              </a:extLst>
            </p:cNvPr>
            <p:cNvGrpSpPr/>
            <p:nvPr/>
          </p:nvGrpSpPr>
          <p:grpSpPr>
            <a:xfrm rot="2184587">
              <a:off x="6655555" y="4782344"/>
              <a:ext cx="1667426" cy="1532977"/>
              <a:chOff x="6516216" y="4725144"/>
              <a:chExt cx="1869167" cy="1558800"/>
            </a:xfrm>
          </p:grpSpPr>
          <p:pic>
            <p:nvPicPr>
              <p:cNvPr id="23" name="Picture 11" descr="Q:\KI\NEOLAB\Steffi\DFG-Projekt HLA-G\Meine Diss\Daten\Bild1Uterus frei.png">
                <a:extLst>
                  <a:ext uri="{FF2B5EF4-FFF2-40B4-BE49-F238E27FC236}">
                    <a16:creationId xmlns:a16="http://schemas.microsoft.com/office/drawing/2014/main" id="{C67E5CC7-412A-1E4D-B6C7-BC19AAA119C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516216" y="4725144"/>
                <a:ext cx="1869167" cy="1558800"/>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Gerade Verbindung mit Pfeil 23">
                <a:extLst>
                  <a:ext uri="{FF2B5EF4-FFF2-40B4-BE49-F238E27FC236}">
                    <a16:creationId xmlns:a16="http://schemas.microsoft.com/office/drawing/2014/main" id="{C49E0AAB-3AF7-FA47-94E7-81392255C9E2}"/>
                  </a:ext>
                </a:extLst>
              </p:cNvPr>
              <p:cNvCxnSpPr/>
              <p:nvPr/>
            </p:nvCxnSpPr>
            <p:spPr>
              <a:xfrm flipV="1">
                <a:off x="7236296" y="5805264"/>
                <a:ext cx="144016" cy="1440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22" name="Picture 2" descr="Q:\KI\NEOLAB\Steffi\Projekte Maus\Qa2-und B6- Mäuse\Bilder Uterus + Feten\Uterus Steffis Mäuse 1 ausgeschnitten.png">
              <a:extLst>
                <a:ext uri="{FF2B5EF4-FFF2-40B4-BE49-F238E27FC236}">
                  <a16:creationId xmlns:a16="http://schemas.microsoft.com/office/drawing/2014/main" id="{0106F967-EF37-F64B-88D8-D2277CC78D9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292080" y="4653136"/>
              <a:ext cx="1620837" cy="2162175"/>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Textfeld 33"/>
          <p:cNvSpPr txBox="1"/>
          <p:nvPr/>
        </p:nvSpPr>
        <p:spPr>
          <a:xfrm>
            <a:off x="264055" y="463012"/>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A</a:t>
            </a:r>
          </a:p>
        </p:txBody>
      </p:sp>
      <p:sp>
        <p:nvSpPr>
          <p:cNvPr id="35" name="Textfeld 34"/>
          <p:cNvSpPr txBox="1"/>
          <p:nvPr/>
        </p:nvSpPr>
        <p:spPr>
          <a:xfrm>
            <a:off x="1577699" y="463011"/>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B</a:t>
            </a:r>
          </a:p>
        </p:txBody>
      </p:sp>
      <p:sp>
        <p:nvSpPr>
          <p:cNvPr id="36" name="Textfeld 35"/>
          <p:cNvSpPr txBox="1"/>
          <p:nvPr/>
        </p:nvSpPr>
        <p:spPr>
          <a:xfrm>
            <a:off x="2163414" y="701585"/>
            <a:ext cx="364202" cy="230832"/>
          </a:xfrm>
          <a:prstGeom prst="rect">
            <a:avLst/>
          </a:prstGeom>
          <a:noFill/>
        </p:spPr>
        <p:txBody>
          <a:bodyPr wrap="none" rtlCol="0">
            <a:spAutoFit/>
          </a:bodyPr>
          <a:lstStyle/>
          <a:p>
            <a:r>
              <a:rPr lang="de-DE" sz="900" dirty="0">
                <a:latin typeface="Helvetica" panose="020B0604020202020204" pitchFamily="34" charset="0"/>
                <a:cs typeface="Helvetica" panose="020B0604020202020204" pitchFamily="34" charset="0"/>
              </a:rPr>
              <a:t>WT</a:t>
            </a:r>
          </a:p>
        </p:txBody>
      </p:sp>
      <p:sp>
        <p:nvSpPr>
          <p:cNvPr id="37" name="Textfeld 36"/>
          <p:cNvSpPr txBox="1"/>
          <p:nvPr/>
        </p:nvSpPr>
        <p:spPr>
          <a:xfrm>
            <a:off x="2796541" y="701585"/>
            <a:ext cx="428322" cy="230832"/>
          </a:xfrm>
          <a:prstGeom prst="rect">
            <a:avLst/>
          </a:prstGeom>
          <a:noFill/>
        </p:spPr>
        <p:txBody>
          <a:bodyPr wrap="none" rtlCol="0">
            <a:spAutoFit/>
          </a:bodyPr>
          <a:lstStyle/>
          <a:p>
            <a:r>
              <a:rPr lang="de-DE" sz="900" dirty="0">
                <a:latin typeface="Helvetica" panose="020B0604020202020204" pitchFamily="34" charset="0"/>
                <a:cs typeface="Helvetica" panose="020B0604020202020204" pitchFamily="34" charset="0"/>
              </a:rPr>
              <a:t>Qa2</a:t>
            </a:r>
            <a:r>
              <a:rPr lang="de-DE" sz="900" baseline="30000" dirty="0">
                <a:latin typeface="Helvetica" panose="020B0604020202020204" pitchFamily="34" charset="0"/>
                <a:cs typeface="Helvetica" panose="020B0604020202020204" pitchFamily="34" charset="0"/>
              </a:rPr>
              <a:t>-</a:t>
            </a:r>
          </a:p>
        </p:txBody>
      </p:sp>
      <p:sp>
        <p:nvSpPr>
          <p:cNvPr id="39" name="Textfeld 38"/>
          <p:cNvSpPr txBox="1"/>
          <p:nvPr/>
        </p:nvSpPr>
        <p:spPr>
          <a:xfrm>
            <a:off x="3390468" y="463011"/>
            <a:ext cx="295274"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C</a:t>
            </a:r>
          </a:p>
        </p:txBody>
      </p:sp>
      <p:sp>
        <p:nvSpPr>
          <p:cNvPr id="14" name="Textfeld 13"/>
          <p:cNvSpPr txBox="1"/>
          <p:nvPr/>
        </p:nvSpPr>
        <p:spPr>
          <a:xfrm>
            <a:off x="140731" y="166343"/>
            <a:ext cx="1821332" cy="276999"/>
          </a:xfrm>
          <a:prstGeom prst="rect">
            <a:avLst/>
          </a:prstGeom>
          <a:noFill/>
        </p:spPr>
        <p:txBody>
          <a:bodyPr wrap="none" rtlCol="0">
            <a:spAutoFit/>
          </a:bodyPr>
          <a:lstStyle/>
          <a:p>
            <a:r>
              <a:rPr lang="de-DE" sz="1200" dirty="0" err="1">
                <a:latin typeface="Helvetica" panose="020B0604020202020204" pitchFamily="34" charset="0"/>
                <a:cs typeface="Helvetica" panose="020B0604020202020204" pitchFamily="34" charset="0"/>
              </a:rPr>
              <a:t>Supplementary</a:t>
            </a:r>
            <a:r>
              <a:rPr lang="de-DE" sz="1200" dirty="0">
                <a:latin typeface="Helvetica" panose="020B0604020202020204" pitchFamily="34" charset="0"/>
                <a:cs typeface="Helvetica" panose="020B0604020202020204" pitchFamily="34" charset="0"/>
              </a:rPr>
              <a:t> </a:t>
            </a:r>
            <a:r>
              <a:rPr lang="de-DE" sz="1200" dirty="0" err="1">
                <a:latin typeface="Helvetica" panose="020B0604020202020204" pitchFamily="34" charset="0"/>
                <a:cs typeface="Helvetica" panose="020B0604020202020204" pitchFamily="34" charset="0"/>
              </a:rPr>
              <a:t>Figure</a:t>
            </a:r>
            <a:r>
              <a:rPr lang="de-DE" sz="1200" dirty="0">
                <a:latin typeface="Helvetica" panose="020B0604020202020204" pitchFamily="34" charset="0"/>
                <a:cs typeface="Helvetica" panose="020B0604020202020204" pitchFamily="34" charset="0"/>
              </a:rPr>
              <a:t> 1</a:t>
            </a:r>
          </a:p>
        </p:txBody>
      </p:sp>
      <p:pic>
        <p:nvPicPr>
          <p:cNvPr id="2" name="Grafik 1">
            <a:extLst>
              <a:ext uri="{FF2B5EF4-FFF2-40B4-BE49-F238E27FC236}">
                <a16:creationId xmlns:a16="http://schemas.microsoft.com/office/drawing/2014/main" id="{51C95E11-95A1-40DF-A136-2549C7F39686}"/>
              </a:ext>
            </a:extLst>
          </p:cNvPr>
          <p:cNvPicPr>
            <a:picLocks noChangeAspect="1"/>
          </p:cNvPicPr>
          <p:nvPr/>
        </p:nvPicPr>
        <p:blipFill>
          <a:blip r:embed="rId6"/>
          <a:stretch>
            <a:fillRect/>
          </a:stretch>
        </p:blipFill>
        <p:spPr>
          <a:xfrm>
            <a:off x="456402" y="559636"/>
            <a:ext cx="1004342" cy="1440000"/>
          </a:xfrm>
          <a:prstGeom prst="rect">
            <a:avLst/>
          </a:prstGeom>
        </p:spPr>
      </p:pic>
      <p:sp>
        <p:nvSpPr>
          <p:cNvPr id="4" name="Textfeld 3">
            <a:extLst>
              <a:ext uri="{FF2B5EF4-FFF2-40B4-BE49-F238E27FC236}">
                <a16:creationId xmlns:a16="http://schemas.microsoft.com/office/drawing/2014/main" id="{17EF4CD8-C557-42C2-8C14-010392E47B54}"/>
              </a:ext>
            </a:extLst>
          </p:cNvPr>
          <p:cNvSpPr txBox="1"/>
          <p:nvPr/>
        </p:nvSpPr>
        <p:spPr>
          <a:xfrm>
            <a:off x="226032" y="2125613"/>
            <a:ext cx="6349429" cy="3733010"/>
          </a:xfrm>
          <a:prstGeom prst="rect">
            <a:avLst/>
          </a:prstGeom>
          <a:noFill/>
        </p:spPr>
        <p:txBody>
          <a:bodyPr wrap="square" rtlCol="0">
            <a:spAutoFit/>
          </a:bodyPr>
          <a:lstStyle/>
          <a:p>
            <a:pPr marR="356235" algn="just">
              <a:lnSpc>
                <a:spcPct val="200000"/>
              </a:lnSpc>
              <a:spcAft>
                <a:spcPts val="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Supplementary Figure 1: Number of fetuses and abortion rate in Qa-2</a:t>
            </a:r>
            <a:r>
              <a:rPr lang="en-US" sz="1200" b="1"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b="1" dirty="0">
                <a:latin typeface="Times New Roman" panose="02020603050405020304" pitchFamily="18" charset="0"/>
                <a:ea typeface="Calibri" panose="020F0502020204030204" pitchFamily="34" charset="0"/>
                <a:cs typeface="Times New Roman" panose="02020603050405020304" pitchFamily="18" charset="0"/>
              </a:rPr>
              <a:t> mice at E10.5</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marR="356235" algn="just">
              <a:lnSpc>
                <a:spcPct val="200000"/>
              </a:lnSpc>
              <a:spcAft>
                <a:spcPts val="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Wildtype (WT) and Qa-2 deficient mice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were term-bred and the day when a vaginal plug was detected was defined as day E0.5. Mice were euthanized at E10.5 and uteri containing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feto</a:t>
            </a:r>
            <a:r>
              <a:rPr lang="en-US" sz="1200" dirty="0">
                <a:latin typeface="Times New Roman" panose="02020603050405020304" pitchFamily="18" charset="0"/>
                <a:ea typeface="Calibri" panose="020F0502020204030204" pitchFamily="34" charset="0"/>
                <a:cs typeface="Times New Roman" panose="02020603050405020304" pitchFamily="18" charset="0"/>
              </a:rPr>
              <a:t>-placental units were removed and inspected. Total implantation sides and resorbing units were counted. (A) Number of intact fetuses of WT (n=17) and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mice (n=15). (B) Representative uteri containing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feto</a:t>
            </a:r>
            <a:r>
              <a:rPr lang="en-US" sz="1200" dirty="0">
                <a:latin typeface="Times New Roman" panose="02020603050405020304" pitchFamily="18" charset="0"/>
                <a:ea typeface="Calibri" panose="020F0502020204030204" pitchFamily="34" charset="0"/>
                <a:cs typeface="Times New Roman" panose="02020603050405020304" pitchFamily="18" charset="0"/>
              </a:rPr>
              <a:t>‑placental units from WT and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mice at gestational day E10.5. Arrows show resorbing units. (C) Abortion rate (percentage of resorbed fetuses per litter) of WT (n=16) and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mice (n=11) at E10.5. Each symbol represents an individual animal and the mean is indicated. ns = not significant. Unpaired t-test (A) or Mann-Whitney test (B).</a:t>
            </a:r>
            <a:endParaRPr lang="de-DE" sz="1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193D0DBF-DF90-4E43-AE5D-446F5C49B26B}"/>
              </a:ext>
            </a:extLst>
          </p:cNvPr>
          <p:cNvPicPr>
            <a:picLocks noChangeAspect="1"/>
          </p:cNvPicPr>
          <p:nvPr/>
        </p:nvPicPr>
        <p:blipFill>
          <a:blip r:embed="rId7"/>
          <a:stretch>
            <a:fillRect/>
          </a:stretch>
        </p:blipFill>
        <p:spPr>
          <a:xfrm>
            <a:off x="3622877" y="593047"/>
            <a:ext cx="1163212" cy="1440000"/>
          </a:xfrm>
          <a:prstGeom prst="rect">
            <a:avLst/>
          </a:prstGeom>
        </p:spPr>
      </p:pic>
    </p:spTree>
    <p:extLst>
      <p:ext uri="{BB962C8B-B14F-4D97-AF65-F5344CB8AC3E}">
        <p14:creationId xmlns:p14="http://schemas.microsoft.com/office/powerpoint/2010/main" val="1312660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feld 13"/>
          <p:cNvSpPr txBox="1"/>
          <p:nvPr/>
        </p:nvSpPr>
        <p:spPr>
          <a:xfrm>
            <a:off x="140731" y="166343"/>
            <a:ext cx="1821332" cy="276999"/>
          </a:xfrm>
          <a:prstGeom prst="rect">
            <a:avLst/>
          </a:prstGeom>
          <a:noFill/>
        </p:spPr>
        <p:txBody>
          <a:bodyPr wrap="none" rtlCol="0">
            <a:spAutoFit/>
          </a:bodyPr>
          <a:lstStyle/>
          <a:p>
            <a:r>
              <a:rPr lang="de-DE" sz="1200" dirty="0" err="1">
                <a:latin typeface="Helvetica" panose="020B0604020202020204" pitchFamily="34" charset="0"/>
                <a:cs typeface="Helvetica" panose="020B0604020202020204" pitchFamily="34" charset="0"/>
              </a:rPr>
              <a:t>Supplementary</a:t>
            </a:r>
            <a:r>
              <a:rPr lang="de-DE" sz="1200" dirty="0">
                <a:latin typeface="Helvetica" panose="020B0604020202020204" pitchFamily="34" charset="0"/>
                <a:cs typeface="Helvetica" panose="020B0604020202020204" pitchFamily="34" charset="0"/>
              </a:rPr>
              <a:t> Figure 2</a:t>
            </a:r>
          </a:p>
        </p:txBody>
      </p:sp>
      <p:sp>
        <p:nvSpPr>
          <p:cNvPr id="15" name="Textfeld 14">
            <a:extLst>
              <a:ext uri="{FF2B5EF4-FFF2-40B4-BE49-F238E27FC236}">
                <a16:creationId xmlns:a16="http://schemas.microsoft.com/office/drawing/2014/main" id="{DE0BF0F5-28A3-489F-BFC4-A3F86B220E17}"/>
              </a:ext>
            </a:extLst>
          </p:cNvPr>
          <p:cNvSpPr txBox="1"/>
          <p:nvPr/>
        </p:nvSpPr>
        <p:spPr>
          <a:xfrm>
            <a:off x="140731" y="2391174"/>
            <a:ext cx="6349429" cy="1886350"/>
          </a:xfrm>
          <a:prstGeom prst="rect">
            <a:avLst/>
          </a:prstGeom>
          <a:noFill/>
        </p:spPr>
        <p:txBody>
          <a:bodyPr wrap="square" rtlCol="0">
            <a:spAutoFit/>
          </a:bodyPr>
          <a:lstStyle/>
          <a:p>
            <a:pPr marR="356235" algn="just">
              <a:lnSpc>
                <a:spcPct val="200000"/>
              </a:lnSpc>
              <a:spcAft>
                <a:spcPts val="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Supplementary Figure 5: Score for analysis of placental phenotype</a:t>
            </a:r>
          </a:p>
          <a:p>
            <a:pPr marR="356235" algn="just">
              <a:lnSpc>
                <a:spcPct val="200000"/>
              </a:lnSpc>
              <a:spcAft>
                <a:spcPts val="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Wildtype (WT) and Qa-2 deficient mice (Qa2-) were term-bred and the day when a vaginal plug was detected was defined as day E0.5. Mice were euthanized at E18.5 and placentas were removed and analyzed by immunohistochemistry. Representative images of H&amp;E stained cross-section areas of placentas shows grading of eosinophilic aggregation in trophoblasts</a:t>
            </a:r>
            <a:r>
              <a:rPr lang="en-US" sz="1200">
                <a:latin typeface="Times New Roman" panose="02020603050405020304" pitchFamily="18" charset="0"/>
                <a:ea typeface="Calibri" panose="020F0502020204030204" pitchFamily="34" charset="0"/>
                <a:cs typeface="Times New Roman" panose="02020603050405020304" pitchFamily="18" charset="0"/>
              </a:rPr>
              <a:t>. </a:t>
            </a:r>
            <a:endParaRPr lang="de-DE" sz="1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268EFA44-3E18-48A9-B307-3D26AB332300}"/>
              </a:ext>
            </a:extLst>
          </p:cNvPr>
          <p:cNvPicPr>
            <a:picLocks noChangeAspect="1"/>
          </p:cNvPicPr>
          <p:nvPr/>
        </p:nvPicPr>
        <p:blipFill>
          <a:blip r:embed="rId2"/>
          <a:stretch>
            <a:fillRect/>
          </a:stretch>
        </p:blipFill>
        <p:spPr>
          <a:xfrm>
            <a:off x="268904" y="824054"/>
            <a:ext cx="4490666" cy="1353163"/>
          </a:xfrm>
          <a:prstGeom prst="rect">
            <a:avLst/>
          </a:prstGeom>
        </p:spPr>
      </p:pic>
      <p:sp>
        <p:nvSpPr>
          <p:cNvPr id="19" name="Textfeld 18">
            <a:extLst>
              <a:ext uri="{FF2B5EF4-FFF2-40B4-BE49-F238E27FC236}">
                <a16:creationId xmlns:a16="http://schemas.microsoft.com/office/drawing/2014/main" id="{E407F799-2847-493A-9CD3-748160EB667C}"/>
              </a:ext>
            </a:extLst>
          </p:cNvPr>
          <p:cNvSpPr txBox="1"/>
          <p:nvPr/>
        </p:nvSpPr>
        <p:spPr>
          <a:xfrm>
            <a:off x="456522" y="577833"/>
            <a:ext cx="1189749" cy="246221"/>
          </a:xfrm>
          <a:prstGeom prst="rect">
            <a:avLst/>
          </a:prstGeom>
          <a:noFill/>
        </p:spPr>
        <p:txBody>
          <a:bodyPr wrap="none" rtlCol="0">
            <a:spAutoFit/>
          </a:bodyPr>
          <a:lstStyle/>
          <a:p>
            <a:r>
              <a:rPr lang="de-DE" sz="1000" dirty="0">
                <a:latin typeface="Helvetica" panose="020B0604020202020204" pitchFamily="34" charset="0"/>
                <a:cs typeface="Helvetica" panose="020B0604020202020204" pitchFamily="34" charset="0"/>
              </a:rPr>
              <a:t>0 (</a:t>
            </a:r>
            <a:r>
              <a:rPr lang="de-DE" sz="1000" dirty="0" err="1">
                <a:latin typeface="Helvetica" panose="020B0604020202020204" pitchFamily="34" charset="0"/>
                <a:cs typeface="Helvetica" panose="020B0604020202020204" pitchFamily="34" charset="0"/>
              </a:rPr>
              <a:t>no</a:t>
            </a:r>
            <a:r>
              <a:rPr lang="de-DE" sz="1000" dirty="0">
                <a:latin typeface="Helvetica" panose="020B0604020202020204" pitchFamily="34" charset="0"/>
                <a:cs typeface="Helvetica" panose="020B0604020202020204" pitchFamily="34" charset="0"/>
              </a:rPr>
              <a:t> </a:t>
            </a:r>
            <a:r>
              <a:rPr lang="de-DE" sz="1000" dirty="0" err="1">
                <a:latin typeface="Helvetica" panose="020B0604020202020204" pitchFamily="34" charset="0"/>
                <a:cs typeface="Helvetica" panose="020B0604020202020204" pitchFamily="34" charset="0"/>
              </a:rPr>
              <a:t>aggregates</a:t>
            </a:r>
            <a:r>
              <a:rPr lang="de-DE" sz="1000" dirty="0">
                <a:latin typeface="Helvetica" panose="020B0604020202020204" pitchFamily="34" charset="0"/>
                <a:cs typeface="Helvetica" panose="020B0604020202020204" pitchFamily="34" charset="0"/>
              </a:rPr>
              <a:t>)</a:t>
            </a:r>
          </a:p>
        </p:txBody>
      </p:sp>
      <p:sp>
        <p:nvSpPr>
          <p:cNvPr id="21" name="Textfeld 20">
            <a:extLst>
              <a:ext uri="{FF2B5EF4-FFF2-40B4-BE49-F238E27FC236}">
                <a16:creationId xmlns:a16="http://schemas.microsoft.com/office/drawing/2014/main" id="{79588AA1-75D4-4E5E-B07D-EA84A47129A8}"/>
              </a:ext>
            </a:extLst>
          </p:cNvPr>
          <p:cNvSpPr txBox="1"/>
          <p:nvPr/>
        </p:nvSpPr>
        <p:spPr>
          <a:xfrm>
            <a:off x="1626287" y="577833"/>
            <a:ext cx="1707519" cy="246221"/>
          </a:xfrm>
          <a:prstGeom prst="rect">
            <a:avLst/>
          </a:prstGeom>
          <a:noFill/>
        </p:spPr>
        <p:txBody>
          <a:bodyPr wrap="none" rtlCol="0">
            <a:spAutoFit/>
          </a:bodyPr>
          <a:lstStyle/>
          <a:p>
            <a:r>
              <a:rPr lang="de-DE" sz="1000" dirty="0">
                <a:latin typeface="Helvetica" panose="020B0604020202020204" pitchFamily="34" charset="0"/>
                <a:cs typeface="Helvetica" panose="020B0604020202020204" pitchFamily="34" charset="0"/>
              </a:rPr>
              <a:t>1 (intermediate </a:t>
            </a:r>
            <a:r>
              <a:rPr lang="de-DE" sz="1000" dirty="0" err="1">
                <a:latin typeface="Helvetica" panose="020B0604020202020204" pitchFamily="34" charset="0"/>
                <a:cs typeface="Helvetica" panose="020B0604020202020204" pitchFamily="34" charset="0"/>
              </a:rPr>
              <a:t>phenotype</a:t>
            </a:r>
            <a:r>
              <a:rPr lang="de-DE" sz="1000" dirty="0">
                <a:latin typeface="Helvetica" panose="020B0604020202020204" pitchFamily="34" charset="0"/>
                <a:cs typeface="Helvetica" panose="020B0604020202020204" pitchFamily="34" charset="0"/>
              </a:rPr>
              <a:t>)</a:t>
            </a:r>
          </a:p>
        </p:txBody>
      </p:sp>
      <p:sp>
        <p:nvSpPr>
          <p:cNvPr id="22" name="Textfeld 21">
            <a:extLst>
              <a:ext uri="{FF2B5EF4-FFF2-40B4-BE49-F238E27FC236}">
                <a16:creationId xmlns:a16="http://schemas.microsoft.com/office/drawing/2014/main" id="{15190FBA-9B59-4449-B421-B83522BF1573}"/>
              </a:ext>
            </a:extLst>
          </p:cNvPr>
          <p:cNvSpPr txBox="1"/>
          <p:nvPr/>
        </p:nvSpPr>
        <p:spPr>
          <a:xfrm>
            <a:off x="3217222" y="592958"/>
            <a:ext cx="1616148" cy="246221"/>
          </a:xfrm>
          <a:prstGeom prst="rect">
            <a:avLst/>
          </a:prstGeom>
          <a:noFill/>
        </p:spPr>
        <p:txBody>
          <a:bodyPr wrap="none" rtlCol="0">
            <a:spAutoFit/>
          </a:bodyPr>
          <a:lstStyle/>
          <a:p>
            <a:r>
              <a:rPr lang="de-DE" sz="1000" dirty="0">
                <a:latin typeface="Helvetica" panose="020B0604020202020204" pitchFamily="34" charset="0"/>
                <a:cs typeface="Helvetica" panose="020B0604020202020204" pitchFamily="34" charset="0"/>
              </a:rPr>
              <a:t>2 (prominent </a:t>
            </a:r>
            <a:r>
              <a:rPr lang="de-DE" sz="1000" dirty="0" err="1">
                <a:latin typeface="Helvetica" panose="020B0604020202020204" pitchFamily="34" charset="0"/>
                <a:cs typeface="Helvetica" panose="020B0604020202020204" pitchFamily="34" charset="0"/>
              </a:rPr>
              <a:t>aggregates</a:t>
            </a:r>
            <a:r>
              <a:rPr lang="de-DE" sz="1000" dirty="0">
                <a:latin typeface="Helvetica" panose="020B0604020202020204" pitchFamily="34" charset="0"/>
                <a:cs typeface="Helvetica" panose="020B0604020202020204" pitchFamily="34" charset="0"/>
              </a:rPr>
              <a:t>)</a:t>
            </a:r>
          </a:p>
        </p:txBody>
      </p:sp>
    </p:spTree>
    <p:extLst>
      <p:ext uri="{BB962C8B-B14F-4D97-AF65-F5344CB8AC3E}">
        <p14:creationId xmlns:p14="http://schemas.microsoft.com/office/powerpoint/2010/main" val="1680845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lipse 9">
            <a:extLst>
              <a:ext uri="{FF2B5EF4-FFF2-40B4-BE49-F238E27FC236}">
                <a16:creationId xmlns:a16="http://schemas.microsoft.com/office/drawing/2014/main" id="{7E72D58D-6B6A-4DC9-B1A3-B734A1833CDB}"/>
              </a:ext>
            </a:extLst>
          </p:cNvPr>
          <p:cNvSpPr/>
          <p:nvPr/>
        </p:nvSpPr>
        <p:spPr>
          <a:xfrm rot="20356498">
            <a:off x="369715" y="1218084"/>
            <a:ext cx="3001843" cy="2149004"/>
          </a:xfrm>
          <a:prstGeom prst="ellipse">
            <a:avLst/>
          </a:prstGeom>
          <a:solidFill>
            <a:srgbClr val="F09EE6">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B00226E-E8B5-47D2-BC00-6BEB4A7B4017}"/>
              </a:ext>
            </a:extLst>
          </p:cNvPr>
          <p:cNvSpPr/>
          <p:nvPr/>
        </p:nvSpPr>
        <p:spPr>
          <a:xfrm rot="18745462">
            <a:off x="1243353" y="237822"/>
            <a:ext cx="2434191" cy="4060442"/>
          </a:xfrm>
          <a:prstGeom prst="ellipse">
            <a:avLst/>
          </a:prstGeom>
          <a:solidFill>
            <a:schemeClr val="accent1">
              <a:lumMod val="40000"/>
              <a:lumOff val="6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205490" y="209753"/>
            <a:ext cx="1821332" cy="276999"/>
          </a:xfrm>
          <a:prstGeom prst="rect">
            <a:avLst/>
          </a:prstGeom>
          <a:noFill/>
        </p:spPr>
        <p:txBody>
          <a:bodyPr wrap="none" rtlCol="0">
            <a:spAutoFit/>
          </a:bodyPr>
          <a:lstStyle/>
          <a:p>
            <a:r>
              <a:rPr lang="de-DE" sz="1200" dirty="0" err="1">
                <a:latin typeface="Helvetica" panose="020B0604020202020204" pitchFamily="34" charset="0"/>
                <a:cs typeface="Helvetica" panose="020B0604020202020204" pitchFamily="34" charset="0"/>
              </a:rPr>
              <a:t>Supplementary</a:t>
            </a:r>
            <a:r>
              <a:rPr lang="de-DE" sz="1200" dirty="0">
                <a:latin typeface="Helvetica" panose="020B0604020202020204" pitchFamily="34" charset="0"/>
                <a:cs typeface="Helvetica" panose="020B0604020202020204" pitchFamily="34" charset="0"/>
              </a:rPr>
              <a:t> Figure 3</a:t>
            </a:r>
          </a:p>
        </p:txBody>
      </p:sp>
      <p:pic>
        <p:nvPicPr>
          <p:cNvPr id="4" name="Grafik 3">
            <a:extLst>
              <a:ext uri="{FF2B5EF4-FFF2-40B4-BE49-F238E27FC236}">
                <a16:creationId xmlns:a16="http://schemas.microsoft.com/office/drawing/2014/main" id="{C7C35A61-ACFC-4F18-A0B7-437A20E6D06F}"/>
              </a:ext>
            </a:extLst>
          </p:cNvPr>
          <p:cNvPicPr>
            <a:picLocks noChangeAspect="1"/>
          </p:cNvPicPr>
          <p:nvPr/>
        </p:nvPicPr>
        <p:blipFill>
          <a:blip r:embed="rId2"/>
          <a:stretch>
            <a:fillRect/>
          </a:stretch>
        </p:blipFill>
        <p:spPr>
          <a:xfrm>
            <a:off x="347749" y="760757"/>
            <a:ext cx="3588848" cy="3092662"/>
          </a:xfrm>
          <a:prstGeom prst="rect">
            <a:avLst/>
          </a:prstGeom>
        </p:spPr>
      </p:pic>
      <p:sp>
        <p:nvSpPr>
          <p:cNvPr id="8" name="Ellipse 7">
            <a:extLst>
              <a:ext uri="{FF2B5EF4-FFF2-40B4-BE49-F238E27FC236}">
                <a16:creationId xmlns:a16="http://schemas.microsoft.com/office/drawing/2014/main" id="{E0402FD6-5359-43F5-ACC3-8C1573D86592}"/>
              </a:ext>
            </a:extLst>
          </p:cNvPr>
          <p:cNvSpPr/>
          <p:nvPr/>
        </p:nvSpPr>
        <p:spPr>
          <a:xfrm rot="17358403">
            <a:off x="1227607" y="936328"/>
            <a:ext cx="1055451" cy="2666999"/>
          </a:xfrm>
          <a:prstGeom prst="ellipse">
            <a:avLst/>
          </a:prstGeom>
          <a:solidFill>
            <a:schemeClr val="accent6">
              <a:lumMod val="40000"/>
              <a:lumOff val="6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53F6ECD5-47A5-4C8F-8060-D998FBEA1B41}"/>
              </a:ext>
            </a:extLst>
          </p:cNvPr>
          <p:cNvSpPr/>
          <p:nvPr/>
        </p:nvSpPr>
        <p:spPr>
          <a:xfrm rot="532063">
            <a:off x="921193" y="936585"/>
            <a:ext cx="1366736" cy="1791676"/>
          </a:xfrm>
          <a:prstGeom prst="ellipse">
            <a:avLst/>
          </a:prstGeom>
          <a:solidFill>
            <a:srgbClr val="F49AA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38416EFF-4E3A-4697-A324-DD011E6F5207}"/>
              </a:ext>
            </a:extLst>
          </p:cNvPr>
          <p:cNvSpPr txBox="1"/>
          <p:nvPr/>
        </p:nvSpPr>
        <p:spPr>
          <a:xfrm>
            <a:off x="289059" y="4080099"/>
            <a:ext cx="6349429" cy="2621359"/>
          </a:xfrm>
          <a:prstGeom prst="rect">
            <a:avLst/>
          </a:prstGeom>
          <a:noFill/>
        </p:spPr>
        <p:txBody>
          <a:bodyPr wrap="square" rtlCol="0">
            <a:spAutoFit/>
          </a:bodyPr>
          <a:lstStyle/>
          <a:p>
            <a:pPr marR="356235" algn="just">
              <a:lnSpc>
                <a:spcPct val="200000"/>
              </a:lnSpc>
              <a:spcAft>
                <a:spcPts val="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Supplementary Figure 2: Proteome analyses of placentas from wildtype and Qa-2 deficient mice</a:t>
            </a:r>
          </a:p>
          <a:p>
            <a:pPr marR="356235" algn="just">
              <a:lnSpc>
                <a:spcPct val="200000"/>
              </a:lnSpc>
              <a:spcAft>
                <a:spcPts val="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Uteri from wildtype (WT, n=3) and Qa-2 deficient mice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n=3) were collected at E18.5 of pregnancy, single cell suspensions were prepared and total protein was isolated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analysed</a:t>
            </a:r>
            <a:r>
              <a:rPr lang="en-US" sz="1200" dirty="0">
                <a:latin typeface="Times New Roman" panose="02020603050405020304" pitchFamily="18" charset="0"/>
                <a:ea typeface="Calibri" panose="020F0502020204030204" pitchFamily="34" charset="0"/>
                <a:cs typeface="Times New Roman" panose="02020603050405020304" pitchFamily="18" charset="0"/>
              </a:rPr>
              <a:t> by mass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spectometry</a:t>
            </a:r>
            <a:r>
              <a:rPr lang="en-US" sz="1200" dirty="0">
                <a:latin typeface="Times New Roman" panose="02020603050405020304" pitchFamily="18" charset="0"/>
                <a:ea typeface="Calibri" panose="020F0502020204030204" pitchFamily="34" charset="0"/>
                <a:cs typeface="Times New Roman" panose="02020603050405020304" pitchFamily="18" charset="0"/>
              </a:rPr>
              <a:t>. Network analysis shows proteins only expressed in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placentas involved in protein metabolism processes (red – translation; blue – proteolysis; purple – phosphorylation; green – dephosphorylation; grey – others).</a:t>
            </a:r>
          </a:p>
        </p:txBody>
      </p:sp>
    </p:spTree>
    <p:extLst>
      <p:ext uri="{BB962C8B-B14F-4D97-AF65-F5344CB8AC3E}">
        <p14:creationId xmlns:p14="http://schemas.microsoft.com/office/powerpoint/2010/main" val="4278361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012F142E-06D1-F948-A7F4-E4149F7B9778}"/>
              </a:ext>
            </a:extLst>
          </p:cNvPr>
          <p:cNvPicPr>
            <a:picLocks noChangeAspect="1"/>
          </p:cNvPicPr>
          <p:nvPr/>
        </p:nvPicPr>
        <p:blipFill>
          <a:blip r:embed="rId2"/>
          <a:stretch>
            <a:fillRect/>
          </a:stretch>
        </p:blipFill>
        <p:spPr>
          <a:xfrm>
            <a:off x="138618" y="1898276"/>
            <a:ext cx="949565" cy="1260000"/>
          </a:xfrm>
          <a:prstGeom prst="rect">
            <a:avLst/>
          </a:prstGeom>
        </p:spPr>
      </p:pic>
      <p:pic>
        <p:nvPicPr>
          <p:cNvPr id="19" name="Grafik 18">
            <a:extLst>
              <a:ext uri="{FF2B5EF4-FFF2-40B4-BE49-F238E27FC236}">
                <a16:creationId xmlns:a16="http://schemas.microsoft.com/office/drawing/2014/main" id="{EBCCB622-C168-E14C-B181-0A774F1A6A38}"/>
              </a:ext>
            </a:extLst>
          </p:cNvPr>
          <p:cNvPicPr>
            <a:picLocks noChangeAspect="1"/>
          </p:cNvPicPr>
          <p:nvPr/>
        </p:nvPicPr>
        <p:blipFill>
          <a:blip r:embed="rId3"/>
          <a:stretch>
            <a:fillRect/>
          </a:stretch>
        </p:blipFill>
        <p:spPr>
          <a:xfrm>
            <a:off x="107443" y="3198916"/>
            <a:ext cx="1024974" cy="1260000"/>
          </a:xfrm>
          <a:prstGeom prst="rect">
            <a:avLst/>
          </a:prstGeom>
        </p:spPr>
      </p:pic>
      <p:pic>
        <p:nvPicPr>
          <p:cNvPr id="21" name="Grafik 20">
            <a:extLst>
              <a:ext uri="{FF2B5EF4-FFF2-40B4-BE49-F238E27FC236}">
                <a16:creationId xmlns:a16="http://schemas.microsoft.com/office/drawing/2014/main" id="{7DBE239B-DA30-A449-9ADB-6234670FB96D}"/>
              </a:ext>
            </a:extLst>
          </p:cNvPr>
          <p:cNvPicPr>
            <a:picLocks noChangeAspect="1"/>
          </p:cNvPicPr>
          <p:nvPr/>
        </p:nvPicPr>
        <p:blipFill>
          <a:blip r:embed="rId4"/>
          <a:stretch>
            <a:fillRect/>
          </a:stretch>
        </p:blipFill>
        <p:spPr>
          <a:xfrm>
            <a:off x="1021155" y="651838"/>
            <a:ext cx="1008000" cy="1260000"/>
          </a:xfrm>
          <a:prstGeom prst="rect">
            <a:avLst/>
          </a:prstGeom>
        </p:spPr>
      </p:pic>
      <p:pic>
        <p:nvPicPr>
          <p:cNvPr id="22" name="Grafik 21">
            <a:extLst>
              <a:ext uri="{FF2B5EF4-FFF2-40B4-BE49-F238E27FC236}">
                <a16:creationId xmlns:a16="http://schemas.microsoft.com/office/drawing/2014/main" id="{BD1AFFCD-04A7-BF47-8ADE-9D6DBB34E578}"/>
              </a:ext>
            </a:extLst>
          </p:cNvPr>
          <p:cNvPicPr>
            <a:picLocks noChangeAspect="1"/>
          </p:cNvPicPr>
          <p:nvPr/>
        </p:nvPicPr>
        <p:blipFill>
          <a:blip r:embed="rId5"/>
          <a:stretch>
            <a:fillRect/>
          </a:stretch>
        </p:blipFill>
        <p:spPr>
          <a:xfrm>
            <a:off x="107443" y="645488"/>
            <a:ext cx="1011917" cy="1260000"/>
          </a:xfrm>
          <a:prstGeom prst="rect">
            <a:avLst/>
          </a:prstGeom>
        </p:spPr>
      </p:pic>
      <p:pic>
        <p:nvPicPr>
          <p:cNvPr id="23" name="Grafik 22">
            <a:extLst>
              <a:ext uri="{FF2B5EF4-FFF2-40B4-BE49-F238E27FC236}">
                <a16:creationId xmlns:a16="http://schemas.microsoft.com/office/drawing/2014/main" id="{434FEEAC-F9C7-F244-AA3C-79644480F167}"/>
              </a:ext>
            </a:extLst>
          </p:cNvPr>
          <p:cNvPicPr>
            <a:picLocks noChangeAspect="1"/>
          </p:cNvPicPr>
          <p:nvPr/>
        </p:nvPicPr>
        <p:blipFill>
          <a:blip r:embed="rId6"/>
          <a:stretch>
            <a:fillRect/>
          </a:stretch>
        </p:blipFill>
        <p:spPr>
          <a:xfrm>
            <a:off x="1027505" y="1898276"/>
            <a:ext cx="958829" cy="1260000"/>
          </a:xfrm>
          <a:prstGeom prst="rect">
            <a:avLst/>
          </a:prstGeom>
        </p:spPr>
      </p:pic>
      <p:sp>
        <p:nvSpPr>
          <p:cNvPr id="44" name="Textfeld 43"/>
          <p:cNvSpPr txBox="1"/>
          <p:nvPr/>
        </p:nvSpPr>
        <p:spPr>
          <a:xfrm>
            <a:off x="140731" y="166343"/>
            <a:ext cx="1821332" cy="276999"/>
          </a:xfrm>
          <a:prstGeom prst="rect">
            <a:avLst/>
          </a:prstGeom>
          <a:noFill/>
        </p:spPr>
        <p:txBody>
          <a:bodyPr wrap="none" rtlCol="0">
            <a:spAutoFit/>
          </a:bodyPr>
          <a:lstStyle/>
          <a:p>
            <a:r>
              <a:rPr lang="de-DE" sz="1200" dirty="0" err="1">
                <a:latin typeface="Helvetica" panose="020B0604020202020204" pitchFamily="34" charset="0"/>
                <a:cs typeface="Helvetica" panose="020B0604020202020204" pitchFamily="34" charset="0"/>
              </a:rPr>
              <a:t>Supplementary</a:t>
            </a:r>
            <a:r>
              <a:rPr lang="de-DE" sz="1200" dirty="0">
                <a:latin typeface="Helvetica" panose="020B0604020202020204" pitchFamily="34" charset="0"/>
                <a:cs typeface="Helvetica" panose="020B0604020202020204" pitchFamily="34" charset="0"/>
              </a:rPr>
              <a:t> </a:t>
            </a:r>
            <a:r>
              <a:rPr lang="de-DE" sz="1200" dirty="0" err="1">
                <a:latin typeface="Helvetica" panose="020B0604020202020204" pitchFamily="34" charset="0"/>
                <a:cs typeface="Helvetica" panose="020B0604020202020204" pitchFamily="34" charset="0"/>
              </a:rPr>
              <a:t>Figure</a:t>
            </a:r>
            <a:r>
              <a:rPr lang="de-DE" sz="1200" dirty="0">
                <a:latin typeface="Helvetica" panose="020B0604020202020204" pitchFamily="34" charset="0"/>
                <a:cs typeface="Helvetica" panose="020B0604020202020204" pitchFamily="34" charset="0"/>
              </a:rPr>
              <a:t> 3</a:t>
            </a:r>
          </a:p>
        </p:txBody>
      </p:sp>
      <p:pic>
        <p:nvPicPr>
          <p:cNvPr id="62" name="Grafik 61">
            <a:extLst>
              <a:ext uri="{FF2B5EF4-FFF2-40B4-BE49-F238E27FC236}">
                <a16:creationId xmlns:a16="http://schemas.microsoft.com/office/drawing/2014/main" id="{57C00883-BE28-D340-BA02-BC14548BE791}"/>
              </a:ext>
            </a:extLst>
          </p:cNvPr>
          <p:cNvPicPr>
            <a:picLocks noChangeAspect="1"/>
          </p:cNvPicPr>
          <p:nvPr/>
        </p:nvPicPr>
        <p:blipFill>
          <a:blip r:embed="rId7"/>
          <a:stretch>
            <a:fillRect/>
          </a:stretch>
        </p:blipFill>
        <p:spPr>
          <a:xfrm>
            <a:off x="2180854" y="1947270"/>
            <a:ext cx="945263" cy="1162011"/>
          </a:xfrm>
          <a:prstGeom prst="rect">
            <a:avLst/>
          </a:prstGeom>
        </p:spPr>
      </p:pic>
      <p:pic>
        <p:nvPicPr>
          <p:cNvPr id="64" name="Grafik 63">
            <a:extLst>
              <a:ext uri="{FF2B5EF4-FFF2-40B4-BE49-F238E27FC236}">
                <a16:creationId xmlns:a16="http://schemas.microsoft.com/office/drawing/2014/main" id="{2081FC0A-08EC-5E4B-9CF4-1FABD17DDA46}"/>
              </a:ext>
            </a:extLst>
          </p:cNvPr>
          <p:cNvPicPr>
            <a:picLocks noChangeAspect="1"/>
          </p:cNvPicPr>
          <p:nvPr/>
        </p:nvPicPr>
        <p:blipFill>
          <a:blip r:embed="rId8"/>
          <a:stretch>
            <a:fillRect/>
          </a:stretch>
        </p:blipFill>
        <p:spPr>
          <a:xfrm>
            <a:off x="3093209" y="628291"/>
            <a:ext cx="1018446" cy="1260000"/>
          </a:xfrm>
          <a:prstGeom prst="rect">
            <a:avLst/>
          </a:prstGeom>
        </p:spPr>
      </p:pic>
      <p:pic>
        <p:nvPicPr>
          <p:cNvPr id="66" name="Grafik 65">
            <a:extLst>
              <a:ext uri="{FF2B5EF4-FFF2-40B4-BE49-F238E27FC236}">
                <a16:creationId xmlns:a16="http://schemas.microsoft.com/office/drawing/2014/main" id="{45167F6B-0026-7648-91FE-FEFBC7E0165B}"/>
              </a:ext>
            </a:extLst>
          </p:cNvPr>
          <p:cNvPicPr>
            <a:picLocks noChangeAspect="1"/>
          </p:cNvPicPr>
          <p:nvPr/>
        </p:nvPicPr>
        <p:blipFill>
          <a:blip r:embed="rId9"/>
          <a:stretch>
            <a:fillRect/>
          </a:stretch>
        </p:blipFill>
        <p:spPr>
          <a:xfrm>
            <a:off x="3111253" y="3152985"/>
            <a:ext cx="1000402" cy="1260000"/>
          </a:xfrm>
          <a:prstGeom prst="rect">
            <a:avLst/>
          </a:prstGeom>
        </p:spPr>
      </p:pic>
      <p:sp>
        <p:nvSpPr>
          <p:cNvPr id="69" name="Textfeld 68"/>
          <p:cNvSpPr txBox="1"/>
          <p:nvPr/>
        </p:nvSpPr>
        <p:spPr>
          <a:xfrm>
            <a:off x="606019" y="455549"/>
            <a:ext cx="364202" cy="230832"/>
          </a:xfrm>
          <a:prstGeom prst="rect">
            <a:avLst/>
          </a:prstGeom>
          <a:noFill/>
        </p:spPr>
        <p:txBody>
          <a:bodyPr wrap="none" rtlCol="0">
            <a:spAutoFit/>
          </a:bodyPr>
          <a:lstStyle/>
          <a:p>
            <a:r>
              <a:rPr lang="de-DE" sz="900" dirty="0">
                <a:latin typeface="Helvetica" panose="020B0604020202020204" pitchFamily="34" charset="0"/>
                <a:cs typeface="Helvetica" panose="020B0604020202020204" pitchFamily="34" charset="0"/>
              </a:rPr>
              <a:t>WT</a:t>
            </a:r>
          </a:p>
        </p:txBody>
      </p:sp>
      <p:sp>
        <p:nvSpPr>
          <p:cNvPr id="70" name="Textfeld 69"/>
          <p:cNvSpPr txBox="1"/>
          <p:nvPr/>
        </p:nvSpPr>
        <p:spPr>
          <a:xfrm>
            <a:off x="1523215" y="455549"/>
            <a:ext cx="428322" cy="230832"/>
          </a:xfrm>
          <a:prstGeom prst="rect">
            <a:avLst/>
          </a:prstGeom>
          <a:noFill/>
        </p:spPr>
        <p:txBody>
          <a:bodyPr wrap="none" rtlCol="0">
            <a:spAutoFit/>
          </a:bodyPr>
          <a:lstStyle/>
          <a:p>
            <a:r>
              <a:rPr lang="de-DE" sz="900" dirty="0">
                <a:latin typeface="Helvetica" panose="020B0604020202020204" pitchFamily="34" charset="0"/>
                <a:cs typeface="Helvetica" panose="020B0604020202020204" pitchFamily="34" charset="0"/>
              </a:rPr>
              <a:t>Qa2</a:t>
            </a:r>
            <a:r>
              <a:rPr lang="de-DE" sz="900" baseline="30000" dirty="0">
                <a:latin typeface="Helvetica" panose="020B0604020202020204" pitchFamily="34" charset="0"/>
                <a:cs typeface="Helvetica" panose="020B0604020202020204" pitchFamily="34" charset="0"/>
              </a:rPr>
              <a:t>-</a:t>
            </a:r>
          </a:p>
        </p:txBody>
      </p:sp>
      <p:sp>
        <p:nvSpPr>
          <p:cNvPr id="71" name="Textfeld 70"/>
          <p:cNvSpPr txBox="1"/>
          <p:nvPr/>
        </p:nvSpPr>
        <p:spPr>
          <a:xfrm>
            <a:off x="2653486" y="455549"/>
            <a:ext cx="364202" cy="230832"/>
          </a:xfrm>
          <a:prstGeom prst="rect">
            <a:avLst/>
          </a:prstGeom>
          <a:noFill/>
        </p:spPr>
        <p:txBody>
          <a:bodyPr wrap="none" rtlCol="0">
            <a:spAutoFit/>
          </a:bodyPr>
          <a:lstStyle/>
          <a:p>
            <a:r>
              <a:rPr lang="de-DE" sz="900" dirty="0">
                <a:latin typeface="Helvetica" panose="020B0604020202020204" pitchFamily="34" charset="0"/>
                <a:cs typeface="Helvetica" panose="020B0604020202020204" pitchFamily="34" charset="0"/>
              </a:rPr>
              <a:t>WT</a:t>
            </a:r>
          </a:p>
        </p:txBody>
      </p:sp>
      <p:sp>
        <p:nvSpPr>
          <p:cNvPr id="72" name="Textfeld 71"/>
          <p:cNvSpPr txBox="1"/>
          <p:nvPr/>
        </p:nvSpPr>
        <p:spPr>
          <a:xfrm>
            <a:off x="3570682" y="455549"/>
            <a:ext cx="428322" cy="230832"/>
          </a:xfrm>
          <a:prstGeom prst="rect">
            <a:avLst/>
          </a:prstGeom>
          <a:noFill/>
        </p:spPr>
        <p:txBody>
          <a:bodyPr wrap="none" rtlCol="0">
            <a:spAutoFit/>
          </a:bodyPr>
          <a:lstStyle/>
          <a:p>
            <a:r>
              <a:rPr lang="de-DE" sz="900" dirty="0">
                <a:latin typeface="Helvetica" panose="020B0604020202020204" pitchFamily="34" charset="0"/>
                <a:cs typeface="Helvetica" panose="020B0604020202020204" pitchFamily="34" charset="0"/>
              </a:rPr>
              <a:t>Qa2</a:t>
            </a:r>
            <a:r>
              <a:rPr lang="de-DE" sz="900" baseline="30000" dirty="0">
                <a:latin typeface="Helvetica" panose="020B0604020202020204" pitchFamily="34" charset="0"/>
                <a:cs typeface="Helvetica" panose="020B0604020202020204" pitchFamily="34" charset="0"/>
              </a:rPr>
              <a:t>-</a:t>
            </a:r>
          </a:p>
        </p:txBody>
      </p:sp>
      <p:pic>
        <p:nvPicPr>
          <p:cNvPr id="1030"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3603" y="3169285"/>
            <a:ext cx="1050757" cy="13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57316" y="651838"/>
            <a:ext cx="999725" cy="12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70613" y="1833880"/>
            <a:ext cx="1067970" cy="1337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76772" y="3212478"/>
            <a:ext cx="1008752" cy="12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Textfeld 72"/>
          <p:cNvSpPr txBox="1"/>
          <p:nvPr/>
        </p:nvSpPr>
        <p:spPr>
          <a:xfrm>
            <a:off x="107443" y="455549"/>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A</a:t>
            </a:r>
          </a:p>
        </p:txBody>
      </p:sp>
      <p:sp>
        <p:nvSpPr>
          <p:cNvPr id="74" name="Textfeld 73"/>
          <p:cNvSpPr txBox="1"/>
          <p:nvPr/>
        </p:nvSpPr>
        <p:spPr>
          <a:xfrm>
            <a:off x="107443" y="1749791"/>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B</a:t>
            </a:r>
          </a:p>
        </p:txBody>
      </p:sp>
      <p:sp>
        <p:nvSpPr>
          <p:cNvPr id="75" name="Textfeld 74"/>
          <p:cNvSpPr txBox="1"/>
          <p:nvPr/>
        </p:nvSpPr>
        <p:spPr>
          <a:xfrm>
            <a:off x="103435" y="3001519"/>
            <a:ext cx="295274"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C</a:t>
            </a:r>
          </a:p>
        </p:txBody>
      </p:sp>
      <p:sp>
        <p:nvSpPr>
          <p:cNvPr id="76" name="Textfeld 75"/>
          <p:cNvSpPr txBox="1"/>
          <p:nvPr/>
        </p:nvSpPr>
        <p:spPr>
          <a:xfrm>
            <a:off x="2130959" y="477980"/>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E</a:t>
            </a:r>
          </a:p>
        </p:txBody>
      </p:sp>
      <p:sp>
        <p:nvSpPr>
          <p:cNvPr id="77" name="Textfeld 76"/>
          <p:cNvSpPr txBox="1"/>
          <p:nvPr/>
        </p:nvSpPr>
        <p:spPr>
          <a:xfrm>
            <a:off x="2125447" y="1749791"/>
            <a:ext cx="279244"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F</a:t>
            </a:r>
          </a:p>
        </p:txBody>
      </p:sp>
      <p:sp>
        <p:nvSpPr>
          <p:cNvPr id="78" name="Textfeld 77"/>
          <p:cNvSpPr txBox="1"/>
          <p:nvPr/>
        </p:nvSpPr>
        <p:spPr>
          <a:xfrm>
            <a:off x="2126951" y="3023950"/>
            <a:ext cx="304892"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G</a:t>
            </a:r>
          </a:p>
        </p:txBody>
      </p:sp>
      <p:pic>
        <p:nvPicPr>
          <p:cNvPr id="28" name="Grafik 27">
            <a:extLst>
              <a:ext uri="{FF2B5EF4-FFF2-40B4-BE49-F238E27FC236}">
                <a16:creationId xmlns:a16="http://schemas.microsoft.com/office/drawing/2014/main" id="{7943CE68-C332-7040-B184-D5339138D601}"/>
              </a:ext>
            </a:extLst>
          </p:cNvPr>
          <p:cNvPicPr>
            <a:picLocks noChangeAspect="1"/>
          </p:cNvPicPr>
          <p:nvPr/>
        </p:nvPicPr>
        <p:blipFill>
          <a:blip r:embed="rId14"/>
          <a:stretch>
            <a:fillRect/>
          </a:stretch>
        </p:blipFill>
        <p:spPr>
          <a:xfrm>
            <a:off x="107443" y="4472478"/>
            <a:ext cx="975882" cy="1260000"/>
          </a:xfrm>
          <a:prstGeom prst="rect">
            <a:avLst/>
          </a:prstGeom>
        </p:spPr>
      </p:pic>
      <p:pic>
        <p:nvPicPr>
          <p:cNvPr id="32" name="Grafik 31">
            <a:extLst>
              <a:ext uri="{FF2B5EF4-FFF2-40B4-BE49-F238E27FC236}">
                <a16:creationId xmlns:a16="http://schemas.microsoft.com/office/drawing/2014/main" id="{9370A88D-F222-4247-9130-8D58EDBE9E94}"/>
              </a:ext>
            </a:extLst>
          </p:cNvPr>
          <p:cNvPicPr>
            <a:picLocks noChangeAspect="1"/>
          </p:cNvPicPr>
          <p:nvPr/>
        </p:nvPicPr>
        <p:blipFill>
          <a:blip r:embed="rId15"/>
          <a:stretch>
            <a:fillRect/>
          </a:stretch>
        </p:blipFill>
        <p:spPr>
          <a:xfrm>
            <a:off x="1001765" y="4472478"/>
            <a:ext cx="1018446" cy="1260000"/>
          </a:xfrm>
          <a:prstGeom prst="rect">
            <a:avLst/>
          </a:prstGeom>
        </p:spPr>
      </p:pic>
      <p:pic>
        <p:nvPicPr>
          <p:cNvPr id="34" name="Grafik 33">
            <a:extLst>
              <a:ext uri="{FF2B5EF4-FFF2-40B4-BE49-F238E27FC236}">
                <a16:creationId xmlns:a16="http://schemas.microsoft.com/office/drawing/2014/main" id="{06FE6B6D-B499-784B-8485-4FEA8B0536EA}"/>
              </a:ext>
            </a:extLst>
          </p:cNvPr>
          <p:cNvPicPr>
            <a:picLocks noChangeAspect="1"/>
          </p:cNvPicPr>
          <p:nvPr/>
        </p:nvPicPr>
        <p:blipFill>
          <a:blip r:embed="rId16"/>
          <a:stretch>
            <a:fillRect/>
          </a:stretch>
        </p:blipFill>
        <p:spPr>
          <a:xfrm>
            <a:off x="2157317" y="4483644"/>
            <a:ext cx="1031503" cy="1260000"/>
          </a:xfrm>
          <a:prstGeom prst="rect">
            <a:avLst/>
          </a:prstGeom>
        </p:spPr>
      </p:pic>
      <p:pic>
        <p:nvPicPr>
          <p:cNvPr id="35" name="Grafik 34">
            <a:extLst>
              <a:ext uri="{FF2B5EF4-FFF2-40B4-BE49-F238E27FC236}">
                <a16:creationId xmlns:a16="http://schemas.microsoft.com/office/drawing/2014/main" id="{9B930C9A-F7D9-2B49-AE0D-19D06A61BE64}"/>
              </a:ext>
            </a:extLst>
          </p:cNvPr>
          <p:cNvPicPr>
            <a:picLocks noChangeAspect="1"/>
          </p:cNvPicPr>
          <p:nvPr/>
        </p:nvPicPr>
        <p:blipFill>
          <a:blip r:embed="rId17"/>
          <a:stretch>
            <a:fillRect/>
          </a:stretch>
        </p:blipFill>
        <p:spPr>
          <a:xfrm>
            <a:off x="3126117" y="4458916"/>
            <a:ext cx="937536" cy="1260000"/>
          </a:xfrm>
          <a:prstGeom prst="rect">
            <a:avLst/>
          </a:prstGeom>
        </p:spPr>
      </p:pic>
      <p:sp>
        <p:nvSpPr>
          <p:cNvPr id="36" name="Textfeld 35"/>
          <p:cNvSpPr txBox="1"/>
          <p:nvPr/>
        </p:nvSpPr>
        <p:spPr>
          <a:xfrm>
            <a:off x="103435" y="4274485"/>
            <a:ext cx="295274"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D</a:t>
            </a:r>
          </a:p>
        </p:txBody>
      </p:sp>
      <p:sp>
        <p:nvSpPr>
          <p:cNvPr id="37" name="Textfeld 36"/>
          <p:cNvSpPr txBox="1"/>
          <p:nvPr/>
        </p:nvSpPr>
        <p:spPr>
          <a:xfrm>
            <a:off x="2126951" y="4296916"/>
            <a:ext cx="295274"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H</a:t>
            </a:r>
          </a:p>
        </p:txBody>
      </p:sp>
    </p:spTree>
    <p:extLst>
      <p:ext uri="{BB962C8B-B14F-4D97-AF65-F5344CB8AC3E}">
        <p14:creationId xmlns:p14="http://schemas.microsoft.com/office/powerpoint/2010/main" val="2940732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feld 30">
            <a:extLst>
              <a:ext uri="{FF2B5EF4-FFF2-40B4-BE49-F238E27FC236}">
                <a16:creationId xmlns:a16="http://schemas.microsoft.com/office/drawing/2014/main" id="{9A68437F-FEA3-4685-867A-6D4DF64F3A0C}"/>
              </a:ext>
            </a:extLst>
          </p:cNvPr>
          <p:cNvSpPr txBox="1"/>
          <p:nvPr/>
        </p:nvSpPr>
        <p:spPr>
          <a:xfrm>
            <a:off x="321067" y="215691"/>
            <a:ext cx="6349429" cy="4471673"/>
          </a:xfrm>
          <a:prstGeom prst="rect">
            <a:avLst/>
          </a:prstGeom>
          <a:noFill/>
        </p:spPr>
        <p:txBody>
          <a:bodyPr wrap="square" rtlCol="0">
            <a:spAutoFit/>
          </a:bodyPr>
          <a:lstStyle/>
          <a:p>
            <a:pPr marR="356235" algn="just">
              <a:lnSpc>
                <a:spcPct val="200000"/>
              </a:lnSpc>
              <a:spcAft>
                <a:spcPts val="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Supplementary Figure 3: Immune cell populations in spleens and uteri from wildtype and Qa-2 deficient mice</a:t>
            </a:r>
          </a:p>
          <a:p>
            <a:pPr marR="356235" algn="just">
              <a:lnSpc>
                <a:spcPct val="200000"/>
              </a:lnSpc>
              <a:spcAft>
                <a:spcPts val="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Wildtype (WT) and Qa-2 deficient mice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were term-bred and the day when a vaginal plug was detected was defined as day E0.5. Mice were euthanized at E18.5 and spleens and uteri were collected. Non-pregnant animals served as controls. Tissues were homogenized and filtered to obtain single cell suspensions and cells were analyzed by flow cytometry. (A-H) Percentages of T-cells (A+E), B-cells (B+F) and NK-cells (C+G) and monocytes (D+H) from all spleen (A-D) and uterine (E-H) leucocytes in non-pregnant animals (np, n=14-17 for WT and n=16-21 for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and pregnant animals at E18.5 (n=16 for WT and n=12-13 for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Light grey graphs represent WT animals and dark grey graphs represent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animals. Each symbol represents an individual animal and the mean is indicated. ****p&lt;0.0001; ***p&lt;0.001; *p&lt;0.05; ns = not significant. Mann-Whitney test.</a:t>
            </a:r>
            <a:endParaRPr lang="de-DE"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2322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131960" y="528576"/>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A</a:t>
            </a:r>
          </a:p>
        </p:txBody>
      </p:sp>
      <p:sp>
        <p:nvSpPr>
          <p:cNvPr id="8" name="Textfeld 7"/>
          <p:cNvSpPr txBox="1"/>
          <p:nvPr/>
        </p:nvSpPr>
        <p:spPr>
          <a:xfrm>
            <a:off x="1193031" y="527415"/>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B</a:t>
            </a:r>
          </a:p>
        </p:txBody>
      </p:sp>
      <p:sp>
        <p:nvSpPr>
          <p:cNvPr id="9" name="Textfeld 8"/>
          <p:cNvSpPr txBox="1"/>
          <p:nvPr/>
        </p:nvSpPr>
        <p:spPr>
          <a:xfrm>
            <a:off x="4552200" y="527413"/>
            <a:ext cx="287258"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E</a:t>
            </a:r>
          </a:p>
        </p:txBody>
      </p:sp>
      <p:sp>
        <p:nvSpPr>
          <p:cNvPr id="11" name="Textfeld 10"/>
          <p:cNvSpPr txBox="1"/>
          <p:nvPr/>
        </p:nvSpPr>
        <p:spPr>
          <a:xfrm>
            <a:off x="2278807" y="527414"/>
            <a:ext cx="295274"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C</a:t>
            </a:r>
          </a:p>
        </p:txBody>
      </p:sp>
      <p:sp>
        <p:nvSpPr>
          <p:cNvPr id="13" name="Textfeld 12"/>
          <p:cNvSpPr txBox="1"/>
          <p:nvPr/>
        </p:nvSpPr>
        <p:spPr>
          <a:xfrm>
            <a:off x="3440225" y="528574"/>
            <a:ext cx="295274" cy="276999"/>
          </a:xfrm>
          <a:prstGeom prst="rect">
            <a:avLst/>
          </a:prstGeom>
          <a:noFill/>
        </p:spPr>
        <p:txBody>
          <a:bodyPr wrap="none" rtlCol="0">
            <a:spAutoFit/>
          </a:bodyPr>
          <a:lstStyle/>
          <a:p>
            <a:r>
              <a:rPr lang="de-DE" sz="1200" dirty="0">
                <a:latin typeface="Helvetica" panose="020B0604020202020204" pitchFamily="34" charset="0"/>
                <a:cs typeface="Helvetica" panose="020B0604020202020204" pitchFamily="34" charset="0"/>
              </a:rPr>
              <a:t>D</a:t>
            </a:r>
          </a:p>
        </p:txBody>
      </p:sp>
      <p:sp>
        <p:nvSpPr>
          <p:cNvPr id="14" name="Textfeld 13"/>
          <p:cNvSpPr txBox="1"/>
          <p:nvPr/>
        </p:nvSpPr>
        <p:spPr>
          <a:xfrm>
            <a:off x="140731" y="166343"/>
            <a:ext cx="1821332" cy="276999"/>
          </a:xfrm>
          <a:prstGeom prst="rect">
            <a:avLst/>
          </a:prstGeom>
          <a:noFill/>
        </p:spPr>
        <p:txBody>
          <a:bodyPr wrap="none" rtlCol="0">
            <a:spAutoFit/>
          </a:bodyPr>
          <a:lstStyle/>
          <a:p>
            <a:r>
              <a:rPr lang="de-DE" sz="1200" dirty="0" err="1">
                <a:latin typeface="Helvetica" panose="020B0604020202020204" pitchFamily="34" charset="0"/>
                <a:cs typeface="Helvetica" panose="020B0604020202020204" pitchFamily="34" charset="0"/>
              </a:rPr>
              <a:t>Supplementary</a:t>
            </a:r>
            <a:r>
              <a:rPr lang="de-DE" sz="1200" dirty="0">
                <a:latin typeface="Helvetica" panose="020B0604020202020204" pitchFamily="34" charset="0"/>
                <a:cs typeface="Helvetica" panose="020B0604020202020204" pitchFamily="34" charset="0"/>
              </a:rPr>
              <a:t> </a:t>
            </a:r>
            <a:r>
              <a:rPr lang="de-DE" sz="1200" dirty="0" err="1">
                <a:latin typeface="Helvetica" panose="020B0604020202020204" pitchFamily="34" charset="0"/>
                <a:cs typeface="Helvetica" panose="020B0604020202020204" pitchFamily="34" charset="0"/>
              </a:rPr>
              <a:t>Figure</a:t>
            </a:r>
            <a:r>
              <a:rPr lang="de-DE" sz="1200" dirty="0">
                <a:latin typeface="Helvetica" panose="020B0604020202020204" pitchFamily="34" charset="0"/>
                <a:cs typeface="Helvetica" panose="020B0604020202020204" pitchFamily="34" charset="0"/>
              </a:rPr>
              <a:t> 4</a:t>
            </a:r>
          </a:p>
        </p:txBody>
      </p:sp>
      <p:sp>
        <p:nvSpPr>
          <p:cNvPr id="15" name="Textfeld 14">
            <a:extLst>
              <a:ext uri="{FF2B5EF4-FFF2-40B4-BE49-F238E27FC236}">
                <a16:creationId xmlns:a16="http://schemas.microsoft.com/office/drawing/2014/main" id="{DE0BF0F5-28A3-489F-BFC4-A3F86B220E17}"/>
              </a:ext>
            </a:extLst>
          </p:cNvPr>
          <p:cNvSpPr txBox="1"/>
          <p:nvPr/>
        </p:nvSpPr>
        <p:spPr>
          <a:xfrm>
            <a:off x="254285" y="2175076"/>
            <a:ext cx="6349429" cy="3733010"/>
          </a:xfrm>
          <a:prstGeom prst="rect">
            <a:avLst/>
          </a:prstGeom>
          <a:noFill/>
        </p:spPr>
        <p:txBody>
          <a:bodyPr wrap="square" rtlCol="0">
            <a:spAutoFit/>
          </a:bodyPr>
          <a:lstStyle/>
          <a:p>
            <a:pPr marR="356235" algn="just">
              <a:lnSpc>
                <a:spcPct val="200000"/>
              </a:lnSpc>
              <a:spcAft>
                <a:spcPts val="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Supplementary Figure 4: Immune cell populations in placentas from wildtype and Qa-2 deficient mice</a:t>
            </a:r>
          </a:p>
          <a:p>
            <a:pPr marR="356235" algn="just">
              <a:lnSpc>
                <a:spcPct val="200000"/>
              </a:lnSpc>
              <a:spcAft>
                <a:spcPts val="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Wildtype (WT) and Qa-2 deficient mice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were term-bred and the day when a vaginal plug was detected was defined as day E0.5. Mice were euthanized at E18.5 and placentas were collected. Tissues were homogenized and filtered to obtain single cell suspensions and cells were analyzed by flow cytometry. (A-E) Percentages of MDSC (A), monocytes (B), T-cells (C), B-cells (D) and NK-cells (E) placenta leucocytes at E18.5 (n=16 for WT and n=8-9 for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Light grey graphs represent WT animals and dark grey graphs represent Qa-2</a:t>
            </a:r>
            <a:r>
              <a:rPr lang="en-US" sz="12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200" dirty="0">
                <a:latin typeface="Times New Roman" panose="02020603050405020304" pitchFamily="18" charset="0"/>
                <a:ea typeface="Calibri" panose="020F0502020204030204" pitchFamily="34" charset="0"/>
                <a:cs typeface="Times New Roman" panose="02020603050405020304" pitchFamily="18" charset="0"/>
              </a:rPr>
              <a:t> animals. Each symbol represents an individual animal and the mean is indicated. ns = not significant. Mann-Whitney test.</a:t>
            </a:r>
            <a:endParaRPr lang="de-DE" sz="1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a:extLst>
              <a:ext uri="{FF2B5EF4-FFF2-40B4-BE49-F238E27FC236}">
                <a16:creationId xmlns:a16="http://schemas.microsoft.com/office/drawing/2014/main" id="{50E21C69-5477-4B65-A975-505CB919E999}"/>
              </a:ext>
            </a:extLst>
          </p:cNvPr>
          <p:cNvPicPr>
            <a:picLocks noChangeAspect="1"/>
          </p:cNvPicPr>
          <p:nvPr/>
        </p:nvPicPr>
        <p:blipFill>
          <a:blip r:embed="rId2"/>
          <a:stretch>
            <a:fillRect/>
          </a:stretch>
        </p:blipFill>
        <p:spPr>
          <a:xfrm>
            <a:off x="175257" y="683451"/>
            <a:ext cx="1145060" cy="1440000"/>
          </a:xfrm>
          <a:prstGeom prst="rect">
            <a:avLst/>
          </a:prstGeom>
        </p:spPr>
      </p:pic>
      <p:pic>
        <p:nvPicPr>
          <p:cNvPr id="3" name="Grafik 2">
            <a:extLst>
              <a:ext uri="{FF2B5EF4-FFF2-40B4-BE49-F238E27FC236}">
                <a16:creationId xmlns:a16="http://schemas.microsoft.com/office/drawing/2014/main" id="{D8038B87-578D-4A44-B4E8-273A43131079}"/>
              </a:ext>
            </a:extLst>
          </p:cNvPr>
          <p:cNvPicPr>
            <a:picLocks noChangeAspect="1"/>
          </p:cNvPicPr>
          <p:nvPr/>
        </p:nvPicPr>
        <p:blipFill>
          <a:blip r:embed="rId3"/>
          <a:stretch>
            <a:fillRect/>
          </a:stretch>
        </p:blipFill>
        <p:spPr>
          <a:xfrm>
            <a:off x="1234542" y="677101"/>
            <a:ext cx="1198222" cy="1440000"/>
          </a:xfrm>
          <a:prstGeom prst="rect">
            <a:avLst/>
          </a:prstGeom>
        </p:spPr>
      </p:pic>
      <p:pic>
        <p:nvPicPr>
          <p:cNvPr id="16" name="Grafik 15">
            <a:extLst>
              <a:ext uri="{FF2B5EF4-FFF2-40B4-BE49-F238E27FC236}">
                <a16:creationId xmlns:a16="http://schemas.microsoft.com/office/drawing/2014/main" id="{0DCE2988-3A83-40FC-9681-9662344224D9}"/>
              </a:ext>
            </a:extLst>
          </p:cNvPr>
          <p:cNvPicPr>
            <a:picLocks noChangeAspect="1"/>
          </p:cNvPicPr>
          <p:nvPr/>
        </p:nvPicPr>
        <p:blipFill>
          <a:blip r:embed="rId4"/>
          <a:stretch>
            <a:fillRect/>
          </a:stretch>
        </p:blipFill>
        <p:spPr>
          <a:xfrm>
            <a:off x="2322309" y="677101"/>
            <a:ext cx="1176889" cy="1440000"/>
          </a:xfrm>
          <a:prstGeom prst="rect">
            <a:avLst/>
          </a:prstGeom>
        </p:spPr>
      </p:pic>
      <p:pic>
        <p:nvPicPr>
          <p:cNvPr id="17" name="Grafik 16">
            <a:extLst>
              <a:ext uri="{FF2B5EF4-FFF2-40B4-BE49-F238E27FC236}">
                <a16:creationId xmlns:a16="http://schemas.microsoft.com/office/drawing/2014/main" id="{871EF0A8-829F-4BE0-8126-07489B433914}"/>
              </a:ext>
            </a:extLst>
          </p:cNvPr>
          <p:cNvPicPr>
            <a:picLocks noChangeAspect="1"/>
          </p:cNvPicPr>
          <p:nvPr/>
        </p:nvPicPr>
        <p:blipFill>
          <a:blip r:embed="rId5"/>
          <a:stretch>
            <a:fillRect/>
          </a:stretch>
        </p:blipFill>
        <p:spPr>
          <a:xfrm>
            <a:off x="3491129" y="665912"/>
            <a:ext cx="1122998" cy="1440000"/>
          </a:xfrm>
          <a:prstGeom prst="rect">
            <a:avLst/>
          </a:prstGeom>
        </p:spPr>
      </p:pic>
      <p:pic>
        <p:nvPicPr>
          <p:cNvPr id="18" name="Grafik 17">
            <a:extLst>
              <a:ext uri="{FF2B5EF4-FFF2-40B4-BE49-F238E27FC236}">
                <a16:creationId xmlns:a16="http://schemas.microsoft.com/office/drawing/2014/main" id="{88444939-303E-4B59-9768-947ACED19CAC}"/>
              </a:ext>
            </a:extLst>
          </p:cNvPr>
          <p:cNvPicPr>
            <a:picLocks noChangeAspect="1"/>
          </p:cNvPicPr>
          <p:nvPr/>
        </p:nvPicPr>
        <p:blipFill>
          <a:blip r:embed="rId6"/>
          <a:stretch>
            <a:fillRect/>
          </a:stretch>
        </p:blipFill>
        <p:spPr>
          <a:xfrm>
            <a:off x="4604183" y="654723"/>
            <a:ext cx="1081674" cy="1440000"/>
          </a:xfrm>
          <a:prstGeom prst="rect">
            <a:avLst/>
          </a:prstGeom>
        </p:spPr>
      </p:pic>
    </p:spTree>
    <p:extLst>
      <p:ext uri="{BB962C8B-B14F-4D97-AF65-F5344CB8AC3E}">
        <p14:creationId xmlns:p14="http://schemas.microsoft.com/office/powerpoint/2010/main" val="250968469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745</Words>
  <Application>Microsoft Office PowerPoint</Application>
  <PresentationFormat>Bildschirmpräsentation (4:3)</PresentationFormat>
  <Paragraphs>40</Paragraphs>
  <Slides>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vt:i4>
      </vt:variant>
    </vt:vector>
  </HeadingPairs>
  <TitlesOfParts>
    <vt:vector size="12" baseType="lpstr">
      <vt:lpstr>Arial</vt:lpstr>
      <vt:lpstr>Calibri</vt:lpstr>
      <vt:lpstr>Calibri Light</vt:lpstr>
      <vt:lpstr>Helvetica</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Natascha Köstlin</dc:creator>
  <cp:lastModifiedBy>Dr. Natascha Köstlin-Gille</cp:lastModifiedBy>
  <cp:revision>99</cp:revision>
  <cp:lastPrinted>2021-05-23T10:26:48Z</cp:lastPrinted>
  <dcterms:created xsi:type="dcterms:W3CDTF">2020-06-26T14:11:03Z</dcterms:created>
  <dcterms:modified xsi:type="dcterms:W3CDTF">2021-05-23T10:27:24Z</dcterms:modified>
</cp:coreProperties>
</file>