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</p:sldIdLst>
  <p:sldSz cx="6121400" cy="8101013"/>
  <p:notesSz cx="6807200" cy="99393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458" y="72"/>
      </p:cViewPr>
      <p:guideLst>
        <p:guide orient="horz" pos="3594"/>
        <p:guide pos="20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9105" y="2516565"/>
            <a:ext cx="5203190" cy="173646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8210" y="4590574"/>
            <a:ext cx="4284980" cy="20702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3548" y="5205652"/>
            <a:ext cx="5203190" cy="16089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3548" y="3433556"/>
            <a:ext cx="5203190" cy="177209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6070" y="1890237"/>
            <a:ext cx="2703618" cy="53462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11712" y="1890237"/>
            <a:ext cx="2703618" cy="53462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6070" y="1813352"/>
            <a:ext cx="2704681" cy="7557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6070" y="2569071"/>
            <a:ext cx="2704681" cy="46674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09586" y="1813352"/>
            <a:ext cx="2705744" cy="7557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09586" y="2569071"/>
            <a:ext cx="2705744" cy="46674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071" y="322540"/>
            <a:ext cx="2013898" cy="13726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3297" y="322541"/>
            <a:ext cx="3422033" cy="69139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6071" y="1695212"/>
            <a:ext cx="2013898" cy="55413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837" y="5670709"/>
            <a:ext cx="3672840" cy="66945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99837" y="723840"/>
            <a:ext cx="3672840" cy="48606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9837" y="6340169"/>
            <a:ext cx="3672840" cy="9507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438015" y="324417"/>
            <a:ext cx="1377315" cy="691211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6070" y="324417"/>
            <a:ext cx="4029922" cy="691211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6070" y="1890237"/>
            <a:ext cx="5509260" cy="5346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6070" y="7508439"/>
            <a:ext cx="1428327" cy="43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091479" y="7508439"/>
            <a:ext cx="1938443" cy="43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387003" y="7508439"/>
            <a:ext cx="1428327" cy="43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12548" y="919383"/>
            <a:ext cx="4536384" cy="2267027"/>
            <a:chOff x="396404" y="378097"/>
            <a:chExt cx="4536384" cy="2267027"/>
          </a:xfrm>
        </p:grpSpPr>
        <p:grpSp>
          <p:nvGrpSpPr>
            <p:cNvPr id="12" name="组合 11"/>
            <p:cNvGrpSpPr/>
            <p:nvPr/>
          </p:nvGrpSpPr>
          <p:grpSpPr>
            <a:xfrm>
              <a:off x="396404" y="378097"/>
              <a:ext cx="4536384" cy="2254137"/>
              <a:chOff x="396404" y="378097"/>
              <a:chExt cx="4536384" cy="2254137"/>
            </a:xfrm>
          </p:grpSpPr>
          <p:pic>
            <p:nvPicPr>
              <p:cNvPr id="2" name="Picture 2"/>
              <p:cNvPicPr>
                <a:picLocks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6" t="5188" r="5312" b="31795"/>
              <a:stretch/>
            </p:blipFill>
            <p:spPr bwMode="auto">
              <a:xfrm>
                <a:off x="427383" y="378097"/>
                <a:ext cx="1080000" cy="108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31" name="组合 30"/>
              <p:cNvGrpSpPr/>
              <p:nvPr/>
            </p:nvGrpSpPr>
            <p:grpSpPr>
              <a:xfrm>
                <a:off x="1524887" y="388578"/>
                <a:ext cx="1080000" cy="1080000"/>
                <a:chOff x="1549634" y="4704096"/>
                <a:chExt cx="1152663" cy="1080000"/>
              </a:xfrm>
            </p:grpSpPr>
            <p:pic>
              <p:nvPicPr>
                <p:cNvPr id="3" name="Picture 3"/>
                <p:cNvPicPr>
                  <a:picLocks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853" t="6715" r="5224" b="31922"/>
                <a:stretch/>
              </p:blipFill>
              <p:spPr bwMode="auto">
                <a:xfrm>
                  <a:off x="1549634" y="4704096"/>
                  <a:ext cx="1152663" cy="108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" name="TextBox 5"/>
                <p:cNvSpPr txBox="1"/>
                <p:nvPr/>
              </p:nvSpPr>
              <p:spPr>
                <a:xfrm>
                  <a:off x="2052588" y="4848111"/>
                  <a:ext cx="52229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 smtClean="0"/>
                    <a:t>8.7%</a:t>
                  </a:r>
                  <a:endParaRPr lang="zh-CN" altLang="en-US" sz="1000" dirty="0"/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96404" y="1530226"/>
                <a:ext cx="1080000" cy="1080000"/>
                <a:chOff x="365909" y="1530226"/>
                <a:chExt cx="1045403" cy="1080000"/>
              </a:xfrm>
            </p:grpSpPr>
            <p:pic>
              <p:nvPicPr>
                <p:cNvPr id="21" name="Picture 6"/>
                <p:cNvPicPr>
                  <a:picLocks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812" t="6487" r="4945" b="31110"/>
                <a:stretch/>
              </p:blipFill>
              <p:spPr bwMode="auto">
                <a:xfrm>
                  <a:off x="365909" y="1530226"/>
                  <a:ext cx="1045403" cy="108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3" name="TextBox 22"/>
                <p:cNvSpPr txBox="1"/>
                <p:nvPr/>
              </p:nvSpPr>
              <p:spPr>
                <a:xfrm>
                  <a:off x="456659" y="1530226"/>
                  <a:ext cx="87584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/>
                    <a:t>KG-1α </a:t>
                  </a:r>
                  <a:r>
                    <a:rPr lang="en-US" altLang="zh-CN" sz="800" dirty="0" err="1" smtClean="0"/>
                    <a:t>Isotype</a:t>
                  </a:r>
                  <a:endParaRPr lang="zh-CN" altLang="en-US" sz="800" dirty="0"/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>
                <a:off x="3852788" y="391477"/>
                <a:ext cx="1080000" cy="1080000"/>
                <a:chOff x="3889854" y="391477"/>
                <a:chExt cx="1080000" cy="1080000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3889854" y="391477"/>
                  <a:ext cx="1080000" cy="1080000"/>
                  <a:chOff x="4321902" y="4521672"/>
                  <a:chExt cx="1080000" cy="1080000"/>
                </a:xfrm>
              </p:grpSpPr>
              <p:pic>
                <p:nvPicPr>
                  <p:cNvPr id="11" name="Picture 5"/>
                  <p:cNvPicPr>
                    <a:picLocks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853" t="5601" r="3748" b="30969"/>
                  <a:stretch/>
                </p:blipFill>
                <p:spPr bwMode="auto">
                  <a:xfrm>
                    <a:off x="4321902" y="4521672"/>
                    <a:ext cx="1080000" cy="108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860900" y="4787136"/>
                    <a:ext cx="538403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 smtClean="0"/>
                      <a:t>2.43%</a:t>
                    </a:r>
                    <a:endParaRPr lang="zh-CN" altLang="en-US" sz="1000" dirty="0"/>
                  </a:p>
                </p:txBody>
              </p:sp>
            </p:grpSp>
            <p:sp>
              <p:nvSpPr>
                <p:cNvPr id="64" name="TextBox 63"/>
                <p:cNvSpPr txBox="1"/>
                <p:nvPr/>
              </p:nvSpPr>
              <p:spPr>
                <a:xfrm>
                  <a:off x="3978839" y="414392"/>
                  <a:ext cx="63097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/>
                    <a:t>MV-4-11</a:t>
                  </a:r>
                  <a:endParaRPr lang="zh-CN" altLang="en-US" sz="800" dirty="0"/>
                </a:p>
              </p:txBody>
            </p:sp>
          </p:grpSp>
          <p:grpSp>
            <p:nvGrpSpPr>
              <p:cNvPr id="53" name="组合 52"/>
              <p:cNvGrpSpPr/>
              <p:nvPr/>
            </p:nvGrpSpPr>
            <p:grpSpPr>
              <a:xfrm>
                <a:off x="2700660" y="378097"/>
                <a:ext cx="1080120" cy="1080000"/>
                <a:chOff x="2772668" y="378097"/>
                <a:chExt cx="1080120" cy="1080000"/>
              </a:xfrm>
            </p:grpSpPr>
            <p:pic>
              <p:nvPicPr>
                <p:cNvPr id="9" name="Picture 4"/>
                <p:cNvPicPr>
                  <a:picLocks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889" t="5559" r="5647" b="31217"/>
                <a:stretch/>
              </p:blipFill>
              <p:spPr bwMode="auto">
                <a:xfrm>
                  <a:off x="2772668" y="378097"/>
                  <a:ext cx="1080000" cy="108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5" name="TextBox 64"/>
                <p:cNvSpPr txBox="1"/>
                <p:nvPr/>
              </p:nvSpPr>
              <p:spPr>
                <a:xfrm>
                  <a:off x="2875754" y="413456"/>
                  <a:ext cx="97703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/>
                    <a:t>MV-4-11 </a:t>
                  </a:r>
                  <a:r>
                    <a:rPr lang="en-US" altLang="zh-CN" sz="800" dirty="0" smtClean="0"/>
                    <a:t>Isotype</a:t>
                  </a:r>
                  <a:endParaRPr lang="zh-CN" altLang="en-US" sz="800" dirty="0"/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1548652" y="1542864"/>
                <a:ext cx="1080000" cy="1080000"/>
                <a:chOff x="1548652" y="1242194"/>
                <a:chExt cx="1080000" cy="1080000"/>
              </a:xfrm>
            </p:grpSpPr>
            <p:grpSp>
              <p:nvGrpSpPr>
                <p:cNvPr id="43" name="组合 42"/>
                <p:cNvGrpSpPr/>
                <p:nvPr/>
              </p:nvGrpSpPr>
              <p:grpSpPr>
                <a:xfrm>
                  <a:off x="1548652" y="1242194"/>
                  <a:ext cx="1080000" cy="1080000"/>
                  <a:chOff x="1676176" y="6138738"/>
                  <a:chExt cx="1080000" cy="1080000"/>
                </a:xfrm>
              </p:grpSpPr>
              <p:pic>
                <p:nvPicPr>
                  <p:cNvPr id="22" name="Picture 7"/>
                  <p:cNvPicPr>
                    <a:picLocks noChangeArrowheads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266" t="6007" r="4768" b="32598"/>
                  <a:stretch/>
                </p:blipFill>
                <p:spPr bwMode="auto">
                  <a:xfrm>
                    <a:off x="1676176" y="6138738"/>
                    <a:ext cx="1080000" cy="108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2145354" y="6383935"/>
                    <a:ext cx="53881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 smtClean="0"/>
                      <a:t>2.44%</a:t>
                    </a:r>
                    <a:endParaRPr lang="zh-CN" altLang="en-US" sz="1000" dirty="0"/>
                  </a:p>
                </p:txBody>
              </p: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1651809" y="1255492"/>
                  <a:ext cx="472787" cy="2190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/>
                    <a:t>KG-1α</a:t>
                  </a:r>
                  <a:endParaRPr lang="zh-CN" altLang="en-US" sz="800" dirty="0"/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2700659" y="1533786"/>
                <a:ext cx="1080000" cy="1080000"/>
                <a:chOff x="2772667" y="1530225"/>
                <a:chExt cx="1045407" cy="1080000"/>
              </a:xfrm>
            </p:grpSpPr>
            <p:pic>
              <p:nvPicPr>
                <p:cNvPr id="1045" name="Picture 21"/>
                <p:cNvPicPr>
                  <a:picLocks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539" t="5826" r="4841" b="31778"/>
                <a:stretch/>
              </p:blipFill>
              <p:spPr bwMode="auto">
                <a:xfrm>
                  <a:off x="2772667" y="1530225"/>
                  <a:ext cx="1045407" cy="108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0" name="TextBox 49"/>
                <p:cNvSpPr txBox="1"/>
                <p:nvPr/>
              </p:nvSpPr>
              <p:spPr>
                <a:xfrm>
                  <a:off x="2842253" y="1530226"/>
                  <a:ext cx="78158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/>
                    <a:t>U937 </a:t>
                  </a:r>
                  <a:r>
                    <a:rPr lang="en-US" altLang="zh-CN" sz="800" dirty="0" err="1" smtClean="0"/>
                    <a:t>Isotype</a:t>
                  </a:r>
                  <a:endParaRPr lang="zh-CN" altLang="en-US" sz="800" dirty="0"/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3852787" y="1530225"/>
                <a:ext cx="1080000" cy="1102009"/>
                <a:chOff x="3914418" y="1505347"/>
                <a:chExt cx="1080000" cy="1102009"/>
              </a:xfrm>
            </p:grpSpPr>
            <p:grpSp>
              <p:nvGrpSpPr>
                <p:cNvPr id="47" name="组合 46"/>
                <p:cNvGrpSpPr/>
                <p:nvPr/>
              </p:nvGrpSpPr>
              <p:grpSpPr>
                <a:xfrm>
                  <a:off x="3914418" y="1527356"/>
                  <a:ext cx="1080000" cy="1080000"/>
                  <a:chOff x="4456135" y="6354070"/>
                  <a:chExt cx="1080000" cy="1086871"/>
                </a:xfrm>
              </p:grpSpPr>
              <p:pic>
                <p:nvPicPr>
                  <p:cNvPr id="1046" name="Picture 22"/>
                  <p:cNvPicPr>
                    <a:picLocks noChangeArrowheads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871" t="6937" r="3569" b="31079"/>
                  <a:stretch/>
                </p:blipFill>
                <p:spPr bwMode="auto">
                  <a:xfrm>
                    <a:off x="4456135" y="6354070"/>
                    <a:ext cx="1080000" cy="10868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4855266" y="6688900"/>
                    <a:ext cx="581698" cy="2477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dirty="0" smtClean="0"/>
                      <a:t>1.9%</a:t>
                    </a:r>
                    <a:endParaRPr lang="zh-CN" altLang="en-US" sz="1000" dirty="0"/>
                  </a:p>
                </p:txBody>
              </p:sp>
            </p:grpSp>
            <p:sp>
              <p:nvSpPr>
                <p:cNvPr id="70" name="TextBox 69"/>
                <p:cNvSpPr txBox="1"/>
                <p:nvPr/>
              </p:nvSpPr>
              <p:spPr>
                <a:xfrm>
                  <a:off x="3986307" y="1505347"/>
                  <a:ext cx="637572" cy="2190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dirty="0" smtClean="0"/>
                    <a:t>U937</a:t>
                  </a:r>
                  <a:endParaRPr lang="zh-CN" altLang="en-US" sz="800" dirty="0"/>
                </a:p>
              </p:txBody>
            </p:sp>
          </p:grpSp>
        </p:grpSp>
        <p:grpSp>
          <p:nvGrpSpPr>
            <p:cNvPr id="66" name="组合 65"/>
            <p:cNvGrpSpPr/>
            <p:nvPr/>
          </p:nvGrpSpPr>
          <p:grpSpPr>
            <a:xfrm>
              <a:off x="396404" y="378098"/>
              <a:ext cx="4512856" cy="2267026"/>
              <a:chOff x="365425" y="368198"/>
              <a:chExt cx="4512856" cy="2267026"/>
            </a:xfrm>
          </p:grpSpPr>
          <p:cxnSp>
            <p:nvCxnSpPr>
              <p:cNvPr id="59" name="直接箭头连接符 58"/>
              <p:cNvCxnSpPr/>
              <p:nvPr/>
            </p:nvCxnSpPr>
            <p:spPr>
              <a:xfrm flipV="1">
                <a:off x="365425" y="368198"/>
                <a:ext cx="0" cy="226702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60"/>
              <p:cNvCxnSpPr/>
              <p:nvPr/>
            </p:nvCxnSpPr>
            <p:spPr>
              <a:xfrm>
                <a:off x="375475" y="2635224"/>
                <a:ext cx="4502806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TextBox 9"/>
          <p:cNvSpPr txBox="1"/>
          <p:nvPr/>
        </p:nvSpPr>
        <p:spPr>
          <a:xfrm>
            <a:off x="735197" y="954162"/>
            <a:ext cx="9573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/>
              <a:t>MOLM-13</a:t>
            </a:r>
            <a:r>
              <a:rPr lang="en-US" altLang="zh-CN" sz="800" dirty="0" smtClean="0"/>
              <a:t> </a:t>
            </a:r>
            <a:r>
              <a:rPr lang="en-US" altLang="zh-CN" sz="800" dirty="0" err="1" smtClean="0"/>
              <a:t>Isotype</a:t>
            </a:r>
            <a:endParaRPr lang="zh-CN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2744878" y="3186410"/>
            <a:ext cx="81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CD9</a:t>
            </a:r>
            <a:endParaRPr lang="zh-CN" altLang="en-US" sz="1200" dirty="0"/>
          </a:p>
        </p:txBody>
      </p:sp>
      <p:sp>
        <p:nvSpPr>
          <p:cNvPr id="63" name="TextBox 62"/>
          <p:cNvSpPr txBox="1"/>
          <p:nvPr/>
        </p:nvSpPr>
        <p:spPr>
          <a:xfrm>
            <a:off x="1836564" y="954742"/>
            <a:ext cx="6309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/>
              <a:t>MOLM-13</a:t>
            </a:r>
            <a:endParaRPr lang="zh-CN" altLang="en-US" sz="800" dirty="0"/>
          </a:p>
        </p:txBody>
      </p:sp>
      <p:sp>
        <p:nvSpPr>
          <p:cNvPr id="83" name="TextBox 82"/>
          <p:cNvSpPr txBox="1"/>
          <p:nvPr/>
        </p:nvSpPr>
        <p:spPr>
          <a:xfrm rot="16200000">
            <a:off x="268958" y="1906836"/>
            <a:ext cx="409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SSC</a:t>
            </a:r>
            <a:endParaRPr lang="zh-CN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20663" y="3474442"/>
            <a:ext cx="4600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Figure.S1 Flow </a:t>
            </a:r>
            <a:r>
              <a:rPr lang="en-US" altLang="zh-CN" sz="1100" b="1" dirty="0" err="1">
                <a:latin typeface="Times New Roman" pitchFamily="18" charset="0"/>
                <a:cs typeface="Times New Roman" pitchFamily="18" charset="0"/>
              </a:rPr>
              <a:t>cytometry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 was used to detect the expression of CD9 in AML cell lines </a:t>
            </a:r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9402" y="404520"/>
            <a:ext cx="15969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Supplementary Figures</a:t>
            </a:r>
            <a:endParaRPr lang="zh-CN" altLang="zh-CN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24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973609"/>
              </p:ext>
            </p:extLst>
          </p:nvPr>
        </p:nvGraphicFramePr>
        <p:xfrm>
          <a:off x="904875" y="522114"/>
          <a:ext cx="2073275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Prism 8" r:id="rId3" imgW="2854076" imgH="2872589" progId="Prism8.Document">
                  <p:embed/>
                </p:oleObj>
              </mc:Choice>
              <mc:Fallback>
                <p:oleObj name="Prism 8" r:id="rId3" imgW="2854076" imgH="2872589" progId="Prism8.Document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5" y="522114"/>
                        <a:ext cx="2073275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653132"/>
              </p:ext>
            </p:extLst>
          </p:nvPr>
        </p:nvGraphicFramePr>
        <p:xfrm>
          <a:off x="3276600" y="594122"/>
          <a:ext cx="2008237" cy="1975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Prism 8" r:id="rId5" imgW="2854076" imgH="2808481" progId="Prism8.Document">
                  <p:embed/>
                </p:oleObj>
              </mc:Choice>
              <mc:Fallback>
                <p:oleObj name="Prism 8" r:id="rId5" imgW="2854076" imgH="2808481" progId="Prism8.Document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94122"/>
                        <a:ext cx="2008237" cy="19758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900460" y="2610346"/>
            <a:ext cx="43204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Fig. S2 Flow </a:t>
            </a:r>
            <a:r>
              <a:rPr lang="en-US" altLang="zh-CN" sz="1100" b="1" dirty="0" err="1">
                <a:latin typeface="Times New Roman" pitchFamily="18" charset="0"/>
                <a:cs typeface="Times New Roman" pitchFamily="18" charset="0"/>
              </a:rPr>
              <a:t>cytometry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 detects the cell cycle of CD9</a:t>
            </a:r>
            <a:r>
              <a:rPr lang="en-US" altLang="zh-CN" sz="1100" b="1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 and CD9</a:t>
            </a:r>
            <a:r>
              <a:rPr lang="en-US" altLang="zh-CN" sz="11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 cells</a:t>
            </a:r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CN" sz="1100" dirty="0"/>
              <a:t> 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*p&lt;0.05, **p&lt;0.01, ***p&lt;0.001.</a:t>
            </a:r>
            <a:endParaRPr lang="zh-CN" altLang="zh-CN" sz="1100" b="1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5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744858"/>
              </p:ext>
            </p:extLst>
          </p:nvPr>
        </p:nvGraphicFramePr>
        <p:xfrm>
          <a:off x="1260500" y="522114"/>
          <a:ext cx="3888432" cy="277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Prism 8" r:id="rId3" imgW="3832924" imgH="2735370" progId="Prism8.Document">
                  <p:embed/>
                </p:oleObj>
              </mc:Choice>
              <mc:Fallback>
                <p:oleObj name="Prism 8" r:id="rId3" imgW="3832924" imgH="2735370" progId="Prism8.Document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500" y="522114"/>
                        <a:ext cx="3888432" cy="277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895003" y="3344773"/>
            <a:ext cx="4896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Fig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  </a:t>
            </a:r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curve of mice transplanted with </a:t>
            </a:r>
            <a:r>
              <a:rPr lang="en-US" altLang="zh-CN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CD9</a:t>
            </a:r>
            <a:r>
              <a:rPr lang="en-US" altLang="zh-CN" sz="11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THP-1 cell (n=7) and CD9</a:t>
            </a:r>
            <a:r>
              <a:rPr lang="en-US" altLang="zh-CN" sz="11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THP-1 cells (n=7</a:t>
            </a:r>
            <a:r>
              <a:rPr lang="en-US" altLang="zh-CN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(1X10</a:t>
            </a:r>
            <a:r>
              <a:rPr lang="en-US" altLang="zh-CN" sz="11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cells/mouse).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51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64137"/>
              </p:ext>
            </p:extLst>
          </p:nvPr>
        </p:nvGraphicFramePr>
        <p:xfrm>
          <a:off x="1764556" y="461888"/>
          <a:ext cx="2376488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Prism 8" r:id="rId3" imgW="2858757" imgH="2500550" progId="Prism8.Document">
                  <p:embed/>
                </p:oleObj>
              </mc:Choice>
              <mc:Fallback>
                <p:oleObj name="Prism 8" r:id="rId3" imgW="2858757" imgH="2500550" progId="Prism8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4556" y="461888"/>
                        <a:ext cx="2376488" cy="207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0420" y="2538338"/>
            <a:ext cx="50405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Figure.S4 </a:t>
            </a:r>
            <a:r>
              <a:rPr lang="en-US" altLang="zh-CN" sz="1100" b="1" dirty="0" err="1" smtClean="0">
                <a:latin typeface="Times New Roman" pitchFamily="18" charset="0"/>
                <a:cs typeface="Times New Roman" pitchFamily="18" charset="0"/>
              </a:rPr>
              <a:t>ChIP</a:t>
            </a:r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  was used to verified 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the binding of transcription factor EGR1 to the promoter of </a:t>
            </a:r>
            <a:r>
              <a:rPr lang="en-US" altLang="zh-CN" sz="1100" b="1" dirty="0" smtClean="0">
                <a:latin typeface="Times New Roman" pitchFamily="18" charset="0"/>
                <a:cs typeface="Times New Roman" pitchFamily="18" charset="0"/>
              </a:rPr>
              <a:t>CD9. </a:t>
            </a:r>
            <a:r>
              <a:rPr lang="en-US" altLang="zh-CN" sz="1100" b="1" dirty="0">
                <a:latin typeface="Times New Roman" pitchFamily="18" charset="0"/>
                <a:cs typeface="Times New Roman" pitchFamily="18" charset="0"/>
              </a:rPr>
              <a:t>*p&lt;0.05, **p&lt;0.01, ***p&lt;0.001.</a:t>
            </a:r>
            <a:endParaRPr lang="zh-CN" altLang="zh-CN" sz="1100" b="1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98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118</Words>
  <Application>Microsoft Office PowerPoint</Application>
  <PresentationFormat>自定义</PresentationFormat>
  <Paragraphs>19</Paragraphs>
  <Slides>4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Office 主题</vt:lpstr>
      <vt:lpstr>Prism 8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liuyongliang</cp:lastModifiedBy>
  <cp:revision>58</cp:revision>
  <cp:lastPrinted>2020-11-17T01:03:13Z</cp:lastPrinted>
  <dcterms:created xsi:type="dcterms:W3CDTF">2020-10-13T08:07:06Z</dcterms:created>
  <dcterms:modified xsi:type="dcterms:W3CDTF">2020-11-19T16:54:02Z</dcterms:modified>
</cp:coreProperties>
</file>