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36" r:id="rId2"/>
    <p:sldId id="341" r:id="rId3"/>
    <p:sldId id="357" r:id="rId4"/>
    <p:sldId id="327" r:id="rId5"/>
    <p:sldId id="366" r:id="rId6"/>
    <p:sldId id="354" r:id="rId7"/>
    <p:sldId id="356" r:id="rId8"/>
    <p:sldId id="365" r:id="rId9"/>
    <p:sldId id="331" r:id="rId10"/>
    <p:sldId id="360" r:id="rId11"/>
    <p:sldId id="361" r:id="rId12"/>
    <p:sldId id="362" r:id="rId13"/>
    <p:sldId id="363" r:id="rId14"/>
  </p:sldIdLst>
  <p:sldSz cx="6858000" cy="9144000" type="screen4x3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9" userDrawn="1">
          <p15:clr>
            <a:srgbClr val="A4A3A4"/>
          </p15:clr>
        </p15:guide>
        <p15:guide id="2" pos="2341" userDrawn="1">
          <p15:clr>
            <a:srgbClr val="A4A3A4"/>
          </p15:clr>
        </p15:guide>
        <p15:guide id="3" orient="horz" pos="206">
          <p15:clr>
            <a:srgbClr val="A4A3A4"/>
          </p15:clr>
        </p15:guide>
        <p15:guide id="4" pos="2024" userDrawn="1">
          <p15:clr>
            <a:srgbClr val="A4A3A4"/>
          </p15:clr>
        </p15:guide>
        <p15:guide id="5" orient="horz" pos="2880" userDrawn="1">
          <p15:clr>
            <a:srgbClr val="A4A3A4"/>
          </p15:clr>
        </p15:guide>
        <p15:guide id="6" orient="horz" pos="3515" userDrawn="1">
          <p15:clr>
            <a:srgbClr val="A4A3A4"/>
          </p15:clr>
        </p15:guide>
        <p15:guide id="7" pos="4020" userDrawn="1">
          <p15:clr>
            <a:srgbClr val="A4A3A4"/>
          </p15:clr>
        </p15:guide>
        <p15:guide id="8" orient="horz" pos="5329" userDrawn="1">
          <p15:clr>
            <a:srgbClr val="A4A3A4"/>
          </p15:clr>
        </p15:guide>
        <p15:guide id="9" orient="horz" pos="521" userDrawn="1">
          <p15:clr>
            <a:srgbClr val="A4A3A4"/>
          </p15:clr>
        </p15:guide>
        <p15:guide id="10" orient="horz" pos="3334">
          <p15:clr>
            <a:srgbClr val="A4A3A4"/>
          </p15:clr>
        </p15:guide>
        <p15:guide id="12" orient="horz" pos="3560" userDrawn="1">
          <p15:clr>
            <a:srgbClr val="A4A3A4"/>
          </p15:clr>
        </p15:guide>
        <p15:guide id="13" pos="2160" userDrawn="1">
          <p15:clr>
            <a:srgbClr val="A4A3A4"/>
          </p15:clr>
        </p15:guide>
        <p15:guide id="14" pos="346" userDrawn="1">
          <p15:clr>
            <a:srgbClr val="A4A3A4"/>
          </p15:clr>
        </p15:guide>
        <p15:guide id="15" orient="horz" pos="1292" userDrawn="1">
          <p15:clr>
            <a:srgbClr val="A4A3A4"/>
          </p15:clr>
        </p15:guide>
        <p15:guide id="16" orient="horz" pos="2971">
          <p15:clr>
            <a:srgbClr val="A4A3A4"/>
          </p15:clr>
        </p15:guide>
        <p15:guide id="17" orient="horz" pos="2608" userDrawn="1">
          <p15:clr>
            <a:srgbClr val="A4A3A4"/>
          </p15:clr>
        </p15:guide>
        <p15:guide id="18" pos="981" userDrawn="1">
          <p15:clr>
            <a:srgbClr val="A4A3A4"/>
          </p15:clr>
        </p15:guide>
        <p15:guide id="19" pos="3294" userDrawn="1">
          <p15:clr>
            <a:srgbClr val="A4A3A4"/>
          </p15:clr>
        </p15:guide>
        <p15:guide id="20" orient="horz" pos="3288">
          <p15:clr>
            <a:srgbClr val="A4A3A4"/>
          </p15:clr>
        </p15:guide>
        <p15:guide id="21" orient="horz" pos="1701" userDrawn="1">
          <p15:clr>
            <a:srgbClr val="A4A3A4"/>
          </p15:clr>
        </p15:guide>
        <p15:guide id="22" orient="horz" pos="19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dajian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200"/>
    <a:srgbClr val="00ACFF"/>
    <a:srgbClr val="00A8FF"/>
    <a:srgbClr val="F564E3"/>
    <a:srgbClr val="629CFF"/>
    <a:srgbClr val="00C0C5"/>
    <a:srgbClr val="01BA38"/>
    <a:srgbClr val="B79F01"/>
    <a:srgbClr val="F9766D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9" autoAdjust="0"/>
    <p:restoredTop sz="97684" autoAdjust="0"/>
  </p:normalViewPr>
  <p:slideViewPr>
    <p:cSldViewPr snapToObjects="1">
      <p:cViewPr varScale="1">
        <p:scale>
          <a:sx n="87" d="100"/>
          <a:sy n="87" d="100"/>
        </p:scale>
        <p:origin x="3360" y="90"/>
      </p:cViewPr>
      <p:guideLst>
        <p:guide orient="horz" pos="3379"/>
        <p:guide pos="2341"/>
        <p:guide orient="horz" pos="206"/>
        <p:guide pos="2024"/>
        <p:guide orient="horz" pos="2880"/>
        <p:guide orient="horz" pos="3515"/>
        <p:guide pos="4020"/>
        <p:guide orient="horz" pos="5329"/>
        <p:guide orient="horz" pos="521"/>
        <p:guide orient="horz" pos="3334"/>
        <p:guide orient="horz" pos="3560"/>
        <p:guide pos="2160"/>
        <p:guide pos="346"/>
        <p:guide orient="horz" pos="1292"/>
        <p:guide orient="horz" pos="2971"/>
        <p:guide orient="horz" pos="2608"/>
        <p:guide pos="981"/>
        <p:guide pos="3294"/>
        <p:guide orient="horz" pos="3288"/>
        <p:guide orient="horz" pos="1701"/>
        <p:guide orient="horz" pos="19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Gene_classification(2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an%20Juan\Desktop\MKT_corrected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Figures(1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oybean\Desktop\Zhuang_Supplementary_Figures_and_table\Copia_top5_family_data_formated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Gypsy_top5_family_data_format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untitled%20folder\figure%202\Gmr1.missing.enzyme.rate.tx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orkbook15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2020.9.20.2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singleton_duplicates_shared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singleton_duplicates_shared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73156479757399"/>
          <c:y val="0.102955464122733"/>
          <c:w val="0.73379632636049497"/>
          <c:h val="0.809928373927261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6FB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46-45C1-AECB-999786BAE119}"/>
              </c:ext>
            </c:extLst>
          </c:dPt>
          <c:dPt>
            <c:idx val="1"/>
            <c:invertIfNegative val="0"/>
            <c:bubble3D val="0"/>
            <c:spPr>
              <a:solidFill>
                <a:srgbClr val="EF9B0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46-45C1-AECB-999786BAE119}"/>
              </c:ext>
            </c:extLst>
          </c:dPt>
          <c:dPt>
            <c:idx val="2"/>
            <c:invertIfNegative val="0"/>
            <c:bubble3D val="0"/>
            <c:spPr>
              <a:solidFill>
                <a:srgbClr val="EF9B0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46-45C1-AECB-999786BAE119}"/>
              </c:ext>
            </c:extLst>
          </c:dPt>
          <c:dPt>
            <c:idx val="3"/>
            <c:invertIfNegative val="0"/>
            <c:bubble3D val="0"/>
            <c:spPr>
              <a:solidFill>
                <a:srgbClr val="EF9B0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46-45C1-AECB-999786BAE119}"/>
              </c:ext>
            </c:extLst>
          </c:dPt>
          <c:dPt>
            <c:idx val="4"/>
            <c:invertIfNegative val="0"/>
            <c:bubble3D val="0"/>
            <c:spPr>
              <a:solidFill>
                <a:srgbClr val="EF9B0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46-45C1-AECB-999786BAE119}"/>
              </c:ext>
            </c:extLst>
          </c:dPt>
          <c:dPt>
            <c:idx val="5"/>
            <c:invertIfNegative val="0"/>
            <c:bubble3D val="0"/>
            <c:spPr>
              <a:solidFill>
                <a:srgbClr val="EF9B0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646-45C1-AECB-999786BAE119}"/>
              </c:ext>
            </c:extLst>
          </c:dPt>
          <c:cat>
            <c:strRef>
              <c:f>Solo_LTR!$A$2:$A$7</c:f>
              <c:strCache>
                <c:ptCount val="6"/>
                <c:pt idx="0">
                  <c:v>Gm</c:v>
                </c:pt>
                <c:pt idx="1">
                  <c:v>Gfa</c:v>
                </c:pt>
                <c:pt idx="2">
                  <c:v>Gst</c:v>
                </c:pt>
                <c:pt idx="3">
                  <c:v>Gcy</c:v>
                </c:pt>
                <c:pt idx="4">
                  <c:v>Gsy</c:v>
                </c:pt>
                <c:pt idx="5">
                  <c:v>Gto</c:v>
                </c:pt>
              </c:strCache>
            </c:strRef>
          </c:cat>
          <c:val>
            <c:numRef>
              <c:f>Solo_LTR!$D$2:$D$7</c:f>
              <c:numCache>
                <c:formatCode>General</c:formatCode>
                <c:ptCount val="6"/>
                <c:pt idx="0">
                  <c:v>1.132785467128028</c:v>
                </c:pt>
                <c:pt idx="1">
                  <c:v>1.116339597105825</c:v>
                </c:pt>
                <c:pt idx="2">
                  <c:v>0.87533180778032005</c:v>
                </c:pt>
                <c:pt idx="3">
                  <c:v>1.1029539753238109</c:v>
                </c:pt>
                <c:pt idx="4">
                  <c:v>0.84359154380216805</c:v>
                </c:pt>
                <c:pt idx="5">
                  <c:v>0.84771192798199602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A-40F4-B07D-FD603561B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990519632"/>
        <c:axId val="-1142730448"/>
      </c:barChart>
      <c:catAx>
        <c:axId val="-99051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142730448"/>
        <c:crosses val="autoZero"/>
        <c:auto val="1"/>
        <c:lblAlgn val="ctr"/>
        <c:lblOffset val="100"/>
        <c:noMultiLvlLbl val="0"/>
      </c:catAx>
      <c:valAx>
        <c:axId val="-1142730448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99051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Sheet1!$E$28:$E$38</c:f>
              <c:numCache>
                <c:formatCode>General</c:formatCode>
                <c:ptCount val="11"/>
                <c:pt idx="0">
                  <c:v>0.78005831351185495</c:v>
                </c:pt>
                <c:pt idx="1">
                  <c:v>0.81376305311396602</c:v>
                </c:pt>
                <c:pt idx="2">
                  <c:v>0.80968387354941995</c:v>
                </c:pt>
                <c:pt idx="3">
                  <c:v>0.84916286149162901</c:v>
                </c:pt>
                <c:pt idx="4">
                  <c:v>0.84514263685427904</c:v>
                </c:pt>
                <c:pt idx="6">
                  <c:v>0.349347612942153</c:v>
                </c:pt>
                <c:pt idx="7">
                  <c:v>0.44680851063829802</c:v>
                </c:pt>
                <c:pt idx="8">
                  <c:v>0.33328738800827001</c:v>
                </c:pt>
                <c:pt idx="9">
                  <c:v>0.407979492572631</c:v>
                </c:pt>
                <c:pt idx="10">
                  <c:v>0.397195091409967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F-4BBB-BC83-CB477505BB2F}"/>
            </c:ext>
          </c:extLst>
        </c:ser>
        <c:ser>
          <c:idx val="1"/>
          <c:order val="1"/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Sheet1!$F$28:$F$38</c:f>
              <c:numCache>
                <c:formatCode>General</c:formatCode>
                <c:ptCount val="11"/>
                <c:pt idx="0">
                  <c:v>0.21994168648814599</c:v>
                </c:pt>
                <c:pt idx="1">
                  <c:v>0.18623694688603401</c:v>
                </c:pt>
                <c:pt idx="2">
                  <c:v>0.19031612645057999</c:v>
                </c:pt>
                <c:pt idx="3">
                  <c:v>0.15083713850837099</c:v>
                </c:pt>
                <c:pt idx="4">
                  <c:v>0.15485736314572099</c:v>
                </c:pt>
                <c:pt idx="6">
                  <c:v>0.650652387057848</c:v>
                </c:pt>
                <c:pt idx="7">
                  <c:v>0.55319148936170204</c:v>
                </c:pt>
                <c:pt idx="8">
                  <c:v>0.66671261199173004</c:v>
                </c:pt>
                <c:pt idx="9">
                  <c:v>0.592020507427369</c:v>
                </c:pt>
                <c:pt idx="10">
                  <c:v>0.602804908590033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EF-4BBB-BC83-CB477505BB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1144223056"/>
        <c:axId val="-1144147200"/>
      </c:barChart>
      <c:catAx>
        <c:axId val="-1144223056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144147200"/>
        <c:crosses val="autoZero"/>
        <c:auto val="1"/>
        <c:lblAlgn val="ctr"/>
        <c:lblOffset val="100"/>
        <c:noMultiLvlLbl val="0"/>
      </c:catAx>
      <c:valAx>
        <c:axId val="-1144147200"/>
        <c:scaling>
          <c:orientation val="minMax"/>
          <c:max val="1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1442230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  <a:alpha val="79000"/>
                  </a:schemeClr>
                </a:solidFill>
              </a:ln>
              <a:effectLst/>
            </c:spPr>
          </c:marker>
          <c:dPt>
            <c:idx val="2"/>
            <c:marker>
              <c:symbol val="circle"/>
              <c:size val="3"/>
              <c:spPr>
                <a:solidFill>
                  <a:srgbClr val="FF0000"/>
                </a:solidFill>
                <a:ln w="41275">
                  <a:solidFill>
                    <a:srgbClr val="FF0000">
                      <a:alpha val="79000"/>
                    </a:srgb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3AA-4106-8DEB-261E054FB401}"/>
              </c:ext>
            </c:extLst>
          </c:dPt>
          <c:dPt>
            <c:idx val="108"/>
            <c:marker>
              <c:symbol val="circle"/>
              <c:size val="3"/>
              <c:spPr>
                <a:solidFill>
                  <a:srgbClr val="F564E3"/>
                </a:solidFill>
                <a:ln w="41275">
                  <a:solidFill>
                    <a:srgbClr val="F564E3">
                      <a:alpha val="79000"/>
                    </a:srgb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13AA-4106-8DEB-261E054FB401}"/>
              </c:ext>
            </c:extLst>
          </c:dPt>
          <c:val>
            <c:numRef>
              <c:f>Sheet2!$B$2:$B$175</c:f>
              <c:numCache>
                <c:formatCode>General</c:formatCode>
                <c:ptCount val="174"/>
                <c:pt idx="0">
                  <c:v>2.6992980999999999E-2</c:v>
                </c:pt>
                <c:pt idx="1">
                  <c:v>3.0068133E-2</c:v>
                </c:pt>
                <c:pt idx="2">
                  <c:v>3.7764069999999997E-2</c:v>
                </c:pt>
                <c:pt idx="3">
                  <c:v>3.8732999999999997E-2</c:v>
                </c:pt>
                <c:pt idx="4">
                  <c:v>4.5002710000000001E-2</c:v>
                </c:pt>
                <c:pt idx="5">
                  <c:v>4.9819090000000003E-2</c:v>
                </c:pt>
                <c:pt idx="6">
                  <c:v>5.1463120000000001E-2</c:v>
                </c:pt>
                <c:pt idx="7">
                  <c:v>5.2542600000000002E-2</c:v>
                </c:pt>
                <c:pt idx="8">
                  <c:v>5.3072000000000001E-2</c:v>
                </c:pt>
                <c:pt idx="9">
                  <c:v>5.332419E-2</c:v>
                </c:pt>
                <c:pt idx="10">
                  <c:v>5.3958470000000001E-2</c:v>
                </c:pt>
                <c:pt idx="11">
                  <c:v>5.3983666999999999E-2</c:v>
                </c:pt>
                <c:pt idx="12">
                  <c:v>5.5847420000000002E-2</c:v>
                </c:pt>
                <c:pt idx="13">
                  <c:v>6.2484667000000001E-2</c:v>
                </c:pt>
                <c:pt idx="14">
                  <c:v>6.3523739999999995E-2</c:v>
                </c:pt>
                <c:pt idx="15">
                  <c:v>6.5684859999999998E-2</c:v>
                </c:pt>
                <c:pt idx="16">
                  <c:v>6.6856299999999994E-2</c:v>
                </c:pt>
                <c:pt idx="17">
                  <c:v>6.7009579999999999E-2</c:v>
                </c:pt>
                <c:pt idx="18">
                  <c:v>7.9479010000000003E-2</c:v>
                </c:pt>
                <c:pt idx="19">
                  <c:v>7.9828899999999994E-2</c:v>
                </c:pt>
                <c:pt idx="20">
                  <c:v>8.2381930000000006E-2</c:v>
                </c:pt>
                <c:pt idx="21">
                  <c:v>8.4711380000000003E-2</c:v>
                </c:pt>
                <c:pt idx="22">
                  <c:v>8.7233110000000003E-2</c:v>
                </c:pt>
                <c:pt idx="23">
                  <c:v>9.1878521000000005E-2</c:v>
                </c:pt>
                <c:pt idx="24">
                  <c:v>0.10191359999999999</c:v>
                </c:pt>
                <c:pt idx="25">
                  <c:v>0.11036132999999999</c:v>
                </c:pt>
                <c:pt idx="26">
                  <c:v>0.11568761</c:v>
                </c:pt>
                <c:pt idx="27">
                  <c:v>0.13429981999999999</c:v>
                </c:pt>
                <c:pt idx="28">
                  <c:v>0.16031730999999999</c:v>
                </c:pt>
                <c:pt idx="29">
                  <c:v>0.16683788299999999</c:v>
                </c:pt>
                <c:pt idx="30">
                  <c:v>0.19667208</c:v>
                </c:pt>
                <c:pt idx="31">
                  <c:v>0.21154416700000001</c:v>
                </c:pt>
                <c:pt idx="32">
                  <c:v>0.22348233300000001</c:v>
                </c:pt>
                <c:pt idx="33">
                  <c:v>0.22836728000000001</c:v>
                </c:pt>
                <c:pt idx="34">
                  <c:v>0.22891914999999999</c:v>
                </c:pt>
                <c:pt idx="35">
                  <c:v>0.22999955</c:v>
                </c:pt>
                <c:pt idx="36">
                  <c:v>0.23089166</c:v>
                </c:pt>
                <c:pt idx="37">
                  <c:v>0.232933632</c:v>
                </c:pt>
                <c:pt idx="38">
                  <c:v>0.23369031000000001</c:v>
                </c:pt>
                <c:pt idx="39">
                  <c:v>0.23496239999999999</c:v>
                </c:pt>
                <c:pt idx="40">
                  <c:v>0.246970683</c:v>
                </c:pt>
                <c:pt idx="41">
                  <c:v>0.25544539999999999</c:v>
                </c:pt>
                <c:pt idx="42">
                  <c:v>0.25629039999999997</c:v>
                </c:pt>
                <c:pt idx="43">
                  <c:v>0.26047029999999999</c:v>
                </c:pt>
                <c:pt idx="44">
                  <c:v>0.26793977000000002</c:v>
                </c:pt>
                <c:pt idx="45">
                  <c:v>0.27675480000000002</c:v>
                </c:pt>
                <c:pt idx="46">
                  <c:v>0.2833523</c:v>
                </c:pt>
                <c:pt idx="47">
                  <c:v>0.28421570000000002</c:v>
                </c:pt>
                <c:pt idx="48">
                  <c:v>0.288396333</c:v>
                </c:pt>
                <c:pt idx="49">
                  <c:v>0.29065489999999999</c:v>
                </c:pt>
                <c:pt idx="50">
                  <c:v>0.29334779999999999</c:v>
                </c:pt>
                <c:pt idx="51">
                  <c:v>0.29863139999999999</c:v>
                </c:pt>
                <c:pt idx="52">
                  <c:v>0.30924269999999998</c:v>
                </c:pt>
                <c:pt idx="53">
                  <c:v>0.31220019999999998</c:v>
                </c:pt>
                <c:pt idx="54">
                  <c:v>0.31261060000000002</c:v>
                </c:pt>
                <c:pt idx="55">
                  <c:v>0.31501240000000003</c:v>
                </c:pt>
                <c:pt idx="56">
                  <c:v>0.31596279999999999</c:v>
                </c:pt>
                <c:pt idx="57">
                  <c:v>0.3167336</c:v>
                </c:pt>
                <c:pt idx="58">
                  <c:v>0.3196697</c:v>
                </c:pt>
                <c:pt idx="59">
                  <c:v>0.3245905</c:v>
                </c:pt>
                <c:pt idx="60">
                  <c:v>0.3332811</c:v>
                </c:pt>
                <c:pt idx="61">
                  <c:v>0.34108549999999999</c:v>
                </c:pt>
                <c:pt idx="62">
                  <c:v>0.34656870000000001</c:v>
                </c:pt>
                <c:pt idx="63">
                  <c:v>0.34942899999999999</c:v>
                </c:pt>
                <c:pt idx="64">
                  <c:v>0.35042610000000002</c:v>
                </c:pt>
                <c:pt idx="65">
                  <c:v>0.35926950000000002</c:v>
                </c:pt>
                <c:pt idx="66">
                  <c:v>0.37166300000000002</c:v>
                </c:pt>
                <c:pt idx="67">
                  <c:v>0.37235849999999998</c:v>
                </c:pt>
                <c:pt idx="68">
                  <c:v>0.3726199</c:v>
                </c:pt>
                <c:pt idx="69">
                  <c:v>0.3802276</c:v>
                </c:pt>
                <c:pt idx="70">
                  <c:v>0.38091449999999999</c:v>
                </c:pt>
                <c:pt idx="71">
                  <c:v>0.38157616700000002</c:v>
                </c:pt>
                <c:pt idx="72">
                  <c:v>0.38256059999999997</c:v>
                </c:pt>
                <c:pt idx="73">
                  <c:v>0.38265905</c:v>
                </c:pt>
                <c:pt idx="74">
                  <c:v>0.38481084999999998</c:v>
                </c:pt>
                <c:pt idx="75">
                  <c:v>0.40030149999999998</c:v>
                </c:pt>
                <c:pt idx="76">
                  <c:v>0.40298355000000002</c:v>
                </c:pt>
                <c:pt idx="77">
                  <c:v>0.40589710000000001</c:v>
                </c:pt>
                <c:pt idx="78">
                  <c:v>0.41386539999999999</c:v>
                </c:pt>
                <c:pt idx="79">
                  <c:v>0.42210740000000002</c:v>
                </c:pt>
                <c:pt idx="80">
                  <c:v>0.42238769999999998</c:v>
                </c:pt>
                <c:pt idx="81">
                  <c:v>0.4225796</c:v>
                </c:pt>
                <c:pt idx="82">
                  <c:v>0.4251219</c:v>
                </c:pt>
                <c:pt idx="83">
                  <c:v>0.426116667</c:v>
                </c:pt>
                <c:pt idx="84">
                  <c:v>0.42687960000000003</c:v>
                </c:pt>
                <c:pt idx="85">
                  <c:v>0.43490630000000002</c:v>
                </c:pt>
                <c:pt idx="86">
                  <c:v>0.43753019999999998</c:v>
                </c:pt>
                <c:pt idx="87">
                  <c:v>0.44292589999999998</c:v>
                </c:pt>
                <c:pt idx="88">
                  <c:v>0.44467020000000002</c:v>
                </c:pt>
                <c:pt idx="89">
                  <c:v>0.44563097000000002</c:v>
                </c:pt>
                <c:pt idx="90">
                  <c:v>0.44683299999999998</c:v>
                </c:pt>
                <c:pt idx="91">
                  <c:v>0.45730749999999998</c:v>
                </c:pt>
                <c:pt idx="92">
                  <c:v>0.45816499999999999</c:v>
                </c:pt>
                <c:pt idx="93">
                  <c:v>0.46068389999999998</c:v>
                </c:pt>
                <c:pt idx="94">
                  <c:v>0.46306216700000002</c:v>
                </c:pt>
                <c:pt idx="95">
                  <c:v>0.46345380000000003</c:v>
                </c:pt>
                <c:pt idx="96">
                  <c:v>0.47532489999999999</c:v>
                </c:pt>
                <c:pt idx="97">
                  <c:v>0.48031550000000001</c:v>
                </c:pt>
                <c:pt idx="98">
                  <c:v>0.48433419999999999</c:v>
                </c:pt>
                <c:pt idx="99">
                  <c:v>0.48808620000000003</c:v>
                </c:pt>
                <c:pt idx="100">
                  <c:v>0.48825600000000002</c:v>
                </c:pt>
                <c:pt idx="101">
                  <c:v>0.48836659999999998</c:v>
                </c:pt>
                <c:pt idx="102">
                  <c:v>0.48859720000000001</c:v>
                </c:pt>
                <c:pt idx="103">
                  <c:v>0.49822260000000002</c:v>
                </c:pt>
                <c:pt idx="104">
                  <c:v>0.499251</c:v>
                </c:pt>
                <c:pt idx="105">
                  <c:v>0.50230889999999995</c:v>
                </c:pt>
                <c:pt idx="106">
                  <c:v>0.50360850000000001</c:v>
                </c:pt>
                <c:pt idx="107">
                  <c:v>0.50930810000000004</c:v>
                </c:pt>
                <c:pt idx="108">
                  <c:v>0.50975398000000005</c:v>
                </c:pt>
                <c:pt idx="109">
                  <c:v>0.51909590000000005</c:v>
                </c:pt>
                <c:pt idx="110">
                  <c:v>0.52034670000000005</c:v>
                </c:pt>
                <c:pt idx="111">
                  <c:v>0.52146389999999998</c:v>
                </c:pt>
                <c:pt idx="112">
                  <c:v>0.52757949999999998</c:v>
                </c:pt>
                <c:pt idx="113">
                  <c:v>0.52907210000000005</c:v>
                </c:pt>
                <c:pt idx="114">
                  <c:v>0.53046819999999995</c:v>
                </c:pt>
                <c:pt idx="115">
                  <c:v>0.53561270000000005</c:v>
                </c:pt>
                <c:pt idx="116">
                  <c:v>0.53987859999999999</c:v>
                </c:pt>
                <c:pt idx="117">
                  <c:v>0.54301160000000004</c:v>
                </c:pt>
                <c:pt idx="118">
                  <c:v>0.54953019999999997</c:v>
                </c:pt>
                <c:pt idx="119">
                  <c:v>0.54979869999999997</c:v>
                </c:pt>
                <c:pt idx="120">
                  <c:v>0.55088899999999996</c:v>
                </c:pt>
                <c:pt idx="121">
                  <c:v>0.55533840000000001</c:v>
                </c:pt>
                <c:pt idx="122">
                  <c:v>0.55628010000000006</c:v>
                </c:pt>
                <c:pt idx="123">
                  <c:v>0.56011933300000005</c:v>
                </c:pt>
                <c:pt idx="124">
                  <c:v>0.56028166700000004</c:v>
                </c:pt>
                <c:pt idx="125">
                  <c:v>0.56867409999999996</c:v>
                </c:pt>
                <c:pt idx="126">
                  <c:v>0.56945140000000005</c:v>
                </c:pt>
                <c:pt idx="127">
                  <c:v>0.57790609999999998</c:v>
                </c:pt>
                <c:pt idx="128">
                  <c:v>0.58006500000000005</c:v>
                </c:pt>
                <c:pt idx="129">
                  <c:v>0.58305499999999999</c:v>
                </c:pt>
                <c:pt idx="130">
                  <c:v>0.58450020000000003</c:v>
                </c:pt>
                <c:pt idx="131">
                  <c:v>0.59750340000000002</c:v>
                </c:pt>
                <c:pt idx="132">
                  <c:v>0.60184079999999995</c:v>
                </c:pt>
                <c:pt idx="133">
                  <c:v>0.6213938</c:v>
                </c:pt>
                <c:pt idx="134">
                  <c:v>0.62308870000000005</c:v>
                </c:pt>
                <c:pt idx="135">
                  <c:v>0.6307779</c:v>
                </c:pt>
                <c:pt idx="136">
                  <c:v>0.63383730000000005</c:v>
                </c:pt>
                <c:pt idx="137">
                  <c:v>0.63507199999999997</c:v>
                </c:pt>
                <c:pt idx="138">
                  <c:v>0.63573429999999997</c:v>
                </c:pt>
                <c:pt idx="139">
                  <c:v>0.64128629999999998</c:v>
                </c:pt>
                <c:pt idx="140">
                  <c:v>0.66183210000000003</c:v>
                </c:pt>
                <c:pt idx="141">
                  <c:v>0.66448620000000003</c:v>
                </c:pt>
                <c:pt idx="142">
                  <c:v>0.66472889999999996</c:v>
                </c:pt>
                <c:pt idx="143">
                  <c:v>0.68102320000000005</c:v>
                </c:pt>
                <c:pt idx="144">
                  <c:v>0.6905462</c:v>
                </c:pt>
                <c:pt idx="145">
                  <c:v>0.7124471</c:v>
                </c:pt>
                <c:pt idx="146">
                  <c:v>0.71795120000000001</c:v>
                </c:pt>
                <c:pt idx="147">
                  <c:v>0.72402338899999996</c:v>
                </c:pt>
                <c:pt idx="148">
                  <c:v>0.72698549999999995</c:v>
                </c:pt>
                <c:pt idx="149">
                  <c:v>0.72882530000000001</c:v>
                </c:pt>
                <c:pt idx="150">
                  <c:v>0.73873580000000005</c:v>
                </c:pt>
                <c:pt idx="151">
                  <c:v>0.75962700000000005</c:v>
                </c:pt>
                <c:pt idx="152">
                  <c:v>0.77494359999999995</c:v>
                </c:pt>
                <c:pt idx="153">
                  <c:v>0.77669350000000004</c:v>
                </c:pt>
                <c:pt idx="154">
                  <c:v>0.78880969999999995</c:v>
                </c:pt>
                <c:pt idx="155">
                  <c:v>0.79335421699999997</c:v>
                </c:pt>
                <c:pt idx="156">
                  <c:v>0.81075830000000004</c:v>
                </c:pt>
                <c:pt idx="157">
                  <c:v>0.81907859999999999</c:v>
                </c:pt>
                <c:pt idx="158">
                  <c:v>0.87561866700000002</c:v>
                </c:pt>
                <c:pt idx="159">
                  <c:v>0.87676140000000002</c:v>
                </c:pt>
                <c:pt idx="160">
                  <c:v>0.8775056</c:v>
                </c:pt>
                <c:pt idx="161">
                  <c:v>0.90571199999999996</c:v>
                </c:pt>
                <c:pt idx="162">
                  <c:v>0.9075763</c:v>
                </c:pt>
                <c:pt idx="163">
                  <c:v>0.92037685999999996</c:v>
                </c:pt>
                <c:pt idx="164">
                  <c:v>0.95823080000000005</c:v>
                </c:pt>
                <c:pt idx="165">
                  <c:v>0.99922588899999998</c:v>
                </c:pt>
                <c:pt idx="166">
                  <c:v>1.03187556</c:v>
                </c:pt>
                <c:pt idx="167">
                  <c:v>1.06916243</c:v>
                </c:pt>
                <c:pt idx="168">
                  <c:v>1.2640462100000001</c:v>
                </c:pt>
                <c:pt idx="169">
                  <c:v>1.2934649300000001</c:v>
                </c:pt>
                <c:pt idx="170">
                  <c:v>1.46363029</c:v>
                </c:pt>
                <c:pt idx="171">
                  <c:v>1.5318350000000001</c:v>
                </c:pt>
                <c:pt idx="172">
                  <c:v>1.80638315</c:v>
                </c:pt>
                <c:pt idx="173">
                  <c:v>2.2068111799999999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AA-4106-8DEB-261E054FB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44037808"/>
        <c:axId val="-1144103104"/>
      </c:lineChart>
      <c:catAx>
        <c:axId val="-1144037808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144103104"/>
        <c:crosses val="autoZero"/>
        <c:auto val="1"/>
        <c:lblAlgn val="ctr"/>
        <c:lblOffset val="100"/>
        <c:noMultiLvlLbl val="0"/>
      </c:catAx>
      <c:valAx>
        <c:axId val="-114410310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14403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3"/>
              <c:spPr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0EA-4BCE-A290-D7C7BD2791D7}"/>
              </c:ext>
            </c:extLst>
          </c:dPt>
          <c:dPt>
            <c:idx val="1"/>
            <c:marker>
              <c:symbol val="circle"/>
              <c:size val="3"/>
              <c:spPr>
                <a:solidFill>
                  <a:srgbClr val="FF0000"/>
                </a:solidFill>
                <a:ln w="412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0EA-4BCE-A290-D7C7BD2791D7}"/>
              </c:ext>
            </c:extLst>
          </c:dPt>
          <c:dPt>
            <c:idx val="145"/>
            <c:marker>
              <c:symbol val="circle"/>
              <c:size val="3"/>
              <c:spPr>
                <a:solidFill>
                  <a:srgbClr val="F564E3"/>
                </a:solidFill>
                <a:ln w="41275">
                  <a:solidFill>
                    <a:srgbClr val="F564E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0EA-4BCE-A290-D7C7BD2791D7}"/>
              </c:ext>
            </c:extLst>
          </c:dPt>
          <c:val>
            <c:numRef>
              <c:f>Sheet2!$N$2:$N$175</c:f>
              <c:numCache>
                <c:formatCode>General</c:formatCode>
                <c:ptCount val="1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1.2937000000000001E-2</c:v>
                </c:pt>
                <c:pt idx="32">
                  <c:v>1.3868800000000001E-2</c:v>
                </c:pt>
                <c:pt idx="33">
                  <c:v>1.3971345E-2</c:v>
                </c:pt>
                <c:pt idx="34">
                  <c:v>1.53747E-2</c:v>
                </c:pt>
                <c:pt idx="35">
                  <c:v>2.2372369999999999E-2</c:v>
                </c:pt>
                <c:pt idx="36">
                  <c:v>2.2866299999999999E-2</c:v>
                </c:pt>
                <c:pt idx="37">
                  <c:v>2.4024150000000001E-2</c:v>
                </c:pt>
                <c:pt idx="38">
                  <c:v>2.4053479999999999E-2</c:v>
                </c:pt>
                <c:pt idx="39">
                  <c:v>2.6393199999999999E-2</c:v>
                </c:pt>
                <c:pt idx="40">
                  <c:v>2.7893655E-2</c:v>
                </c:pt>
                <c:pt idx="41">
                  <c:v>3.1875649999999998E-2</c:v>
                </c:pt>
                <c:pt idx="42">
                  <c:v>3.3077420000000003E-2</c:v>
                </c:pt>
                <c:pt idx="43">
                  <c:v>3.3169270000000001E-2</c:v>
                </c:pt>
                <c:pt idx="44">
                  <c:v>3.9024000000000003E-2</c:v>
                </c:pt>
                <c:pt idx="45">
                  <c:v>4.0745200000000002E-2</c:v>
                </c:pt>
                <c:pt idx="46">
                  <c:v>4.2332654999999997E-2</c:v>
                </c:pt>
                <c:pt idx="47">
                  <c:v>4.3381700000000002E-2</c:v>
                </c:pt>
                <c:pt idx="48">
                  <c:v>4.5334949999999999E-2</c:v>
                </c:pt>
                <c:pt idx="49">
                  <c:v>4.7862950000000001E-2</c:v>
                </c:pt>
                <c:pt idx="50">
                  <c:v>5.0612900000000002E-2</c:v>
                </c:pt>
                <c:pt idx="51">
                  <c:v>5.066325E-2</c:v>
                </c:pt>
                <c:pt idx="52">
                  <c:v>5.1572100000000003E-2</c:v>
                </c:pt>
                <c:pt idx="53">
                  <c:v>5.1784469999999999E-2</c:v>
                </c:pt>
                <c:pt idx="54">
                  <c:v>5.22274E-2</c:v>
                </c:pt>
                <c:pt idx="55">
                  <c:v>5.2369600000000002E-2</c:v>
                </c:pt>
                <c:pt idx="56">
                  <c:v>5.3392549999999997E-2</c:v>
                </c:pt>
                <c:pt idx="57">
                  <c:v>5.4730765000000001E-2</c:v>
                </c:pt>
                <c:pt idx="58">
                  <c:v>5.9233149999999998E-2</c:v>
                </c:pt>
                <c:pt idx="59">
                  <c:v>6.1283299999999999E-2</c:v>
                </c:pt>
                <c:pt idx="60">
                  <c:v>6.1673974999999999E-2</c:v>
                </c:pt>
                <c:pt idx="61">
                  <c:v>6.4431454999999999E-2</c:v>
                </c:pt>
                <c:pt idx="62">
                  <c:v>6.4508449999999995E-2</c:v>
                </c:pt>
                <c:pt idx="63">
                  <c:v>6.4560049999999994E-2</c:v>
                </c:pt>
                <c:pt idx="64">
                  <c:v>6.6003599999999996E-2</c:v>
                </c:pt>
                <c:pt idx="65">
                  <c:v>6.6595849999999998E-2</c:v>
                </c:pt>
                <c:pt idx="66">
                  <c:v>6.7236500000000005E-2</c:v>
                </c:pt>
                <c:pt idx="67">
                  <c:v>6.8875249999999999E-2</c:v>
                </c:pt>
                <c:pt idx="68">
                  <c:v>6.8878875000000006E-2</c:v>
                </c:pt>
                <c:pt idx="69">
                  <c:v>7.0407949999999997E-2</c:v>
                </c:pt>
                <c:pt idx="70">
                  <c:v>7.1787749999999997E-2</c:v>
                </c:pt>
                <c:pt idx="71">
                  <c:v>7.5623209999999996E-2</c:v>
                </c:pt>
                <c:pt idx="72">
                  <c:v>7.8290700000000005E-2</c:v>
                </c:pt>
                <c:pt idx="73">
                  <c:v>8.1236649999999994E-2</c:v>
                </c:pt>
                <c:pt idx="74">
                  <c:v>9.4347399999999998E-2</c:v>
                </c:pt>
                <c:pt idx="75">
                  <c:v>9.8023225000000005E-2</c:v>
                </c:pt>
                <c:pt idx="76">
                  <c:v>9.9168599999999996E-2</c:v>
                </c:pt>
                <c:pt idx="77">
                  <c:v>9.9771349999999995E-2</c:v>
                </c:pt>
                <c:pt idx="78">
                  <c:v>0.10019649999999999</c:v>
                </c:pt>
                <c:pt idx="79">
                  <c:v>0.10173173000000001</c:v>
                </c:pt>
                <c:pt idx="80">
                  <c:v>0.105108455</c:v>
                </c:pt>
                <c:pt idx="81">
                  <c:v>0.1075347</c:v>
                </c:pt>
                <c:pt idx="82">
                  <c:v>0.108864805</c:v>
                </c:pt>
                <c:pt idx="83">
                  <c:v>0.11888541</c:v>
                </c:pt>
                <c:pt idx="84">
                  <c:v>0.1190017</c:v>
                </c:pt>
                <c:pt idx="85">
                  <c:v>0.11909295</c:v>
                </c:pt>
                <c:pt idx="86">
                  <c:v>0.1216092</c:v>
                </c:pt>
                <c:pt idx="87">
                  <c:v>0.12182080000000001</c:v>
                </c:pt>
                <c:pt idx="88">
                  <c:v>0.12269774999999999</c:v>
                </c:pt>
                <c:pt idx="89">
                  <c:v>0.12550040000000001</c:v>
                </c:pt>
                <c:pt idx="90">
                  <c:v>0.12588017500000001</c:v>
                </c:pt>
                <c:pt idx="91">
                  <c:v>0.12637825</c:v>
                </c:pt>
                <c:pt idx="92">
                  <c:v>0.12674260000000001</c:v>
                </c:pt>
                <c:pt idx="93">
                  <c:v>0.12956674000000001</c:v>
                </c:pt>
                <c:pt idx="94">
                  <c:v>0.13007769999999999</c:v>
                </c:pt>
                <c:pt idx="95">
                  <c:v>0.13768495</c:v>
                </c:pt>
                <c:pt idx="96">
                  <c:v>0.14158680000000001</c:v>
                </c:pt>
                <c:pt idx="97">
                  <c:v>0.14168492899999999</c:v>
                </c:pt>
                <c:pt idx="98">
                  <c:v>0.14291535499999999</c:v>
                </c:pt>
                <c:pt idx="99">
                  <c:v>0.14430575000000001</c:v>
                </c:pt>
                <c:pt idx="100">
                  <c:v>0.14824962</c:v>
                </c:pt>
                <c:pt idx="101">
                  <c:v>0.15140985000000001</c:v>
                </c:pt>
                <c:pt idx="102">
                  <c:v>0.16248799999999999</c:v>
                </c:pt>
                <c:pt idx="103">
                  <c:v>0.1660576</c:v>
                </c:pt>
                <c:pt idx="104">
                  <c:v>0.17348469999999999</c:v>
                </c:pt>
                <c:pt idx="105">
                  <c:v>0.17851765</c:v>
                </c:pt>
                <c:pt idx="106">
                  <c:v>0.18120975</c:v>
                </c:pt>
                <c:pt idx="107">
                  <c:v>0.18392269999999999</c:v>
                </c:pt>
                <c:pt idx="108">
                  <c:v>0.18584065</c:v>
                </c:pt>
                <c:pt idx="109">
                  <c:v>0.18646220699999999</c:v>
                </c:pt>
                <c:pt idx="110">
                  <c:v>0.18975955</c:v>
                </c:pt>
                <c:pt idx="111">
                  <c:v>0.19063502500000001</c:v>
                </c:pt>
                <c:pt idx="112">
                  <c:v>0.19067509999999999</c:v>
                </c:pt>
                <c:pt idx="113">
                  <c:v>0.19141495</c:v>
                </c:pt>
                <c:pt idx="114">
                  <c:v>0.19179840000000001</c:v>
                </c:pt>
                <c:pt idx="115">
                  <c:v>0.195208256</c:v>
                </c:pt>
                <c:pt idx="116">
                  <c:v>0.19580578000000001</c:v>
                </c:pt>
                <c:pt idx="117">
                  <c:v>0.19823650000000001</c:v>
                </c:pt>
                <c:pt idx="118">
                  <c:v>0.19861409999999999</c:v>
                </c:pt>
                <c:pt idx="119">
                  <c:v>0.2052368</c:v>
                </c:pt>
                <c:pt idx="120">
                  <c:v>0.20576749999999999</c:v>
                </c:pt>
                <c:pt idx="121">
                  <c:v>0.21388299999999999</c:v>
                </c:pt>
                <c:pt idx="122">
                  <c:v>0.2147184</c:v>
                </c:pt>
                <c:pt idx="123">
                  <c:v>0.2153939</c:v>
                </c:pt>
                <c:pt idx="124">
                  <c:v>0.21627985999999999</c:v>
                </c:pt>
                <c:pt idx="125">
                  <c:v>0.21848690000000001</c:v>
                </c:pt>
                <c:pt idx="126">
                  <c:v>0.21950987999999999</c:v>
                </c:pt>
                <c:pt idx="127">
                  <c:v>0.22245587</c:v>
                </c:pt>
                <c:pt idx="128">
                  <c:v>0.22263184999999999</c:v>
                </c:pt>
                <c:pt idx="129">
                  <c:v>0.22268464299999999</c:v>
                </c:pt>
                <c:pt idx="130">
                  <c:v>0.22748055</c:v>
                </c:pt>
                <c:pt idx="131">
                  <c:v>0.22778124</c:v>
                </c:pt>
                <c:pt idx="132">
                  <c:v>0.22885985</c:v>
                </c:pt>
                <c:pt idx="133">
                  <c:v>0.23573765499999999</c:v>
                </c:pt>
                <c:pt idx="134">
                  <c:v>0.24367040000000001</c:v>
                </c:pt>
                <c:pt idx="135">
                  <c:v>0.24829380000000001</c:v>
                </c:pt>
                <c:pt idx="136">
                  <c:v>0.25651825</c:v>
                </c:pt>
                <c:pt idx="137">
                  <c:v>0.26618855000000002</c:v>
                </c:pt>
                <c:pt idx="138">
                  <c:v>0.27673540000000002</c:v>
                </c:pt>
                <c:pt idx="139">
                  <c:v>0.27779167999999999</c:v>
                </c:pt>
                <c:pt idx="140">
                  <c:v>0.28168464999999998</c:v>
                </c:pt>
                <c:pt idx="141">
                  <c:v>0.28893459999999999</c:v>
                </c:pt>
                <c:pt idx="142">
                  <c:v>0.29168070000000001</c:v>
                </c:pt>
                <c:pt idx="143">
                  <c:v>0.29205104500000001</c:v>
                </c:pt>
                <c:pt idx="144">
                  <c:v>0.29556359999999998</c:v>
                </c:pt>
                <c:pt idx="145">
                  <c:v>0.31115815000000002</c:v>
                </c:pt>
                <c:pt idx="146">
                  <c:v>0.31206403500000002</c:v>
                </c:pt>
                <c:pt idx="147">
                  <c:v>0.3132896</c:v>
                </c:pt>
                <c:pt idx="148">
                  <c:v>0.3393601</c:v>
                </c:pt>
                <c:pt idx="149">
                  <c:v>0.34390361000000003</c:v>
                </c:pt>
                <c:pt idx="150">
                  <c:v>0.35351749999999998</c:v>
                </c:pt>
                <c:pt idx="151">
                  <c:v>0.36412394999999997</c:v>
                </c:pt>
                <c:pt idx="152">
                  <c:v>0.37204130000000002</c:v>
                </c:pt>
                <c:pt idx="153">
                  <c:v>0.37870805000000002</c:v>
                </c:pt>
                <c:pt idx="154">
                  <c:v>0.38324920000000001</c:v>
                </c:pt>
                <c:pt idx="155">
                  <c:v>0.4376255</c:v>
                </c:pt>
                <c:pt idx="156">
                  <c:v>0.47440850000000001</c:v>
                </c:pt>
                <c:pt idx="157">
                  <c:v>0.483184</c:v>
                </c:pt>
                <c:pt idx="158">
                  <c:v>0.48366884999999998</c:v>
                </c:pt>
                <c:pt idx="159">
                  <c:v>0.48853400000000002</c:v>
                </c:pt>
                <c:pt idx="160">
                  <c:v>0.49371090000000001</c:v>
                </c:pt>
                <c:pt idx="161">
                  <c:v>0.50362119999999999</c:v>
                </c:pt>
                <c:pt idx="162">
                  <c:v>0.52355940000000001</c:v>
                </c:pt>
                <c:pt idx="163">
                  <c:v>0.64525969999999999</c:v>
                </c:pt>
                <c:pt idx="164">
                  <c:v>0.79396184999999997</c:v>
                </c:pt>
                <c:pt idx="165">
                  <c:v>1.6258089499999999</c:v>
                </c:pt>
                <c:pt idx="166">
                  <c:v>2.5008294000000002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0EA-4BCE-A290-D7C7BD279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42336848"/>
        <c:axId val="-1142290944"/>
      </c:lineChart>
      <c:catAx>
        <c:axId val="-1142336848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142290944"/>
        <c:crosses val="autoZero"/>
        <c:auto val="1"/>
        <c:lblAlgn val="ctr"/>
        <c:lblOffset val="100"/>
        <c:noMultiLvlLbl val="0"/>
      </c:catAx>
      <c:valAx>
        <c:axId val="-114229094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14233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494818092955"/>
          <c:y val="7.1735569442804098E-2"/>
          <c:w val="0.72301036381409001"/>
          <c:h val="0.663157597448945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ACFF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ACF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CF-45B1-9614-DA2878CAB2CA}"/>
              </c:ext>
            </c:extLst>
          </c:dPt>
          <c:dPt>
            <c:idx val="1"/>
            <c:invertIfNegative val="0"/>
            <c:bubble3D val="0"/>
            <c:spPr>
              <a:solidFill>
                <a:srgbClr val="FFB2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CF-45B1-9614-DA2878CAB2CA}"/>
              </c:ext>
            </c:extLst>
          </c:dPt>
          <c:cat>
            <c:strRef>
              <c:f>Sheet1!$H$6:$I$6</c:f>
              <c:strCache>
                <c:ptCount val="2"/>
                <c:pt idx="0">
                  <c:v>Higher FPKM in A</c:v>
                </c:pt>
                <c:pt idx="1">
                  <c:v>Higher FPKM in D</c:v>
                </c:pt>
              </c:strCache>
            </c:strRef>
          </c:cat>
          <c:val>
            <c:numRef>
              <c:f>Sheet1!$H$7:$I$7</c:f>
              <c:numCache>
                <c:formatCode>General</c:formatCode>
                <c:ptCount val="2"/>
                <c:pt idx="0">
                  <c:v>0.51200000000000001</c:v>
                </c:pt>
                <c:pt idx="1">
                  <c:v>0.48799999999999999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44-4E4E-AF6B-24F8E5EDC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7"/>
        <c:axId val="-1144100368"/>
        <c:axId val="-1144098592"/>
      </c:barChart>
      <c:catAx>
        <c:axId val="-114410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144098592"/>
        <c:crosses val="autoZero"/>
        <c:auto val="1"/>
        <c:lblAlgn val="ctr"/>
        <c:lblOffset val="100"/>
        <c:noMultiLvlLbl val="0"/>
      </c:catAx>
      <c:valAx>
        <c:axId val="-1144098592"/>
        <c:scaling>
          <c:orientation val="minMax"/>
          <c:max val="1"/>
          <c:min val="0"/>
        </c:scaling>
        <c:delete val="0"/>
        <c:axPos val="l"/>
        <c:numFmt formatCode="General" sourceLinked="0"/>
        <c:majorTickMark val="out"/>
        <c:minorTickMark val="none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 Hebrew" charset="-79"/>
                <a:ea typeface="Arial Hebrew" charset="-79"/>
                <a:cs typeface="Arial Hebrew" charset="-79"/>
              </a:defRPr>
            </a:pPr>
            <a:endParaRPr lang="zh-CN"/>
          </a:p>
        </c:txPr>
        <c:crossAx val="-114410036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529386226732501"/>
          <c:y val="7.2034964988638706E-2"/>
          <c:w val="0.63500879849899405"/>
          <c:h val="0.666858485292873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ACFF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B2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1F-421A-AB17-03DDB4E649C2}"/>
              </c:ext>
            </c:extLst>
          </c:dPt>
          <c:cat>
            <c:strRef>
              <c:f>Sheet1!$H$6:$I$6</c:f>
              <c:strCache>
                <c:ptCount val="2"/>
                <c:pt idx="0">
                  <c:v>Higher Ka/Ks in A</c:v>
                </c:pt>
                <c:pt idx="1">
                  <c:v>Higher Ka/Ks in D</c:v>
                </c:pt>
              </c:strCache>
            </c:strRef>
          </c:cat>
          <c:val>
            <c:numRef>
              <c:f>Sheet1!$H$7:$I$7</c:f>
              <c:numCache>
                <c:formatCode>General</c:formatCode>
                <c:ptCount val="2"/>
                <c:pt idx="0">
                  <c:v>0.44700000000000001</c:v>
                </c:pt>
                <c:pt idx="1">
                  <c:v>0.55300000000000005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1F-421A-AB17-03DDB4E64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7"/>
        <c:axId val="-980700672"/>
        <c:axId val="-980698896"/>
      </c:barChart>
      <c:catAx>
        <c:axId val="-98070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980698896"/>
        <c:crosses val="autoZero"/>
        <c:auto val="1"/>
        <c:lblAlgn val="ctr"/>
        <c:lblOffset val="100"/>
        <c:noMultiLvlLbl val="0"/>
      </c:catAx>
      <c:valAx>
        <c:axId val="-980698896"/>
        <c:scaling>
          <c:orientation val="minMax"/>
          <c:max val="1"/>
          <c:min val="0"/>
        </c:scaling>
        <c:delete val="0"/>
        <c:axPos val="l"/>
        <c:numFmt formatCode="General" sourceLinked="0"/>
        <c:majorTickMark val="out"/>
        <c:minorTickMark val="none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 Hebrew" charset="-79"/>
                <a:ea typeface="Arial Hebrew" charset="-79"/>
                <a:cs typeface="Arial Hebrew" charset="-79"/>
              </a:defRPr>
            </a:pPr>
            <a:endParaRPr lang="zh-CN"/>
          </a:p>
        </c:txPr>
        <c:crossAx val="-98070067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5650919583"/>
          <c:y val="0.114921171918454"/>
          <c:w val="0.73358471803872782"/>
          <c:h val="0.72984596340137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At</c:v>
                </c:pt>
              </c:strCache>
            </c:strRef>
          </c:tx>
          <c:spPr>
            <a:solidFill>
              <a:srgbClr val="00ACF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Sheet4!$A$2:$A$21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Sheet4!$B$2:$B$21</c:f>
              <c:numCache>
                <c:formatCode>General</c:formatCode>
                <c:ptCount val="20"/>
                <c:pt idx="0">
                  <c:v>143</c:v>
                </c:pt>
                <c:pt idx="1">
                  <c:v>153</c:v>
                </c:pt>
                <c:pt idx="2">
                  <c:v>159</c:v>
                </c:pt>
                <c:pt idx="3">
                  <c:v>131</c:v>
                </c:pt>
                <c:pt idx="4">
                  <c:v>127</c:v>
                </c:pt>
                <c:pt idx="5">
                  <c:v>177</c:v>
                </c:pt>
                <c:pt idx="6">
                  <c:v>114</c:v>
                </c:pt>
                <c:pt idx="7">
                  <c:v>269</c:v>
                </c:pt>
                <c:pt idx="8">
                  <c:v>145</c:v>
                </c:pt>
                <c:pt idx="9">
                  <c:v>188</c:v>
                </c:pt>
                <c:pt idx="10">
                  <c:v>211</c:v>
                </c:pt>
                <c:pt idx="11">
                  <c:v>165</c:v>
                </c:pt>
                <c:pt idx="12">
                  <c:v>169</c:v>
                </c:pt>
                <c:pt idx="13">
                  <c:v>155</c:v>
                </c:pt>
                <c:pt idx="14">
                  <c:v>168</c:v>
                </c:pt>
                <c:pt idx="15">
                  <c:v>103</c:v>
                </c:pt>
                <c:pt idx="16">
                  <c:v>160</c:v>
                </c:pt>
                <c:pt idx="17">
                  <c:v>161</c:v>
                </c:pt>
                <c:pt idx="18">
                  <c:v>167</c:v>
                </c:pt>
                <c:pt idx="19">
                  <c:v>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5B-4D8E-B764-7FA230420191}"/>
            </c:ext>
          </c:extLst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Dt</c:v>
                </c:pt>
              </c:strCache>
            </c:strRef>
          </c:tx>
          <c:spPr>
            <a:solidFill>
              <a:srgbClr val="FFB2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Sheet4!$A$2:$A$21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Sheet4!$C$2:$C$21</c:f>
              <c:numCache>
                <c:formatCode>General</c:formatCode>
                <c:ptCount val="20"/>
                <c:pt idx="0">
                  <c:v>192</c:v>
                </c:pt>
                <c:pt idx="1">
                  <c:v>153</c:v>
                </c:pt>
                <c:pt idx="2">
                  <c:v>181</c:v>
                </c:pt>
                <c:pt idx="3">
                  <c:v>136</c:v>
                </c:pt>
                <c:pt idx="4">
                  <c:v>217</c:v>
                </c:pt>
                <c:pt idx="5">
                  <c:v>271</c:v>
                </c:pt>
                <c:pt idx="6">
                  <c:v>205</c:v>
                </c:pt>
                <c:pt idx="7">
                  <c:v>216</c:v>
                </c:pt>
                <c:pt idx="8">
                  <c:v>229</c:v>
                </c:pt>
                <c:pt idx="9">
                  <c:v>225</c:v>
                </c:pt>
                <c:pt idx="10">
                  <c:v>202</c:v>
                </c:pt>
                <c:pt idx="11">
                  <c:v>159</c:v>
                </c:pt>
                <c:pt idx="12">
                  <c:v>143</c:v>
                </c:pt>
                <c:pt idx="13">
                  <c:v>247</c:v>
                </c:pt>
                <c:pt idx="14">
                  <c:v>220</c:v>
                </c:pt>
                <c:pt idx="15">
                  <c:v>359</c:v>
                </c:pt>
                <c:pt idx="16">
                  <c:v>217</c:v>
                </c:pt>
                <c:pt idx="17">
                  <c:v>214</c:v>
                </c:pt>
                <c:pt idx="18">
                  <c:v>185</c:v>
                </c:pt>
                <c:pt idx="19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B-4D8E-B764-7FA230420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"/>
        <c:axId val="-1142148640"/>
        <c:axId val="-1142146320"/>
      </c:barChart>
      <c:catAx>
        <c:axId val="-114214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142146320"/>
        <c:crosses val="autoZero"/>
        <c:auto val="1"/>
        <c:lblAlgn val="ctr"/>
        <c:lblOffset val="100"/>
        <c:tickLblSkip val="1"/>
        <c:noMultiLvlLbl val="0"/>
      </c:catAx>
      <c:valAx>
        <c:axId val="-1142146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14214864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Sheet2!$A$4:$L$4</c:f>
              <c:strCache>
                <c:ptCount val="12"/>
                <c:pt idx="0">
                  <c:v>Copia</c:v>
                </c:pt>
                <c:pt idx="1">
                  <c:v>MULE</c:v>
                </c:pt>
                <c:pt idx="2">
                  <c:v>Gypsy </c:v>
                </c:pt>
                <c:pt idx="3">
                  <c:v>SINE</c:v>
                </c:pt>
                <c:pt idx="4">
                  <c:v>Helitron</c:v>
                </c:pt>
                <c:pt idx="5">
                  <c:v>Mutator </c:v>
                </c:pt>
                <c:pt idx="6">
                  <c:v> CACTA </c:v>
                </c:pt>
                <c:pt idx="7">
                  <c:v>hAT </c:v>
                </c:pt>
                <c:pt idx="8">
                  <c:v>LINE</c:v>
                </c:pt>
                <c:pt idx="9">
                  <c:v>Mariner </c:v>
                </c:pt>
                <c:pt idx="10">
                  <c:v>PIF</c:v>
                </c:pt>
                <c:pt idx="11">
                  <c:v>Pong</c:v>
                </c:pt>
              </c:strCache>
            </c:strRef>
          </c:cat>
          <c:val>
            <c:numRef>
              <c:f>Sheet2!$A$5:$L$5</c:f>
              <c:numCache>
                <c:formatCode>General</c:formatCode>
                <c:ptCount val="12"/>
                <c:pt idx="0">
                  <c:v>67</c:v>
                </c:pt>
                <c:pt idx="1">
                  <c:v>46</c:v>
                </c:pt>
                <c:pt idx="2">
                  <c:v>42</c:v>
                </c:pt>
                <c:pt idx="3">
                  <c:v>28</c:v>
                </c:pt>
                <c:pt idx="4">
                  <c:v>27</c:v>
                </c:pt>
                <c:pt idx="5">
                  <c:v>37</c:v>
                </c:pt>
                <c:pt idx="6">
                  <c:v>10</c:v>
                </c:pt>
                <c:pt idx="7">
                  <c:v>11</c:v>
                </c:pt>
                <c:pt idx="8">
                  <c:v>3</c:v>
                </c:pt>
                <c:pt idx="9">
                  <c:v>1</c:v>
                </c:pt>
                <c:pt idx="10">
                  <c:v>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C-468F-BFF8-B4E97DE3E02F}"/>
            </c:ext>
          </c:extLst>
        </c:ser>
        <c:ser>
          <c:idx val="1"/>
          <c:order val="1"/>
          <c:spPr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strRef>
              <c:f>Sheet2!$A$4:$L$4</c:f>
              <c:strCache>
                <c:ptCount val="12"/>
                <c:pt idx="0">
                  <c:v>Copia</c:v>
                </c:pt>
                <c:pt idx="1">
                  <c:v>MULE</c:v>
                </c:pt>
                <c:pt idx="2">
                  <c:v>Gypsy </c:v>
                </c:pt>
                <c:pt idx="3">
                  <c:v>SINE</c:v>
                </c:pt>
                <c:pt idx="4">
                  <c:v>Helitron</c:v>
                </c:pt>
                <c:pt idx="5">
                  <c:v>Mutator </c:v>
                </c:pt>
                <c:pt idx="6">
                  <c:v> CACTA </c:v>
                </c:pt>
                <c:pt idx="7">
                  <c:v>hAT </c:v>
                </c:pt>
                <c:pt idx="8">
                  <c:v>LINE</c:v>
                </c:pt>
                <c:pt idx="9">
                  <c:v>Mariner </c:v>
                </c:pt>
                <c:pt idx="10">
                  <c:v>PIF</c:v>
                </c:pt>
                <c:pt idx="11">
                  <c:v>Pong</c:v>
                </c:pt>
              </c:strCache>
            </c:strRef>
          </c:cat>
          <c:val>
            <c:numRef>
              <c:f>Sheet2!$A$6:$L$6</c:f>
              <c:numCache>
                <c:formatCode>General</c:formatCode>
                <c:ptCount val="12"/>
                <c:pt idx="0">
                  <c:v>52</c:v>
                </c:pt>
                <c:pt idx="1">
                  <c:v>29</c:v>
                </c:pt>
                <c:pt idx="2">
                  <c:v>24</c:v>
                </c:pt>
                <c:pt idx="3">
                  <c:v>38</c:v>
                </c:pt>
                <c:pt idx="4">
                  <c:v>35</c:v>
                </c:pt>
                <c:pt idx="5">
                  <c:v>18</c:v>
                </c:pt>
                <c:pt idx="6">
                  <c:v>16</c:v>
                </c:pt>
                <c:pt idx="7">
                  <c:v>16</c:v>
                </c:pt>
                <c:pt idx="8">
                  <c:v>5</c:v>
                </c:pt>
                <c:pt idx="9">
                  <c:v>6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AC-468F-BFF8-B4E97DE3E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980628528"/>
        <c:axId val="-980626208"/>
      </c:barChart>
      <c:catAx>
        <c:axId val="-98062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980626208"/>
        <c:crosses val="autoZero"/>
        <c:auto val="1"/>
        <c:lblAlgn val="ctr"/>
        <c:lblOffset val="100"/>
        <c:noMultiLvlLbl val="0"/>
      </c:catAx>
      <c:valAx>
        <c:axId val="-980626208"/>
        <c:scaling>
          <c:orientation val="minMax"/>
          <c:max val="1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980628528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442229675371401E-2"/>
          <c:y val="2.1391534470395199E-2"/>
          <c:w val="0.89587938395399802"/>
          <c:h val="0.92216332111701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val>
            <c:numRef>
              <c:f>Sheet1!$E$11:$BB$11</c:f>
              <c:numCache>
                <c:formatCode>General</c:formatCode>
                <c:ptCount val="50"/>
                <c:pt idx="0">
                  <c:v>201</c:v>
                </c:pt>
                <c:pt idx="1">
                  <c:v>132</c:v>
                </c:pt>
                <c:pt idx="2">
                  <c:v>67</c:v>
                </c:pt>
                <c:pt idx="3">
                  <c:v>40</c:v>
                </c:pt>
                <c:pt idx="4">
                  <c:v>41</c:v>
                </c:pt>
                <c:pt idx="5">
                  <c:v>43</c:v>
                </c:pt>
                <c:pt idx="6">
                  <c:v>34</c:v>
                </c:pt>
                <c:pt idx="7">
                  <c:v>36</c:v>
                </c:pt>
                <c:pt idx="8">
                  <c:v>30</c:v>
                </c:pt>
                <c:pt idx="9">
                  <c:v>15</c:v>
                </c:pt>
                <c:pt idx="10">
                  <c:v>11</c:v>
                </c:pt>
                <c:pt idx="11">
                  <c:v>15</c:v>
                </c:pt>
                <c:pt idx="12">
                  <c:v>17</c:v>
                </c:pt>
                <c:pt idx="13">
                  <c:v>15</c:v>
                </c:pt>
                <c:pt idx="14">
                  <c:v>11</c:v>
                </c:pt>
                <c:pt idx="15">
                  <c:v>5</c:v>
                </c:pt>
                <c:pt idx="16">
                  <c:v>13</c:v>
                </c:pt>
                <c:pt idx="17">
                  <c:v>6</c:v>
                </c:pt>
                <c:pt idx="18">
                  <c:v>6</c:v>
                </c:pt>
                <c:pt idx="19">
                  <c:v>8</c:v>
                </c:pt>
                <c:pt idx="20">
                  <c:v>9</c:v>
                </c:pt>
                <c:pt idx="21">
                  <c:v>8</c:v>
                </c:pt>
                <c:pt idx="22">
                  <c:v>6</c:v>
                </c:pt>
                <c:pt idx="23">
                  <c:v>5</c:v>
                </c:pt>
                <c:pt idx="24">
                  <c:v>2</c:v>
                </c:pt>
                <c:pt idx="25">
                  <c:v>6</c:v>
                </c:pt>
                <c:pt idx="26">
                  <c:v>3</c:v>
                </c:pt>
                <c:pt idx="27">
                  <c:v>1</c:v>
                </c:pt>
                <c:pt idx="28">
                  <c:v>4</c:v>
                </c:pt>
                <c:pt idx="29">
                  <c:v>2</c:v>
                </c:pt>
                <c:pt idx="30">
                  <c:v>5</c:v>
                </c:pt>
                <c:pt idx="31">
                  <c:v>2</c:v>
                </c:pt>
                <c:pt idx="32">
                  <c:v>1</c:v>
                </c:pt>
                <c:pt idx="33">
                  <c:v>1</c:v>
                </c:pt>
                <c:pt idx="34">
                  <c:v>6</c:v>
                </c:pt>
                <c:pt idx="35">
                  <c:v>3</c:v>
                </c:pt>
                <c:pt idx="36">
                  <c:v>0</c:v>
                </c:pt>
                <c:pt idx="37">
                  <c:v>2</c:v>
                </c:pt>
                <c:pt idx="38">
                  <c:v>3</c:v>
                </c:pt>
                <c:pt idx="39">
                  <c:v>1</c:v>
                </c:pt>
                <c:pt idx="40">
                  <c:v>1</c:v>
                </c:pt>
                <c:pt idx="41">
                  <c:v>2</c:v>
                </c:pt>
                <c:pt idx="42">
                  <c:v>0</c:v>
                </c:pt>
                <c:pt idx="43">
                  <c:v>4</c:v>
                </c:pt>
                <c:pt idx="44">
                  <c:v>2</c:v>
                </c:pt>
                <c:pt idx="45">
                  <c:v>4</c:v>
                </c:pt>
                <c:pt idx="46">
                  <c:v>0</c:v>
                </c:pt>
                <c:pt idx="47">
                  <c:v>2</c:v>
                </c:pt>
                <c:pt idx="48">
                  <c:v>1</c:v>
                </c:pt>
                <c:pt idx="4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E-4983-8047-29E446ECA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-980600752"/>
        <c:axId val="-980598432"/>
      </c:barChart>
      <c:catAx>
        <c:axId val="-98060075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solidFill>
            <a:schemeClr val="tx1"/>
          </a:solidFill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zh-CN"/>
          </a:p>
        </c:txPr>
        <c:crossAx val="-980598432"/>
        <c:crosses val="autoZero"/>
        <c:auto val="1"/>
        <c:lblAlgn val="ctr"/>
        <c:lblOffset val="100"/>
        <c:noMultiLvlLbl val="0"/>
      </c:catAx>
      <c:valAx>
        <c:axId val="-980598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zh-CN"/>
          </a:p>
        </c:txPr>
        <c:crossAx val="-9806007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G. max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Sheet2!$B$1:$V$1</c:f>
              <c:strCache>
                <c:ptCount val="21"/>
                <c:pt idx="0">
                  <c:v>Pc947</c:v>
                </c:pt>
                <c:pt idx="1">
                  <c:v>Pc6</c:v>
                </c:pt>
                <c:pt idx="2">
                  <c:v>Pc76</c:v>
                </c:pt>
                <c:pt idx="3">
                  <c:v>Pc118</c:v>
                </c:pt>
                <c:pt idx="4">
                  <c:v>Pc60</c:v>
                </c:pt>
                <c:pt idx="5">
                  <c:v>Pc1</c:v>
                </c:pt>
                <c:pt idx="6">
                  <c:v>Pc7</c:v>
                </c:pt>
                <c:pt idx="7">
                  <c:v>Pc55</c:v>
                </c:pt>
                <c:pt idx="8">
                  <c:v>Pc2</c:v>
                </c:pt>
                <c:pt idx="9">
                  <c:v>Pc766</c:v>
                </c:pt>
                <c:pt idx="10">
                  <c:v>Pc759</c:v>
                </c:pt>
                <c:pt idx="11">
                  <c:v>Pc72</c:v>
                </c:pt>
                <c:pt idx="12">
                  <c:v>Pc100</c:v>
                </c:pt>
                <c:pt idx="13">
                  <c:v>Pc47</c:v>
                </c:pt>
                <c:pt idx="14">
                  <c:v>Pc203</c:v>
                </c:pt>
                <c:pt idx="15">
                  <c:v>Pc24</c:v>
                </c:pt>
                <c:pt idx="16">
                  <c:v>Gmr2</c:v>
                </c:pt>
                <c:pt idx="17">
                  <c:v>Gmr5</c:v>
                </c:pt>
                <c:pt idx="18">
                  <c:v>Gmr18</c:v>
                </c:pt>
                <c:pt idx="19">
                  <c:v>Gmr37</c:v>
                </c:pt>
                <c:pt idx="20">
                  <c:v>Gmr6</c:v>
                </c:pt>
              </c:strCache>
            </c:strRef>
          </c:cat>
          <c:val>
            <c:numRef>
              <c:f>Sheet2!$B$2:$V$2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837</c:v>
                </c:pt>
                <c:pt idx="17">
                  <c:v>401</c:v>
                </c:pt>
                <c:pt idx="18">
                  <c:v>204</c:v>
                </c:pt>
                <c:pt idx="19">
                  <c:v>255</c:v>
                </c:pt>
                <c:pt idx="20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9-45E0-BE62-515C020D5642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G. falcata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Sheet2!$B$1:$V$1</c:f>
              <c:strCache>
                <c:ptCount val="21"/>
                <c:pt idx="0">
                  <c:v>Pc947</c:v>
                </c:pt>
                <c:pt idx="1">
                  <c:v>Pc6</c:v>
                </c:pt>
                <c:pt idx="2">
                  <c:v>Pc76</c:v>
                </c:pt>
                <c:pt idx="3">
                  <c:v>Pc118</c:v>
                </c:pt>
                <c:pt idx="4">
                  <c:v>Pc60</c:v>
                </c:pt>
                <c:pt idx="5">
                  <c:v>Pc1</c:v>
                </c:pt>
                <c:pt idx="6">
                  <c:v>Pc7</c:v>
                </c:pt>
                <c:pt idx="7">
                  <c:v>Pc55</c:v>
                </c:pt>
                <c:pt idx="8">
                  <c:v>Pc2</c:v>
                </c:pt>
                <c:pt idx="9">
                  <c:v>Pc766</c:v>
                </c:pt>
                <c:pt idx="10">
                  <c:v>Pc759</c:v>
                </c:pt>
                <c:pt idx="11">
                  <c:v>Pc72</c:v>
                </c:pt>
                <c:pt idx="12">
                  <c:v>Pc100</c:v>
                </c:pt>
                <c:pt idx="13">
                  <c:v>Pc47</c:v>
                </c:pt>
                <c:pt idx="14">
                  <c:v>Pc203</c:v>
                </c:pt>
                <c:pt idx="15">
                  <c:v>Pc24</c:v>
                </c:pt>
                <c:pt idx="16">
                  <c:v>Gmr2</c:v>
                </c:pt>
                <c:pt idx="17">
                  <c:v>Gmr5</c:v>
                </c:pt>
                <c:pt idx="18">
                  <c:v>Gmr18</c:v>
                </c:pt>
                <c:pt idx="19">
                  <c:v>Gmr37</c:v>
                </c:pt>
                <c:pt idx="20">
                  <c:v>Gmr6</c:v>
                </c:pt>
              </c:strCache>
            </c:strRef>
          </c:cat>
          <c:val>
            <c:numRef>
              <c:f>Sheet2!$B$3:$V$3</c:f>
              <c:numCache>
                <c:formatCode>General</c:formatCode>
                <c:ptCount val="21"/>
                <c:pt idx="0">
                  <c:v>3082</c:v>
                </c:pt>
                <c:pt idx="1">
                  <c:v>283</c:v>
                </c:pt>
                <c:pt idx="2">
                  <c:v>0</c:v>
                </c:pt>
                <c:pt idx="3">
                  <c:v>30</c:v>
                </c:pt>
                <c:pt idx="4">
                  <c:v>57</c:v>
                </c:pt>
                <c:pt idx="5">
                  <c:v>0</c:v>
                </c:pt>
                <c:pt idx="6">
                  <c:v>64</c:v>
                </c:pt>
                <c:pt idx="7">
                  <c:v>239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138</c:v>
                </c:pt>
                <c:pt idx="14">
                  <c:v>311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99-45E0-BE62-515C020D5642}"/>
            </c:ext>
          </c:extLst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G. stenophita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Sheet2!$B$1:$V$1</c:f>
              <c:strCache>
                <c:ptCount val="21"/>
                <c:pt idx="0">
                  <c:v>Pc947</c:v>
                </c:pt>
                <c:pt idx="1">
                  <c:v>Pc6</c:v>
                </c:pt>
                <c:pt idx="2">
                  <c:v>Pc76</c:v>
                </c:pt>
                <c:pt idx="3">
                  <c:v>Pc118</c:v>
                </c:pt>
                <c:pt idx="4">
                  <c:v>Pc60</c:v>
                </c:pt>
                <c:pt idx="5">
                  <c:v>Pc1</c:v>
                </c:pt>
                <c:pt idx="6">
                  <c:v>Pc7</c:v>
                </c:pt>
                <c:pt idx="7">
                  <c:v>Pc55</c:v>
                </c:pt>
                <c:pt idx="8">
                  <c:v>Pc2</c:v>
                </c:pt>
                <c:pt idx="9">
                  <c:v>Pc766</c:v>
                </c:pt>
                <c:pt idx="10">
                  <c:v>Pc759</c:v>
                </c:pt>
                <c:pt idx="11">
                  <c:v>Pc72</c:v>
                </c:pt>
                <c:pt idx="12">
                  <c:v>Pc100</c:v>
                </c:pt>
                <c:pt idx="13">
                  <c:v>Pc47</c:v>
                </c:pt>
                <c:pt idx="14">
                  <c:v>Pc203</c:v>
                </c:pt>
                <c:pt idx="15">
                  <c:v>Pc24</c:v>
                </c:pt>
                <c:pt idx="16">
                  <c:v>Gmr2</c:v>
                </c:pt>
                <c:pt idx="17">
                  <c:v>Gmr5</c:v>
                </c:pt>
                <c:pt idx="18">
                  <c:v>Gmr18</c:v>
                </c:pt>
                <c:pt idx="19">
                  <c:v>Gmr37</c:v>
                </c:pt>
                <c:pt idx="20">
                  <c:v>Gmr6</c:v>
                </c:pt>
              </c:strCache>
            </c:strRef>
          </c:cat>
          <c:val>
            <c:numRef>
              <c:f>Sheet2!$B$4:$V$4</c:f>
              <c:numCache>
                <c:formatCode>General</c:formatCode>
                <c:ptCount val="21"/>
                <c:pt idx="0">
                  <c:v>0</c:v>
                </c:pt>
                <c:pt idx="1">
                  <c:v>960</c:v>
                </c:pt>
                <c:pt idx="2">
                  <c:v>470</c:v>
                </c:pt>
                <c:pt idx="3">
                  <c:v>160</c:v>
                </c:pt>
                <c:pt idx="4">
                  <c:v>231</c:v>
                </c:pt>
                <c:pt idx="5">
                  <c:v>17</c:v>
                </c:pt>
                <c:pt idx="6">
                  <c:v>176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36</c:v>
                </c:pt>
                <c:pt idx="12">
                  <c:v>64</c:v>
                </c:pt>
                <c:pt idx="13">
                  <c:v>3</c:v>
                </c:pt>
                <c:pt idx="14">
                  <c:v>24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99-45E0-BE62-515C020D5642}"/>
            </c:ext>
          </c:extLst>
        </c:ser>
        <c:ser>
          <c:idx val="3"/>
          <c:order val="3"/>
          <c:tx>
            <c:strRef>
              <c:f>Sheet2!$A$5</c:f>
              <c:strCache>
                <c:ptCount val="1"/>
                <c:pt idx="0">
                  <c:v>G. cyrtoloba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Sheet2!$B$1:$V$1</c:f>
              <c:strCache>
                <c:ptCount val="21"/>
                <c:pt idx="0">
                  <c:v>Pc947</c:v>
                </c:pt>
                <c:pt idx="1">
                  <c:v>Pc6</c:v>
                </c:pt>
                <c:pt idx="2">
                  <c:v>Pc76</c:v>
                </c:pt>
                <c:pt idx="3">
                  <c:v>Pc118</c:v>
                </c:pt>
                <c:pt idx="4">
                  <c:v>Pc60</c:v>
                </c:pt>
                <c:pt idx="5">
                  <c:v>Pc1</c:v>
                </c:pt>
                <c:pt idx="6">
                  <c:v>Pc7</c:v>
                </c:pt>
                <c:pt idx="7">
                  <c:v>Pc55</c:v>
                </c:pt>
                <c:pt idx="8">
                  <c:v>Pc2</c:v>
                </c:pt>
                <c:pt idx="9">
                  <c:v>Pc766</c:v>
                </c:pt>
                <c:pt idx="10">
                  <c:v>Pc759</c:v>
                </c:pt>
                <c:pt idx="11">
                  <c:v>Pc72</c:v>
                </c:pt>
                <c:pt idx="12">
                  <c:v>Pc100</c:v>
                </c:pt>
                <c:pt idx="13">
                  <c:v>Pc47</c:v>
                </c:pt>
                <c:pt idx="14">
                  <c:v>Pc203</c:v>
                </c:pt>
                <c:pt idx="15">
                  <c:v>Pc24</c:v>
                </c:pt>
                <c:pt idx="16">
                  <c:v>Gmr2</c:v>
                </c:pt>
                <c:pt idx="17">
                  <c:v>Gmr5</c:v>
                </c:pt>
                <c:pt idx="18">
                  <c:v>Gmr18</c:v>
                </c:pt>
                <c:pt idx="19">
                  <c:v>Gmr37</c:v>
                </c:pt>
                <c:pt idx="20">
                  <c:v>Gmr6</c:v>
                </c:pt>
              </c:strCache>
            </c:strRef>
          </c:cat>
          <c:val>
            <c:numRef>
              <c:f>Sheet2!$B$5:$V$5</c:f>
              <c:numCache>
                <c:formatCode>General</c:formatCode>
                <c:ptCount val="21"/>
                <c:pt idx="0">
                  <c:v>0</c:v>
                </c:pt>
                <c:pt idx="1">
                  <c:v>1896</c:v>
                </c:pt>
                <c:pt idx="2">
                  <c:v>626</c:v>
                </c:pt>
                <c:pt idx="3">
                  <c:v>25</c:v>
                </c:pt>
                <c:pt idx="4">
                  <c:v>0</c:v>
                </c:pt>
                <c:pt idx="5">
                  <c:v>46</c:v>
                </c:pt>
                <c:pt idx="6">
                  <c:v>22</c:v>
                </c:pt>
                <c:pt idx="7">
                  <c:v>329</c:v>
                </c:pt>
                <c:pt idx="8">
                  <c:v>0</c:v>
                </c:pt>
                <c:pt idx="9">
                  <c:v>259</c:v>
                </c:pt>
                <c:pt idx="10">
                  <c:v>126</c:v>
                </c:pt>
                <c:pt idx="11">
                  <c:v>0</c:v>
                </c:pt>
                <c:pt idx="12">
                  <c:v>111</c:v>
                </c:pt>
                <c:pt idx="13">
                  <c:v>4</c:v>
                </c:pt>
                <c:pt idx="14">
                  <c:v>22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99-45E0-BE62-515C020D5642}"/>
            </c:ext>
          </c:extLst>
        </c:ser>
        <c:ser>
          <c:idx val="4"/>
          <c:order val="4"/>
          <c:tx>
            <c:strRef>
              <c:f>Sheet2!$A$6</c:f>
              <c:strCache>
                <c:ptCount val="1"/>
                <c:pt idx="0">
                  <c:v>G. syndetika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Sheet2!$B$1:$V$1</c:f>
              <c:strCache>
                <c:ptCount val="21"/>
                <c:pt idx="0">
                  <c:v>Pc947</c:v>
                </c:pt>
                <c:pt idx="1">
                  <c:v>Pc6</c:v>
                </c:pt>
                <c:pt idx="2">
                  <c:v>Pc76</c:v>
                </c:pt>
                <c:pt idx="3">
                  <c:v>Pc118</c:v>
                </c:pt>
                <c:pt idx="4">
                  <c:v>Pc60</c:v>
                </c:pt>
                <c:pt idx="5">
                  <c:v>Pc1</c:v>
                </c:pt>
                <c:pt idx="6">
                  <c:v>Pc7</c:v>
                </c:pt>
                <c:pt idx="7">
                  <c:v>Pc55</c:v>
                </c:pt>
                <c:pt idx="8">
                  <c:v>Pc2</c:v>
                </c:pt>
                <c:pt idx="9">
                  <c:v>Pc766</c:v>
                </c:pt>
                <c:pt idx="10">
                  <c:v>Pc759</c:v>
                </c:pt>
                <c:pt idx="11">
                  <c:v>Pc72</c:v>
                </c:pt>
                <c:pt idx="12">
                  <c:v>Pc100</c:v>
                </c:pt>
                <c:pt idx="13">
                  <c:v>Pc47</c:v>
                </c:pt>
                <c:pt idx="14">
                  <c:v>Pc203</c:v>
                </c:pt>
                <c:pt idx="15">
                  <c:v>Pc24</c:v>
                </c:pt>
                <c:pt idx="16">
                  <c:v>Gmr2</c:v>
                </c:pt>
                <c:pt idx="17">
                  <c:v>Gmr5</c:v>
                </c:pt>
                <c:pt idx="18">
                  <c:v>Gmr18</c:v>
                </c:pt>
                <c:pt idx="19">
                  <c:v>Gmr37</c:v>
                </c:pt>
                <c:pt idx="20">
                  <c:v>Gmr6</c:v>
                </c:pt>
              </c:strCache>
            </c:strRef>
          </c:cat>
          <c:val>
            <c:numRef>
              <c:f>Sheet2!$B$6:$V$6</c:f>
              <c:numCache>
                <c:formatCode>General</c:formatCode>
                <c:ptCount val="21"/>
                <c:pt idx="0">
                  <c:v>0</c:v>
                </c:pt>
                <c:pt idx="1">
                  <c:v>632</c:v>
                </c:pt>
                <c:pt idx="2">
                  <c:v>40</c:v>
                </c:pt>
                <c:pt idx="3">
                  <c:v>27</c:v>
                </c:pt>
                <c:pt idx="4">
                  <c:v>63</c:v>
                </c:pt>
                <c:pt idx="5">
                  <c:v>372</c:v>
                </c:pt>
                <c:pt idx="6">
                  <c:v>228</c:v>
                </c:pt>
                <c:pt idx="7">
                  <c:v>18</c:v>
                </c:pt>
                <c:pt idx="8">
                  <c:v>245</c:v>
                </c:pt>
                <c:pt idx="9">
                  <c:v>0</c:v>
                </c:pt>
                <c:pt idx="10">
                  <c:v>0</c:v>
                </c:pt>
                <c:pt idx="11">
                  <c:v>17</c:v>
                </c:pt>
                <c:pt idx="12">
                  <c:v>47</c:v>
                </c:pt>
                <c:pt idx="13">
                  <c:v>0</c:v>
                </c:pt>
                <c:pt idx="14">
                  <c:v>15</c:v>
                </c:pt>
                <c:pt idx="15">
                  <c:v>174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99-45E0-BE62-515C020D5642}"/>
            </c:ext>
          </c:extLst>
        </c:ser>
        <c:ser>
          <c:idx val="5"/>
          <c:order val="5"/>
          <c:tx>
            <c:strRef>
              <c:f>Sheet2!$A$7</c:f>
              <c:strCache>
                <c:ptCount val="1"/>
                <c:pt idx="0">
                  <c:v>G. tomentella T2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Sheet2!$B$1:$V$1</c:f>
              <c:strCache>
                <c:ptCount val="21"/>
                <c:pt idx="0">
                  <c:v>Pc947</c:v>
                </c:pt>
                <c:pt idx="1">
                  <c:v>Pc6</c:v>
                </c:pt>
                <c:pt idx="2">
                  <c:v>Pc76</c:v>
                </c:pt>
                <c:pt idx="3">
                  <c:v>Pc118</c:v>
                </c:pt>
                <c:pt idx="4">
                  <c:v>Pc60</c:v>
                </c:pt>
                <c:pt idx="5">
                  <c:v>Pc1</c:v>
                </c:pt>
                <c:pt idx="6">
                  <c:v>Pc7</c:v>
                </c:pt>
                <c:pt idx="7">
                  <c:v>Pc55</c:v>
                </c:pt>
                <c:pt idx="8">
                  <c:v>Pc2</c:v>
                </c:pt>
                <c:pt idx="9">
                  <c:v>Pc766</c:v>
                </c:pt>
                <c:pt idx="10">
                  <c:v>Pc759</c:v>
                </c:pt>
                <c:pt idx="11">
                  <c:v>Pc72</c:v>
                </c:pt>
                <c:pt idx="12">
                  <c:v>Pc100</c:v>
                </c:pt>
                <c:pt idx="13">
                  <c:v>Pc47</c:v>
                </c:pt>
                <c:pt idx="14">
                  <c:v>Pc203</c:v>
                </c:pt>
                <c:pt idx="15">
                  <c:v>Pc24</c:v>
                </c:pt>
                <c:pt idx="16">
                  <c:v>Gmr2</c:v>
                </c:pt>
                <c:pt idx="17">
                  <c:v>Gmr5</c:v>
                </c:pt>
                <c:pt idx="18">
                  <c:v>Gmr18</c:v>
                </c:pt>
                <c:pt idx="19">
                  <c:v>Gmr37</c:v>
                </c:pt>
                <c:pt idx="20">
                  <c:v>Gmr6</c:v>
                </c:pt>
              </c:strCache>
            </c:strRef>
          </c:cat>
          <c:val>
            <c:numRef>
              <c:f>Sheet2!$B$7:$V$7</c:f>
              <c:numCache>
                <c:formatCode>General</c:formatCode>
                <c:ptCount val="21"/>
                <c:pt idx="0">
                  <c:v>0</c:v>
                </c:pt>
                <c:pt idx="1">
                  <c:v>446</c:v>
                </c:pt>
                <c:pt idx="2">
                  <c:v>44</c:v>
                </c:pt>
                <c:pt idx="3">
                  <c:v>43</c:v>
                </c:pt>
                <c:pt idx="4">
                  <c:v>75</c:v>
                </c:pt>
                <c:pt idx="5">
                  <c:v>19</c:v>
                </c:pt>
                <c:pt idx="6">
                  <c:v>30</c:v>
                </c:pt>
                <c:pt idx="7">
                  <c:v>65</c:v>
                </c:pt>
                <c:pt idx="8">
                  <c:v>349</c:v>
                </c:pt>
                <c:pt idx="9">
                  <c:v>0</c:v>
                </c:pt>
                <c:pt idx="10">
                  <c:v>0</c:v>
                </c:pt>
                <c:pt idx="11">
                  <c:v>90</c:v>
                </c:pt>
                <c:pt idx="12">
                  <c:v>103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99-45E0-BE62-515C020D56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-973524192"/>
        <c:axId val="-973521872"/>
      </c:barChart>
      <c:catAx>
        <c:axId val="-97352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zh-CN"/>
          </a:p>
        </c:txPr>
        <c:crossAx val="-973521872"/>
        <c:crosses val="autoZero"/>
        <c:auto val="1"/>
        <c:lblAlgn val="ctr"/>
        <c:lblOffset val="100"/>
        <c:noMultiLvlLbl val="0"/>
      </c:catAx>
      <c:valAx>
        <c:axId val="-973521872"/>
        <c:scaling>
          <c:orientation val="minMax"/>
          <c:max val="4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zh-CN"/>
          </a:p>
        </c:txPr>
        <c:crossAx val="-973524192"/>
        <c:crosses val="autoZero"/>
        <c:crossBetween val="between"/>
        <c:majorUnit val="10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Sheet1!$F$14</c:f>
              <c:strCache>
                <c:ptCount val="1"/>
                <c:pt idx="0">
                  <c:v>Glycine max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Sheet1!$G$13:$X$13</c:f>
              <c:strCache>
                <c:ptCount val="18"/>
                <c:pt idx="0">
                  <c:v>Pg1</c:v>
                </c:pt>
                <c:pt idx="1">
                  <c:v>Pg11</c:v>
                </c:pt>
                <c:pt idx="2">
                  <c:v>Pg5</c:v>
                </c:pt>
                <c:pt idx="3">
                  <c:v>Pg51</c:v>
                </c:pt>
                <c:pt idx="4">
                  <c:v>Pg1227</c:v>
                </c:pt>
                <c:pt idx="5">
                  <c:v>Pg2</c:v>
                </c:pt>
                <c:pt idx="6">
                  <c:v>Pg20</c:v>
                </c:pt>
                <c:pt idx="7">
                  <c:v>Pg221</c:v>
                </c:pt>
                <c:pt idx="8">
                  <c:v>Pg24</c:v>
                </c:pt>
                <c:pt idx="9">
                  <c:v>Pg3</c:v>
                </c:pt>
                <c:pt idx="10">
                  <c:v>Pg4</c:v>
                </c:pt>
                <c:pt idx="11">
                  <c:v>Pg59</c:v>
                </c:pt>
                <c:pt idx="12">
                  <c:v>Pg6</c:v>
                </c:pt>
                <c:pt idx="13">
                  <c:v>Gmr9</c:v>
                </c:pt>
                <c:pt idx="14">
                  <c:v>Gmr3</c:v>
                </c:pt>
                <c:pt idx="15">
                  <c:v>Gmr1</c:v>
                </c:pt>
                <c:pt idx="16">
                  <c:v>Gmr19</c:v>
                </c:pt>
                <c:pt idx="17">
                  <c:v>Gmr4</c:v>
                </c:pt>
              </c:strCache>
            </c:strRef>
          </c:cat>
          <c:val>
            <c:numRef>
              <c:f>Sheet1!$G$14:$X$14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3247</c:v>
                </c:pt>
                <c:pt idx="14">
                  <c:v>867</c:v>
                </c:pt>
                <c:pt idx="15">
                  <c:v>564</c:v>
                </c:pt>
                <c:pt idx="16">
                  <c:v>581</c:v>
                </c:pt>
                <c:pt idx="17">
                  <c:v>1363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33-4186-8E30-EDE55AF029EC}"/>
            </c:ext>
          </c:extLst>
        </c:ser>
        <c:ser>
          <c:idx val="1"/>
          <c:order val="1"/>
          <c:tx>
            <c:strRef>
              <c:f>Sheet1!$F$15</c:f>
              <c:strCache>
                <c:ptCount val="1"/>
                <c:pt idx="0">
                  <c:v>Glycine falcata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Sheet1!$G$13:$X$13</c:f>
              <c:strCache>
                <c:ptCount val="18"/>
                <c:pt idx="0">
                  <c:v>Pg1</c:v>
                </c:pt>
                <c:pt idx="1">
                  <c:v>Pg11</c:v>
                </c:pt>
                <c:pt idx="2">
                  <c:v>Pg5</c:v>
                </c:pt>
                <c:pt idx="3">
                  <c:v>Pg51</c:v>
                </c:pt>
                <c:pt idx="4">
                  <c:v>Pg1227</c:v>
                </c:pt>
                <c:pt idx="5">
                  <c:v>Pg2</c:v>
                </c:pt>
                <c:pt idx="6">
                  <c:v>Pg20</c:v>
                </c:pt>
                <c:pt idx="7">
                  <c:v>Pg221</c:v>
                </c:pt>
                <c:pt idx="8">
                  <c:v>Pg24</c:v>
                </c:pt>
                <c:pt idx="9">
                  <c:v>Pg3</c:v>
                </c:pt>
                <c:pt idx="10">
                  <c:v>Pg4</c:v>
                </c:pt>
                <c:pt idx="11">
                  <c:v>Pg59</c:v>
                </c:pt>
                <c:pt idx="12">
                  <c:v>Pg6</c:v>
                </c:pt>
                <c:pt idx="13">
                  <c:v>Gmr9</c:v>
                </c:pt>
                <c:pt idx="14">
                  <c:v>Gmr3</c:v>
                </c:pt>
                <c:pt idx="15">
                  <c:v>Gmr1</c:v>
                </c:pt>
                <c:pt idx="16">
                  <c:v>Gmr19</c:v>
                </c:pt>
                <c:pt idx="17">
                  <c:v>Gmr4</c:v>
                </c:pt>
              </c:strCache>
            </c:strRef>
          </c:cat>
          <c:val>
            <c:numRef>
              <c:f>Sheet1!$G$15:$X$15</c:f>
              <c:numCache>
                <c:formatCode>General</c:formatCode>
                <c:ptCount val="18"/>
                <c:pt idx="0">
                  <c:v>2582</c:v>
                </c:pt>
                <c:pt idx="1">
                  <c:v>1974</c:v>
                </c:pt>
                <c:pt idx="2">
                  <c:v>2017</c:v>
                </c:pt>
                <c:pt idx="3">
                  <c:v>1445</c:v>
                </c:pt>
                <c:pt idx="4">
                  <c:v>2</c:v>
                </c:pt>
                <c:pt idx="5">
                  <c:v>0</c:v>
                </c:pt>
                <c:pt idx="6">
                  <c:v>104</c:v>
                </c:pt>
                <c:pt idx="7">
                  <c:v>71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338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33-4186-8E30-EDE55AF029EC}"/>
            </c:ext>
          </c:extLst>
        </c:ser>
        <c:ser>
          <c:idx val="2"/>
          <c:order val="2"/>
          <c:tx>
            <c:strRef>
              <c:f>Sheet1!$F$16</c:f>
              <c:strCache>
                <c:ptCount val="1"/>
                <c:pt idx="0">
                  <c:v>Glycine stenophita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Sheet1!$G$13:$X$13</c:f>
              <c:strCache>
                <c:ptCount val="18"/>
                <c:pt idx="0">
                  <c:v>Pg1</c:v>
                </c:pt>
                <c:pt idx="1">
                  <c:v>Pg11</c:v>
                </c:pt>
                <c:pt idx="2">
                  <c:v>Pg5</c:v>
                </c:pt>
                <c:pt idx="3">
                  <c:v>Pg51</c:v>
                </c:pt>
                <c:pt idx="4">
                  <c:v>Pg1227</c:v>
                </c:pt>
                <c:pt idx="5">
                  <c:v>Pg2</c:v>
                </c:pt>
                <c:pt idx="6">
                  <c:v>Pg20</c:v>
                </c:pt>
                <c:pt idx="7">
                  <c:v>Pg221</c:v>
                </c:pt>
                <c:pt idx="8">
                  <c:v>Pg24</c:v>
                </c:pt>
                <c:pt idx="9">
                  <c:v>Pg3</c:v>
                </c:pt>
                <c:pt idx="10">
                  <c:v>Pg4</c:v>
                </c:pt>
                <c:pt idx="11">
                  <c:v>Pg59</c:v>
                </c:pt>
                <c:pt idx="12">
                  <c:v>Pg6</c:v>
                </c:pt>
                <c:pt idx="13">
                  <c:v>Gmr9</c:v>
                </c:pt>
                <c:pt idx="14">
                  <c:v>Gmr3</c:v>
                </c:pt>
                <c:pt idx="15">
                  <c:v>Gmr1</c:v>
                </c:pt>
                <c:pt idx="16">
                  <c:v>Gmr19</c:v>
                </c:pt>
                <c:pt idx="17">
                  <c:v>Gmr4</c:v>
                </c:pt>
              </c:strCache>
            </c:strRef>
          </c:cat>
          <c:val>
            <c:numRef>
              <c:f>Sheet1!$G$16:$X$16</c:f>
              <c:numCache>
                <c:formatCode>General</c:formatCode>
                <c:ptCount val="18"/>
                <c:pt idx="0">
                  <c:v>423</c:v>
                </c:pt>
                <c:pt idx="1">
                  <c:v>993</c:v>
                </c:pt>
                <c:pt idx="2">
                  <c:v>217</c:v>
                </c:pt>
                <c:pt idx="3">
                  <c:v>198</c:v>
                </c:pt>
                <c:pt idx="4">
                  <c:v>17</c:v>
                </c:pt>
                <c:pt idx="5">
                  <c:v>97</c:v>
                </c:pt>
                <c:pt idx="6">
                  <c:v>182</c:v>
                </c:pt>
                <c:pt idx="7">
                  <c:v>260</c:v>
                </c:pt>
                <c:pt idx="8">
                  <c:v>40</c:v>
                </c:pt>
                <c:pt idx="9">
                  <c:v>0</c:v>
                </c:pt>
                <c:pt idx="10">
                  <c:v>0</c:v>
                </c:pt>
                <c:pt idx="11">
                  <c:v>49</c:v>
                </c:pt>
                <c:pt idx="12">
                  <c:v>942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33-4186-8E30-EDE55AF029EC}"/>
            </c:ext>
          </c:extLst>
        </c:ser>
        <c:ser>
          <c:idx val="3"/>
          <c:order val="3"/>
          <c:tx>
            <c:strRef>
              <c:f>Sheet1!$F$17</c:f>
              <c:strCache>
                <c:ptCount val="1"/>
                <c:pt idx="0">
                  <c:v>Glycine cyrtoloba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Sheet1!$G$13:$X$13</c:f>
              <c:strCache>
                <c:ptCount val="18"/>
                <c:pt idx="0">
                  <c:v>Pg1</c:v>
                </c:pt>
                <c:pt idx="1">
                  <c:v>Pg11</c:v>
                </c:pt>
                <c:pt idx="2">
                  <c:v>Pg5</c:v>
                </c:pt>
                <c:pt idx="3">
                  <c:v>Pg51</c:v>
                </c:pt>
                <c:pt idx="4">
                  <c:v>Pg1227</c:v>
                </c:pt>
                <c:pt idx="5">
                  <c:v>Pg2</c:v>
                </c:pt>
                <c:pt idx="6">
                  <c:v>Pg20</c:v>
                </c:pt>
                <c:pt idx="7">
                  <c:v>Pg221</c:v>
                </c:pt>
                <c:pt idx="8">
                  <c:v>Pg24</c:v>
                </c:pt>
                <c:pt idx="9">
                  <c:v>Pg3</c:v>
                </c:pt>
                <c:pt idx="10">
                  <c:v>Pg4</c:v>
                </c:pt>
                <c:pt idx="11">
                  <c:v>Pg59</c:v>
                </c:pt>
                <c:pt idx="12">
                  <c:v>Pg6</c:v>
                </c:pt>
                <c:pt idx="13">
                  <c:v>Gmr9</c:v>
                </c:pt>
                <c:pt idx="14">
                  <c:v>Gmr3</c:v>
                </c:pt>
                <c:pt idx="15">
                  <c:v>Gmr1</c:v>
                </c:pt>
                <c:pt idx="16">
                  <c:v>Gmr19</c:v>
                </c:pt>
                <c:pt idx="17">
                  <c:v>Gmr4</c:v>
                </c:pt>
              </c:strCache>
            </c:strRef>
          </c:cat>
          <c:val>
            <c:numRef>
              <c:f>Sheet1!$G$17:$X$17</c:f>
              <c:numCache>
                <c:formatCode>General</c:formatCode>
                <c:ptCount val="18"/>
                <c:pt idx="0">
                  <c:v>1831</c:v>
                </c:pt>
                <c:pt idx="1">
                  <c:v>45</c:v>
                </c:pt>
                <c:pt idx="2">
                  <c:v>496</c:v>
                </c:pt>
                <c:pt idx="3">
                  <c:v>1447</c:v>
                </c:pt>
                <c:pt idx="4">
                  <c:v>608</c:v>
                </c:pt>
                <c:pt idx="5">
                  <c:v>1021</c:v>
                </c:pt>
                <c:pt idx="6">
                  <c:v>210</c:v>
                </c:pt>
                <c:pt idx="7">
                  <c:v>95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6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33-4186-8E30-EDE55AF029EC}"/>
            </c:ext>
          </c:extLst>
        </c:ser>
        <c:ser>
          <c:idx val="4"/>
          <c:order val="4"/>
          <c:tx>
            <c:strRef>
              <c:f>Sheet1!$F$18</c:f>
              <c:strCache>
                <c:ptCount val="1"/>
                <c:pt idx="0">
                  <c:v>Glycine syndetika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Sheet1!$G$13:$X$13</c:f>
              <c:strCache>
                <c:ptCount val="18"/>
                <c:pt idx="0">
                  <c:v>Pg1</c:v>
                </c:pt>
                <c:pt idx="1">
                  <c:v>Pg11</c:v>
                </c:pt>
                <c:pt idx="2">
                  <c:v>Pg5</c:v>
                </c:pt>
                <c:pt idx="3">
                  <c:v>Pg51</c:v>
                </c:pt>
                <c:pt idx="4">
                  <c:v>Pg1227</c:v>
                </c:pt>
                <c:pt idx="5">
                  <c:v>Pg2</c:v>
                </c:pt>
                <c:pt idx="6">
                  <c:v>Pg20</c:v>
                </c:pt>
                <c:pt idx="7">
                  <c:v>Pg221</c:v>
                </c:pt>
                <c:pt idx="8">
                  <c:v>Pg24</c:v>
                </c:pt>
                <c:pt idx="9">
                  <c:v>Pg3</c:v>
                </c:pt>
                <c:pt idx="10">
                  <c:v>Pg4</c:v>
                </c:pt>
                <c:pt idx="11">
                  <c:v>Pg59</c:v>
                </c:pt>
                <c:pt idx="12">
                  <c:v>Pg6</c:v>
                </c:pt>
                <c:pt idx="13">
                  <c:v>Gmr9</c:v>
                </c:pt>
                <c:pt idx="14">
                  <c:v>Gmr3</c:v>
                </c:pt>
                <c:pt idx="15">
                  <c:v>Gmr1</c:v>
                </c:pt>
                <c:pt idx="16">
                  <c:v>Gmr19</c:v>
                </c:pt>
                <c:pt idx="17">
                  <c:v>Gmr4</c:v>
                </c:pt>
              </c:strCache>
            </c:strRef>
          </c:cat>
          <c:val>
            <c:numRef>
              <c:f>Sheet1!$G$18:$X$18</c:f>
              <c:numCache>
                <c:formatCode>General</c:formatCode>
                <c:ptCount val="18"/>
                <c:pt idx="0">
                  <c:v>312</c:v>
                </c:pt>
                <c:pt idx="1">
                  <c:v>596</c:v>
                </c:pt>
                <c:pt idx="2">
                  <c:v>318</c:v>
                </c:pt>
                <c:pt idx="3">
                  <c:v>72</c:v>
                </c:pt>
                <c:pt idx="4">
                  <c:v>0</c:v>
                </c:pt>
                <c:pt idx="5">
                  <c:v>300</c:v>
                </c:pt>
                <c:pt idx="6">
                  <c:v>23</c:v>
                </c:pt>
                <c:pt idx="7">
                  <c:v>26</c:v>
                </c:pt>
                <c:pt idx="8">
                  <c:v>0</c:v>
                </c:pt>
                <c:pt idx="9">
                  <c:v>668</c:v>
                </c:pt>
                <c:pt idx="10">
                  <c:v>27</c:v>
                </c:pt>
                <c:pt idx="11">
                  <c:v>126</c:v>
                </c:pt>
                <c:pt idx="12">
                  <c:v>565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33-4186-8E30-EDE55AF029EC}"/>
            </c:ext>
          </c:extLst>
        </c:ser>
        <c:ser>
          <c:idx val="5"/>
          <c:order val="5"/>
          <c:tx>
            <c:strRef>
              <c:f>Sheet1!$F$19</c:f>
              <c:strCache>
                <c:ptCount val="1"/>
                <c:pt idx="0">
                  <c:v>Glycine tomentella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Sheet1!$G$13:$X$13</c:f>
              <c:strCache>
                <c:ptCount val="18"/>
                <c:pt idx="0">
                  <c:v>Pg1</c:v>
                </c:pt>
                <c:pt idx="1">
                  <c:v>Pg11</c:v>
                </c:pt>
                <c:pt idx="2">
                  <c:v>Pg5</c:v>
                </c:pt>
                <c:pt idx="3">
                  <c:v>Pg51</c:v>
                </c:pt>
                <c:pt idx="4">
                  <c:v>Pg1227</c:v>
                </c:pt>
                <c:pt idx="5">
                  <c:v>Pg2</c:v>
                </c:pt>
                <c:pt idx="6">
                  <c:v>Pg20</c:v>
                </c:pt>
                <c:pt idx="7">
                  <c:v>Pg221</c:v>
                </c:pt>
                <c:pt idx="8">
                  <c:v>Pg24</c:v>
                </c:pt>
                <c:pt idx="9">
                  <c:v>Pg3</c:v>
                </c:pt>
                <c:pt idx="10">
                  <c:v>Pg4</c:v>
                </c:pt>
                <c:pt idx="11">
                  <c:v>Pg59</c:v>
                </c:pt>
                <c:pt idx="12">
                  <c:v>Pg6</c:v>
                </c:pt>
                <c:pt idx="13">
                  <c:v>Gmr9</c:v>
                </c:pt>
                <c:pt idx="14">
                  <c:v>Gmr3</c:v>
                </c:pt>
                <c:pt idx="15">
                  <c:v>Gmr1</c:v>
                </c:pt>
                <c:pt idx="16">
                  <c:v>Gmr19</c:v>
                </c:pt>
                <c:pt idx="17">
                  <c:v>Gmr4</c:v>
                </c:pt>
              </c:strCache>
            </c:strRef>
          </c:cat>
          <c:val>
            <c:numRef>
              <c:f>Sheet1!$G$19:$X$19</c:f>
              <c:numCache>
                <c:formatCode>General</c:formatCode>
                <c:ptCount val="18"/>
                <c:pt idx="0">
                  <c:v>578</c:v>
                </c:pt>
                <c:pt idx="1">
                  <c:v>775</c:v>
                </c:pt>
                <c:pt idx="2">
                  <c:v>147</c:v>
                </c:pt>
                <c:pt idx="3">
                  <c:v>92</c:v>
                </c:pt>
                <c:pt idx="4">
                  <c:v>1</c:v>
                </c:pt>
                <c:pt idx="5">
                  <c:v>41</c:v>
                </c:pt>
                <c:pt idx="6">
                  <c:v>327</c:v>
                </c:pt>
                <c:pt idx="7">
                  <c:v>10</c:v>
                </c:pt>
                <c:pt idx="8">
                  <c:v>172</c:v>
                </c:pt>
                <c:pt idx="9">
                  <c:v>0</c:v>
                </c:pt>
                <c:pt idx="10">
                  <c:v>479</c:v>
                </c:pt>
                <c:pt idx="11">
                  <c:v>1</c:v>
                </c:pt>
                <c:pt idx="12">
                  <c:v>109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33-4186-8E30-EDE55AF02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-973729856"/>
        <c:axId val="-973727536"/>
      </c:barChart>
      <c:catAx>
        <c:axId val="-97372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973727536"/>
        <c:crosses val="autoZero"/>
        <c:auto val="1"/>
        <c:lblAlgn val="ctr"/>
        <c:lblOffset val="100"/>
        <c:noMultiLvlLbl val="0"/>
      </c:catAx>
      <c:valAx>
        <c:axId val="-973727536"/>
        <c:scaling>
          <c:orientation val="minMax"/>
          <c:max val="4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973729856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'Gmr1.missing.enzyme.rate'!$B$1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'Gmr1.missing.enzyme.rate'!$A$2:$A$6</c:f>
              <c:strCache>
                <c:ptCount val="5"/>
                <c:pt idx="0">
                  <c:v>GAG</c:v>
                </c:pt>
                <c:pt idx="1">
                  <c:v>AP</c:v>
                </c:pt>
                <c:pt idx="2">
                  <c:v>INT</c:v>
                </c:pt>
                <c:pt idx="3">
                  <c:v>RT</c:v>
                </c:pt>
                <c:pt idx="4">
                  <c:v>RnaseH</c:v>
                </c:pt>
              </c:strCache>
            </c:strRef>
          </c:cat>
          <c:val>
            <c:numRef>
              <c:f>'Gmr1.missing.enzyme.rate'!$B$2:$B$6</c:f>
              <c:numCache>
                <c:formatCode>General</c:formatCode>
                <c:ptCount val="5"/>
                <c:pt idx="0">
                  <c:v>0.98758865200000001</c:v>
                </c:pt>
                <c:pt idx="1">
                  <c:v>0.92021276600000002</c:v>
                </c:pt>
                <c:pt idx="2">
                  <c:v>0.966312057</c:v>
                </c:pt>
                <c:pt idx="3">
                  <c:v>0.96808510599999997</c:v>
                </c:pt>
                <c:pt idx="4">
                  <c:v>0.95035460999999999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F9-4432-A510-144D1D4DF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990488800"/>
        <c:axId val="-990486480"/>
      </c:barChart>
      <c:catAx>
        <c:axId val="-99048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990486480"/>
        <c:crosses val="autoZero"/>
        <c:auto val="1"/>
        <c:lblAlgn val="ctr"/>
        <c:lblOffset val="100"/>
        <c:noMultiLvlLbl val="0"/>
      </c:catAx>
      <c:valAx>
        <c:axId val="-990486480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none"/>
        <c:minorTickMark val="out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99048880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Sheet1!$D$3:$D$7</c:f>
              <c:strCache>
                <c:ptCount val="5"/>
                <c:pt idx="0">
                  <c:v>GAP</c:v>
                </c:pt>
                <c:pt idx="1">
                  <c:v>AP</c:v>
                </c:pt>
                <c:pt idx="2">
                  <c:v>INT</c:v>
                </c:pt>
                <c:pt idx="3">
                  <c:v>RT</c:v>
                </c:pt>
                <c:pt idx="4">
                  <c:v>RNaseH</c:v>
                </c:pt>
              </c:strCache>
            </c:strRef>
          </c:cat>
          <c:val>
            <c:numRef>
              <c:f>Sheet1!$E$3:$E$7</c:f>
              <c:numCache>
                <c:formatCode>General</c:formatCode>
                <c:ptCount val="5"/>
                <c:pt idx="0">
                  <c:v>65</c:v>
                </c:pt>
                <c:pt idx="1">
                  <c:v>55</c:v>
                </c:pt>
                <c:pt idx="2">
                  <c:v>95</c:v>
                </c:pt>
                <c:pt idx="3">
                  <c:v>73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2E-48F7-A6FD-3209F72DCA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-990469392"/>
        <c:axId val="-990467072"/>
      </c:barChart>
      <c:catAx>
        <c:axId val="-99046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990467072"/>
        <c:crosses val="autoZero"/>
        <c:auto val="1"/>
        <c:lblAlgn val="ctr"/>
        <c:lblOffset val="100"/>
        <c:noMultiLvlLbl val="0"/>
      </c:catAx>
      <c:valAx>
        <c:axId val="-990467072"/>
        <c:scaling>
          <c:orientation val="minMax"/>
        </c:scaling>
        <c:delete val="0"/>
        <c:axPos val="l"/>
        <c:numFmt formatCode="General" sourceLinked="1"/>
        <c:majorTickMark val="none"/>
        <c:minorTickMark val="out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99046939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'Gmr2209.core.enzyme'!$B$1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'Gmr2209.core.enzyme'!$A$2:$A$6</c:f>
              <c:strCache>
                <c:ptCount val="5"/>
                <c:pt idx="0">
                  <c:v>GAG</c:v>
                </c:pt>
                <c:pt idx="1">
                  <c:v>AP</c:v>
                </c:pt>
                <c:pt idx="2">
                  <c:v>INT</c:v>
                </c:pt>
                <c:pt idx="3">
                  <c:v>RT</c:v>
                </c:pt>
                <c:pt idx="4">
                  <c:v>RnaseH</c:v>
                </c:pt>
              </c:strCache>
            </c:strRef>
          </c:cat>
          <c:val>
            <c:numRef>
              <c:f>'Gmr2209.core.enzyme'!$B$2:$B$6</c:f>
              <c:numCache>
                <c:formatCode>General</c:formatCode>
                <c:ptCount val="5"/>
                <c:pt idx="0">
                  <c:v>7.1211999999999998E-2</c:v>
                </c:pt>
                <c:pt idx="1">
                  <c:v>5.21E-2</c:v>
                </c:pt>
                <c:pt idx="2">
                  <c:v>0.13250000000000001</c:v>
                </c:pt>
                <c:pt idx="3">
                  <c:v>2.0109999999999999E-2</c:v>
                </c:pt>
                <c:pt idx="4">
                  <c:v>2.0570000000000001E-2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4-426F-883A-3471872BA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990195056"/>
        <c:axId val="-990192736"/>
      </c:barChart>
      <c:catAx>
        <c:axId val="-99019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990192736"/>
        <c:crosses val="autoZero"/>
        <c:auto val="1"/>
        <c:lblAlgn val="ctr"/>
        <c:lblOffset val="100"/>
        <c:noMultiLvlLbl val="0"/>
      </c:catAx>
      <c:valAx>
        <c:axId val="-990192736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none"/>
        <c:minorTickMark val="out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9901950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Sheet6!$E$1</c:f>
              <c:strCache>
                <c:ptCount val="1"/>
                <c:pt idx="0">
                  <c:v>Singleton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Sheet6!$E$2:$E$7</c:f>
              <c:numCache>
                <c:formatCode>General</c:formatCode>
                <c:ptCount val="6"/>
                <c:pt idx="0">
                  <c:v>0.27442281260330198</c:v>
                </c:pt>
                <c:pt idx="1">
                  <c:v>0.246261489916312</c:v>
                </c:pt>
                <c:pt idx="2">
                  <c:v>0.23404483919489999</c:v>
                </c:pt>
                <c:pt idx="3">
                  <c:v>0.25541631265930298</c:v>
                </c:pt>
                <c:pt idx="4">
                  <c:v>0.23423504767408301</c:v>
                </c:pt>
                <c:pt idx="5">
                  <c:v>0.23996693749780201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F-4151-9BFA-3536F70602FE}"/>
            </c:ext>
          </c:extLst>
        </c:ser>
        <c:ser>
          <c:idx val="1"/>
          <c:order val="1"/>
          <c:tx>
            <c:strRef>
              <c:f>Sheet6!$F$1</c:f>
              <c:strCache>
                <c:ptCount val="1"/>
                <c:pt idx="0">
                  <c:v>Duplicates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Sheet6!$F$2:$F$7</c:f>
              <c:numCache>
                <c:formatCode>General</c:formatCode>
                <c:ptCount val="6"/>
                <c:pt idx="0">
                  <c:v>0.41359152356594803</c:v>
                </c:pt>
                <c:pt idx="1">
                  <c:v>0.39748250788859901</c:v>
                </c:pt>
                <c:pt idx="2">
                  <c:v>0.466334789771506</c:v>
                </c:pt>
                <c:pt idx="3">
                  <c:v>0.41064854148966301</c:v>
                </c:pt>
                <c:pt idx="4">
                  <c:v>0.47341808725801798</c:v>
                </c:pt>
                <c:pt idx="5">
                  <c:v>0.46129225141570801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BF-4151-9BFA-3536F7060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1939303664"/>
        <c:axId val="-1939503200"/>
      </c:barChart>
      <c:catAx>
        <c:axId val="-1939303664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39503200"/>
        <c:crosses val="autoZero"/>
        <c:auto val="1"/>
        <c:lblAlgn val="ctr"/>
        <c:lblOffset val="100"/>
        <c:noMultiLvlLbl val="0"/>
      </c:catAx>
      <c:valAx>
        <c:axId val="-1939503200"/>
        <c:scaling>
          <c:orientation val="minMax"/>
          <c:max val="0.6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3930366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05459469278501"/>
          <c:y val="0.100055936783556"/>
          <c:w val="0.57949721949939603"/>
          <c:h val="0.71564417902922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Sheet1!$B$27</c:f>
              <c:strCache>
                <c:ptCount val="1"/>
                <c:pt idx="0">
                  <c:v>Gmax_shared_dup(%)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Sheet1!$A$28:$A$32</c:f>
              <c:strCache>
                <c:ptCount val="5"/>
                <c:pt idx="0">
                  <c:v>F</c:v>
                </c:pt>
                <c:pt idx="1">
                  <c:v>B</c:v>
                </c:pt>
                <c:pt idx="2">
                  <c:v>C</c:v>
                </c:pt>
                <c:pt idx="3">
                  <c:v>A</c:v>
                </c:pt>
                <c:pt idx="4">
                  <c:v>D</c:v>
                </c:pt>
              </c:strCache>
            </c:strRef>
          </c:cat>
          <c:val>
            <c:numRef>
              <c:f>Sheet1!$B$28:$B$32</c:f>
              <c:numCache>
                <c:formatCode>General</c:formatCode>
                <c:ptCount val="5"/>
                <c:pt idx="0">
                  <c:v>86.2671498835102</c:v>
                </c:pt>
                <c:pt idx="1">
                  <c:v>84.371400046079188</c:v>
                </c:pt>
                <c:pt idx="2">
                  <c:v>86.349137931034448</c:v>
                </c:pt>
                <c:pt idx="3">
                  <c:v>85.360085444003701</c:v>
                </c:pt>
                <c:pt idx="4">
                  <c:v>83.743804803659657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3-45C1-9339-1038F7AE8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088498640"/>
        <c:axId val="-1767649040"/>
      </c:barChart>
      <c:catAx>
        <c:axId val="208849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767649040"/>
        <c:crosses val="autoZero"/>
        <c:auto val="1"/>
        <c:lblAlgn val="ctr"/>
        <c:lblOffset val="100"/>
        <c:noMultiLvlLbl val="0"/>
      </c:catAx>
      <c:valAx>
        <c:axId val="-1767649040"/>
        <c:scaling>
          <c:orientation val="minMax"/>
          <c:max val="1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20884986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</c:v>
                </c:pt>
                <c:pt idx="1">
                  <c:v>B</c:v>
                </c:pt>
                <c:pt idx="2">
                  <c:v>C</c:v>
                </c:pt>
                <c:pt idx="3">
                  <c:v>A</c:v>
                </c:pt>
                <c:pt idx="4">
                  <c:v>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50.849582172701901</c:v>
                </c:pt>
                <c:pt idx="1">
                  <c:v>50.504973221117098</c:v>
                </c:pt>
                <c:pt idx="2">
                  <c:v>50.734580734580703</c:v>
                </c:pt>
                <c:pt idx="3">
                  <c:v>48.893685914732899</c:v>
                </c:pt>
                <c:pt idx="4">
                  <c:v>46.801026016856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E-4652-8111-B32A5E0B7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-1939238864"/>
        <c:axId val="2088484832"/>
      </c:barChart>
      <c:catAx>
        <c:axId val="-193923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2088484832"/>
        <c:crosses val="autoZero"/>
        <c:auto val="1"/>
        <c:lblAlgn val="ctr"/>
        <c:lblOffset val="100"/>
        <c:noMultiLvlLbl val="0"/>
      </c:catAx>
      <c:valAx>
        <c:axId val="2088484832"/>
        <c:scaling>
          <c:orientation val="minMax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-193923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E087D-1FAA-A246-9BFB-159179BBEAAF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A8D80-95CC-9042-8E51-2E196E825E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5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6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3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3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36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8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98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8D80-95CC-9042-8E51-2E196E825E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6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2840576"/>
            <a:ext cx="5829300" cy="1960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66187"/>
            <a:ext cx="1543050" cy="780203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66187"/>
            <a:ext cx="4514850" cy="780203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3875626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133607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133607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75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75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6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93" y="364072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6" y="1913472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133607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8475142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8475142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8475142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3426" y="840730"/>
            <a:ext cx="3687230" cy="3609052"/>
            <a:chOff x="2101110" y="2909488"/>
            <a:chExt cx="2883117" cy="2871819"/>
          </a:xfrm>
        </p:grpSpPr>
        <p:pic>
          <p:nvPicPr>
            <p:cNvPr id="32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2887" y="3011855"/>
              <a:ext cx="2616056" cy="2592973"/>
            </a:xfrm>
            <a:prstGeom prst="rect">
              <a:avLst/>
            </a:prstGeom>
          </p:spPr>
        </p:pic>
        <p:grpSp>
          <p:nvGrpSpPr>
            <p:cNvPr id="33" name="组合 149"/>
            <p:cNvGrpSpPr/>
            <p:nvPr/>
          </p:nvGrpSpPr>
          <p:grpSpPr>
            <a:xfrm>
              <a:off x="2101110" y="2909488"/>
              <a:ext cx="2883117" cy="2871819"/>
              <a:chOff x="434389" y="619894"/>
              <a:chExt cx="2883117" cy="2871819"/>
            </a:xfrm>
          </p:grpSpPr>
          <p:sp>
            <p:nvSpPr>
              <p:cNvPr id="39" name="文本框 150"/>
              <p:cNvSpPr txBox="1"/>
              <p:nvPr/>
            </p:nvSpPr>
            <p:spPr>
              <a:xfrm>
                <a:off x="1527836" y="1872493"/>
                <a:ext cx="643255" cy="269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G. falcata  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</a:p>
              <a:p>
                <a:pPr algn="ct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reference</a:t>
                </a:r>
              </a:p>
            </p:txBody>
          </p:sp>
          <p:sp>
            <p:nvSpPr>
              <p:cNvPr id="40" name="文本框 151"/>
              <p:cNvSpPr txBox="1"/>
              <p:nvPr/>
            </p:nvSpPr>
            <p:spPr>
              <a:xfrm rot="1140000">
                <a:off x="2145693" y="654697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文本框 152"/>
              <p:cNvSpPr txBox="1"/>
              <p:nvPr/>
            </p:nvSpPr>
            <p:spPr>
              <a:xfrm rot="2160000">
                <a:off x="2417207" y="813839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chr02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文本框 153"/>
              <p:cNvSpPr txBox="1"/>
              <p:nvPr/>
            </p:nvSpPr>
            <p:spPr>
              <a:xfrm rot="3000000">
                <a:off x="2662911" y="1053888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chr03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文本框 154"/>
              <p:cNvSpPr txBox="1"/>
              <p:nvPr/>
            </p:nvSpPr>
            <p:spPr>
              <a:xfrm rot="2640000">
                <a:off x="817336" y="3009904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chr13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文本框 155"/>
              <p:cNvSpPr txBox="1"/>
              <p:nvPr/>
            </p:nvSpPr>
            <p:spPr>
              <a:xfrm rot="4020000">
                <a:off x="2851775" y="1389244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chr04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文本框 156"/>
              <p:cNvSpPr txBox="1"/>
              <p:nvPr/>
            </p:nvSpPr>
            <p:spPr>
              <a:xfrm rot="3540000">
                <a:off x="556528" y="2753286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chr14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文本框 157"/>
              <p:cNvSpPr txBox="1"/>
              <p:nvPr/>
            </p:nvSpPr>
            <p:spPr>
              <a:xfrm rot="1620000">
                <a:off x="1103351" y="3170025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chr12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文本框 158"/>
              <p:cNvSpPr txBox="1"/>
              <p:nvPr/>
            </p:nvSpPr>
            <p:spPr>
              <a:xfrm rot="4920000">
                <a:off x="2949655" y="1749496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chr05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文本框 159"/>
              <p:cNvSpPr txBox="1"/>
              <p:nvPr/>
            </p:nvSpPr>
            <p:spPr>
              <a:xfrm rot="17160000">
                <a:off x="2988409" y="2136667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chr06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文本框 160"/>
              <p:cNvSpPr txBox="1"/>
              <p:nvPr/>
            </p:nvSpPr>
            <p:spPr>
              <a:xfrm rot="18180000">
                <a:off x="2836079" y="2561201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chr07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文本框 161"/>
              <p:cNvSpPr txBox="1"/>
              <p:nvPr/>
            </p:nvSpPr>
            <p:spPr>
              <a:xfrm rot="19200000">
                <a:off x="2561852" y="2914130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chr08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文本框 162"/>
              <p:cNvSpPr txBox="1"/>
              <p:nvPr/>
            </p:nvSpPr>
            <p:spPr>
              <a:xfrm rot="21120000">
                <a:off x="1886164" y="3257080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文本框 163"/>
              <p:cNvSpPr txBox="1"/>
              <p:nvPr/>
            </p:nvSpPr>
            <p:spPr>
              <a:xfrm rot="20100000">
                <a:off x="2228968" y="3142457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chr09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文本框 164"/>
              <p:cNvSpPr txBox="1"/>
              <p:nvPr/>
            </p:nvSpPr>
            <p:spPr>
              <a:xfrm rot="600000">
                <a:off x="1507317" y="3276269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文本框 209"/>
              <p:cNvSpPr txBox="1"/>
              <p:nvPr/>
            </p:nvSpPr>
            <p:spPr>
              <a:xfrm rot="4380000">
                <a:off x="361186" y="2388912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chr15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文本框 210"/>
              <p:cNvSpPr txBox="1"/>
              <p:nvPr/>
            </p:nvSpPr>
            <p:spPr>
              <a:xfrm rot="17220000">
                <a:off x="399847" y="1435519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chr17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文本框 211"/>
              <p:cNvSpPr txBox="1"/>
              <p:nvPr/>
            </p:nvSpPr>
            <p:spPr>
              <a:xfrm rot="19560000">
                <a:off x="897261" y="782152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chr19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文本框 212"/>
              <p:cNvSpPr txBox="1"/>
              <p:nvPr/>
            </p:nvSpPr>
            <p:spPr>
              <a:xfrm rot="18300000">
                <a:off x="559869" y="1121354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chr18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文本框 213"/>
              <p:cNvSpPr txBox="1"/>
              <p:nvPr/>
            </p:nvSpPr>
            <p:spPr>
              <a:xfrm rot="16200000">
                <a:off x="320736" y="1836194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chr16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文本框 214"/>
              <p:cNvSpPr txBox="1"/>
              <p:nvPr/>
            </p:nvSpPr>
            <p:spPr>
              <a:xfrm rot="20520000">
                <a:off x="1238280" y="619894"/>
                <a:ext cx="4427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chr20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文本框 142"/>
            <p:cNvSpPr txBox="1"/>
            <p:nvPr/>
          </p:nvSpPr>
          <p:spPr>
            <a:xfrm>
              <a:off x="3439680" y="3002795"/>
              <a:ext cx="238655" cy="206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本框 143"/>
            <p:cNvSpPr txBox="1"/>
            <p:nvPr/>
          </p:nvSpPr>
          <p:spPr>
            <a:xfrm>
              <a:off x="3439475" y="3192835"/>
              <a:ext cx="244846" cy="206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本框 144"/>
            <p:cNvSpPr txBox="1"/>
            <p:nvPr/>
          </p:nvSpPr>
          <p:spPr>
            <a:xfrm>
              <a:off x="3445470" y="3530596"/>
              <a:ext cx="244846" cy="206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文本框 145"/>
            <p:cNvSpPr txBox="1"/>
            <p:nvPr/>
          </p:nvSpPr>
          <p:spPr>
            <a:xfrm>
              <a:off x="3442421" y="3353170"/>
              <a:ext cx="249488" cy="206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146"/>
            <p:cNvSpPr txBox="1"/>
            <p:nvPr/>
          </p:nvSpPr>
          <p:spPr>
            <a:xfrm>
              <a:off x="3440352" y="3708961"/>
              <a:ext cx="249488" cy="206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91" y="860730"/>
            <a:ext cx="691660" cy="3076216"/>
          </a:xfrm>
          <a:prstGeom prst="rect">
            <a:avLst/>
          </a:prstGeom>
        </p:spPr>
      </p:pic>
      <p:sp>
        <p:nvSpPr>
          <p:cNvPr id="111" name="文本框 8"/>
          <p:cNvSpPr txBox="1"/>
          <p:nvPr/>
        </p:nvSpPr>
        <p:spPr>
          <a:xfrm>
            <a:off x="4969768" y="912449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Phaseolus vulgaris      </a:t>
            </a:r>
            <a:r>
              <a:rPr lang="en-US" altLang="zh-CN" sz="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(Pv)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9"/>
          <p:cNvSpPr txBox="1"/>
          <p:nvPr/>
        </p:nvSpPr>
        <p:spPr>
          <a:xfrm>
            <a:off x="4963793" y="1314821"/>
            <a:ext cx="1514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Glycine max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zh-CN" sz="2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)                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文本框 10"/>
          <p:cNvSpPr txBox="1"/>
          <p:nvPr/>
        </p:nvSpPr>
        <p:spPr>
          <a:xfrm>
            <a:off x="4969768" y="1717683"/>
            <a:ext cx="14173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Glycine soja           </a:t>
            </a:r>
            <a:r>
              <a:rPr lang="en-US" altLang="zh-CN" sz="2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文本框 11"/>
          <p:cNvSpPr txBox="1"/>
          <p:nvPr/>
        </p:nvSpPr>
        <p:spPr>
          <a:xfrm>
            <a:off x="4969768" y="2089366"/>
            <a:ext cx="1353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Glycine falcate       </a:t>
            </a:r>
            <a:r>
              <a:rPr lang="en-US" altLang="zh-CN" sz="2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文本框 59"/>
          <p:cNvSpPr txBox="1"/>
          <p:nvPr/>
        </p:nvSpPr>
        <p:spPr>
          <a:xfrm>
            <a:off x="4969768" y="2845943"/>
            <a:ext cx="1404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Glycine cyrtoloba    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文本框 13"/>
          <p:cNvSpPr txBox="1"/>
          <p:nvPr/>
        </p:nvSpPr>
        <p:spPr>
          <a:xfrm>
            <a:off x="4969768" y="3193676"/>
            <a:ext cx="1359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Glycine syndetika      </a:t>
            </a:r>
            <a:r>
              <a:rPr lang="en-US" altLang="zh-CN" sz="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文本框 15"/>
          <p:cNvSpPr txBox="1"/>
          <p:nvPr/>
        </p:nvSpPr>
        <p:spPr>
          <a:xfrm>
            <a:off x="4964959" y="3584740"/>
            <a:ext cx="13917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Glycine tomentella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D3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文本框 12"/>
          <p:cNvSpPr txBox="1"/>
          <p:nvPr/>
        </p:nvSpPr>
        <p:spPr>
          <a:xfrm>
            <a:off x="4969768" y="2473717"/>
            <a:ext cx="1359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Glycine stenophita </a:t>
            </a:r>
            <a:r>
              <a:rPr lang="en-US" altLang="zh-CN" sz="2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92825" y="3879527"/>
            <a:ext cx="2327076" cy="503970"/>
            <a:chOff x="3799628" y="4843717"/>
            <a:chExt cx="2327076" cy="503970"/>
          </a:xfrm>
        </p:grpSpPr>
        <p:sp>
          <p:nvSpPr>
            <p:cNvPr id="17" name="TextBox 16"/>
            <p:cNvSpPr txBox="1"/>
            <p:nvPr/>
          </p:nvSpPr>
          <p:spPr>
            <a:xfrm>
              <a:off x="4466699" y="4939378"/>
              <a:ext cx="7906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9,910,953 bp</a:t>
              </a:r>
            </a:p>
          </p:txBody>
        </p:sp>
        <p:cxnSp>
          <p:nvCxnSpPr>
            <p:cNvPr id="31" name="Straight Arrow Connector 30"/>
            <p:cNvCxnSpPr>
              <a:stCxn id="60" idx="3"/>
            </p:cNvCxnSpPr>
            <p:nvPr/>
          </p:nvCxnSpPr>
          <p:spPr>
            <a:xfrm flipH="1" flipV="1">
              <a:off x="4531762" y="4843717"/>
              <a:ext cx="9902" cy="288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601114" y="5132243"/>
              <a:ext cx="1059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Glycine max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Chr17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9628" y="4939181"/>
              <a:ext cx="8230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6,523,562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4264444" y="4843719"/>
              <a:ext cx="140420" cy="265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组合 3"/>
            <p:cNvGrpSpPr/>
            <p:nvPr/>
          </p:nvGrpSpPr>
          <p:grpSpPr>
            <a:xfrm>
              <a:off x="4254496" y="5108632"/>
              <a:ext cx="1872208" cy="46025"/>
              <a:chOff x="3650856" y="5192479"/>
              <a:chExt cx="1872208" cy="46025"/>
            </a:xfrm>
          </p:grpSpPr>
          <p:sp>
            <p:nvSpPr>
              <p:cNvPr id="6" name="Rounded Rectangle 5"/>
              <p:cNvSpPr/>
              <p:nvPr/>
            </p:nvSpPr>
            <p:spPr>
              <a:xfrm flipV="1">
                <a:off x="3650856" y="5192479"/>
                <a:ext cx="1872208" cy="4571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ounded Rectangle 5"/>
              <p:cNvSpPr/>
              <p:nvPr/>
            </p:nvSpPr>
            <p:spPr>
              <a:xfrm flipV="1">
                <a:off x="3801224" y="5192785"/>
                <a:ext cx="136800" cy="4571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1" name="文本框 70"/>
          <p:cNvSpPr txBox="1"/>
          <p:nvPr/>
        </p:nvSpPr>
        <p:spPr>
          <a:xfrm>
            <a:off x="476672" y="755576"/>
            <a:ext cx="38395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a                                                                                                            </a:t>
            </a:r>
            <a:r>
              <a:rPr lang="en-US" altLang="zh-CN" sz="2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672" y="6084168"/>
            <a:ext cx="5943600" cy="139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1 | Genomic collinearity and rearrangements among the annual and perennial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Glycine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 species. a,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Syntenic plots of perennial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Glycine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species.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Illustration of an segmental inversion occurred in the annual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Glycine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lineage.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c,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Illustration of chromosomal rearrangements involving chromosomes 8 and 10 of the A, D, and F genomes. 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1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/>
          <a:stretch/>
        </p:blipFill>
        <p:spPr>
          <a:xfrm>
            <a:off x="549274" y="4523330"/>
            <a:ext cx="5870997" cy="1542811"/>
          </a:xfrm>
          <a:prstGeom prst="rect">
            <a:avLst/>
          </a:prstGeom>
        </p:spPr>
      </p:pic>
      <p:sp>
        <p:nvSpPr>
          <p:cNvPr id="62" name="文本框 5"/>
          <p:cNvSpPr txBox="1"/>
          <p:nvPr/>
        </p:nvSpPr>
        <p:spPr>
          <a:xfrm>
            <a:off x="486197" y="4497431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本框 6"/>
          <p:cNvSpPr txBox="1"/>
          <p:nvPr/>
        </p:nvSpPr>
        <p:spPr>
          <a:xfrm>
            <a:off x="479847" y="5082496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7"/>
          <p:cNvSpPr txBox="1"/>
          <p:nvPr/>
        </p:nvSpPr>
        <p:spPr>
          <a:xfrm>
            <a:off x="476672" y="5730387"/>
            <a:ext cx="2584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8"/>
          <p:cNvSpPr txBox="1"/>
          <p:nvPr/>
        </p:nvSpPr>
        <p:spPr>
          <a:xfrm>
            <a:off x="2078009" y="5856685"/>
            <a:ext cx="4849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Chr08                                   </a:t>
            </a:r>
            <a:r>
              <a:rPr lang="zh-CN" altLang="en-US" sz="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Chr10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70"/>
          <p:cNvSpPr txBox="1"/>
          <p:nvPr/>
        </p:nvSpPr>
        <p:spPr>
          <a:xfrm>
            <a:off x="476672" y="4355976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6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57" y="683568"/>
            <a:ext cx="5331796" cy="561215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327770" y="5759865"/>
            <a:ext cx="935093" cy="7330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60000" flipV="1">
            <a:off x="1024819" y="2621325"/>
            <a:ext cx="479389" cy="6933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595111" y="6047817"/>
            <a:ext cx="384580" cy="244395"/>
            <a:chOff x="4331856" y="7494394"/>
            <a:chExt cx="384580" cy="24439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4331856" y="7518598"/>
              <a:ext cx="37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4334363" y="7494394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4716436" y="7497328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367879" y="7523345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0.1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 rot="600000" flipH="1">
            <a:off x="1194349" y="2794348"/>
            <a:ext cx="165231" cy="59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rot="-1500000">
            <a:off x="1137434" y="2587495"/>
            <a:ext cx="72000" cy="10800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60000" flipV="1">
            <a:off x="461378" y="3204500"/>
            <a:ext cx="822158" cy="97146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 flipH="1">
            <a:off x="779987" y="3463620"/>
            <a:ext cx="496978" cy="165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rot="-240000" flipH="1" flipV="1">
            <a:off x="999291" y="2876395"/>
            <a:ext cx="348285" cy="253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rot="-2220000">
            <a:off x="722872" y="3286000"/>
            <a:ext cx="72000" cy="10800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1533851" y="5453140"/>
            <a:ext cx="362569" cy="64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1391682" y="2485590"/>
            <a:ext cx="48583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 rot="480000" flipH="1">
            <a:off x="2087852" y="5752844"/>
            <a:ext cx="78434" cy="36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/>
          <p:nvPr/>
        </p:nvCxnSpPr>
        <p:spPr>
          <a:xfrm rot="-4440000">
            <a:off x="1872078" y="6009000"/>
            <a:ext cx="72000" cy="10800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组合 103"/>
          <p:cNvGrpSpPr/>
          <p:nvPr/>
        </p:nvGrpSpPr>
        <p:grpSpPr>
          <a:xfrm>
            <a:off x="3948339" y="5881894"/>
            <a:ext cx="1813278" cy="389925"/>
            <a:chOff x="3853025" y="6180658"/>
            <a:chExt cx="1813278" cy="389925"/>
          </a:xfrm>
        </p:grpSpPr>
        <p:sp>
          <p:nvSpPr>
            <p:cNvPr id="105" name="文本框 104"/>
            <p:cNvSpPr txBox="1"/>
            <p:nvPr/>
          </p:nvSpPr>
          <p:spPr>
            <a:xfrm>
              <a:off x="3861048" y="6355139"/>
              <a:ext cx="18052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charset="0"/>
                  <a:ea typeface="Arial" charset="0"/>
                  <a:cs typeface="Arial" charset="0"/>
                </a:rPr>
                <a:t>copia</a:t>
              </a:r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 LTR-RT located in D</a:t>
              </a:r>
              <a:r>
                <a:rPr lang="en-US" altLang="zh-CN" sz="800" baseline="30000" dirty="0">
                  <a:latin typeface="Arial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06" name="椭圆 105"/>
            <p:cNvSpPr/>
            <p:nvPr/>
          </p:nvSpPr>
          <p:spPr>
            <a:xfrm>
              <a:off x="3861048" y="627656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3853025" y="6180658"/>
              <a:ext cx="14221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i="1" dirty="0">
                  <a:latin typeface="Arial" charset="0"/>
                  <a:ea typeface="Arial" charset="0"/>
                  <a:cs typeface="Arial" charset="0"/>
                </a:rPr>
                <a:t>copia</a:t>
              </a:r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 LTR-RT located in At</a:t>
              </a: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868183" y="6444821"/>
              <a:ext cx="36000" cy="36000"/>
            </a:xfrm>
            <a:prstGeom prst="ellipse">
              <a:avLst/>
            </a:prstGeom>
            <a:solidFill>
              <a:srgbClr val="4947FF"/>
            </a:solidFill>
            <a:ln>
              <a:solidFill>
                <a:srgbClr val="494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491">
            <a:off x="1858228" y="1137031"/>
            <a:ext cx="285087" cy="127695"/>
          </a:xfrm>
          <a:prstGeom prst="rect">
            <a:avLst/>
          </a:prstGeom>
        </p:spPr>
      </p:pic>
      <p:cxnSp>
        <p:nvCxnSpPr>
          <p:cNvPr id="30" name="直接连接符 22"/>
          <p:cNvCxnSpPr/>
          <p:nvPr/>
        </p:nvCxnSpPr>
        <p:spPr>
          <a:xfrm flipH="1" flipV="1">
            <a:off x="1889290" y="1294150"/>
            <a:ext cx="114833" cy="45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60"/>
          <p:cNvCxnSpPr/>
          <p:nvPr/>
        </p:nvCxnSpPr>
        <p:spPr>
          <a:xfrm flipH="1" flipV="1">
            <a:off x="2123926" y="1132660"/>
            <a:ext cx="4510" cy="136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8"/>
          <p:cNvCxnSpPr/>
          <p:nvPr/>
        </p:nvCxnSpPr>
        <p:spPr>
          <a:xfrm rot="-1500000">
            <a:off x="1879556" y="1086513"/>
            <a:ext cx="72000" cy="10800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6672" y="6372200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| Neighbor-joining tree of young (&lt;0.35 MY)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copia-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LTR-RTs in the two subgenomes of the recent allopolyploid.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Highlighted elements represent nearly identical elements amplified from one of the two subgenomes and inserted into the other subgenome. after the recent allopolyploidy event. 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82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892" y="703412"/>
            <a:ext cx="4998720" cy="5084064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0">
            <a:off x="1808579" y="1236371"/>
            <a:ext cx="686907" cy="169918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rot="-1140000" flipH="1">
            <a:off x="1948040" y="1511748"/>
            <a:ext cx="266310" cy="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1260000" flipV="1">
            <a:off x="2404747" y="1144674"/>
            <a:ext cx="5782" cy="207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rot="-180000">
            <a:off x="2115865" y="1220715"/>
            <a:ext cx="72000" cy="10800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0000" flipV="1">
            <a:off x="947527" y="5377164"/>
            <a:ext cx="532545" cy="45719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 rot="-240000" flipH="1" flipV="1">
            <a:off x="1148808" y="5140815"/>
            <a:ext cx="100464" cy="5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 flipV="1">
            <a:off x="1300490" y="5330697"/>
            <a:ext cx="2128" cy="328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rot="-4200000">
            <a:off x="1036835" y="5236649"/>
            <a:ext cx="72000" cy="10800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5620344" y="5571722"/>
            <a:ext cx="328936" cy="215444"/>
            <a:chOff x="4303435" y="7484609"/>
            <a:chExt cx="328936" cy="215444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4331856" y="7518598"/>
              <a:ext cx="24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4334363" y="7494394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4576363" y="7497328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4303435" y="7484609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799931" y="5379281"/>
            <a:ext cx="1813278" cy="389925"/>
            <a:chOff x="3853025" y="6180658"/>
            <a:chExt cx="1813278" cy="389925"/>
          </a:xfrm>
        </p:grpSpPr>
        <p:sp>
          <p:nvSpPr>
            <p:cNvPr id="51" name="文本框 50"/>
            <p:cNvSpPr txBox="1"/>
            <p:nvPr/>
          </p:nvSpPr>
          <p:spPr>
            <a:xfrm>
              <a:off x="3861048" y="6355139"/>
              <a:ext cx="18052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gypsy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LTR-RT located on D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52" name="椭圆 51"/>
            <p:cNvSpPr/>
            <p:nvPr/>
          </p:nvSpPr>
          <p:spPr>
            <a:xfrm>
              <a:off x="3861048" y="627656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3853025" y="6180658"/>
              <a:ext cx="14798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gypsy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LTR-RT located on At</a:t>
              </a:r>
            </a:p>
          </p:txBody>
        </p:sp>
        <p:sp>
          <p:nvSpPr>
            <p:cNvPr id="54" name="椭圆 53"/>
            <p:cNvSpPr/>
            <p:nvPr/>
          </p:nvSpPr>
          <p:spPr>
            <a:xfrm>
              <a:off x="3868183" y="6444821"/>
              <a:ext cx="36000" cy="36000"/>
            </a:xfrm>
            <a:prstGeom prst="ellipse">
              <a:avLst/>
            </a:prstGeom>
            <a:solidFill>
              <a:srgbClr val="4947FF"/>
            </a:solidFill>
            <a:ln>
              <a:solidFill>
                <a:srgbClr val="494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2920" y="5940152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11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| Neighbor-joining tree of young (&lt;0.35 MY)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gypsy-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LTR-RTs in the two subgenomes of the recent allopolyploid.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Highlighted elements represent nearly identical elements amplified from one of the two subgenomes and inserted into the other subgenome after the recent allopolyploidy event. 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3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832176"/>
            <a:ext cx="5125861" cy="5302888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038496" y="5292080"/>
            <a:ext cx="1054800" cy="288032"/>
            <a:chOff x="5229200" y="6960808"/>
            <a:chExt cx="1054800" cy="28803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5229200" y="6987808"/>
              <a:ext cx="105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5229200" y="6960808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6284000" y="6960808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5592132" y="7033396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49961" y="5694243"/>
            <a:ext cx="1813278" cy="389925"/>
            <a:chOff x="3853025" y="6180658"/>
            <a:chExt cx="1813278" cy="389925"/>
          </a:xfrm>
        </p:grpSpPr>
        <p:sp>
          <p:nvSpPr>
            <p:cNvPr id="17" name="文本框 16"/>
            <p:cNvSpPr txBox="1"/>
            <p:nvPr/>
          </p:nvSpPr>
          <p:spPr>
            <a:xfrm>
              <a:off x="3861048" y="6355139"/>
              <a:ext cx="18052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Copia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LTR-RT located in D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861048" y="627656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853025" y="6180658"/>
              <a:ext cx="14157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Copia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LTR-RT located in A</a:t>
              </a:r>
            </a:p>
          </p:txBody>
        </p:sp>
        <p:sp>
          <p:nvSpPr>
            <p:cNvPr id="20" name="椭圆 19"/>
            <p:cNvSpPr/>
            <p:nvPr/>
          </p:nvSpPr>
          <p:spPr>
            <a:xfrm>
              <a:off x="3868183" y="6444821"/>
              <a:ext cx="36000" cy="36000"/>
            </a:xfrm>
            <a:prstGeom prst="ellipse">
              <a:avLst/>
            </a:prstGeom>
            <a:solidFill>
              <a:srgbClr val="4947FF"/>
            </a:solidFill>
            <a:ln>
              <a:solidFill>
                <a:srgbClr val="494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6372200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12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| Neighbor-joining tree of young (&lt;0.35 MY)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copia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-LTR-RTs from in the A and D genomes.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No nearly identical elements in A and D were found.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/>
          <a:stretch/>
        </p:blipFill>
        <p:spPr>
          <a:xfrm>
            <a:off x="764704" y="755576"/>
            <a:ext cx="5060191" cy="557864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06448" y="5508104"/>
            <a:ext cx="1054800" cy="261854"/>
            <a:chOff x="5229200" y="6960808"/>
            <a:chExt cx="1054800" cy="261854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5229200" y="6987808"/>
              <a:ext cx="1054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229200" y="6960808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284000" y="6960808"/>
              <a:ext cx="0" cy="5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5592132" y="7007218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24034" y="5828448"/>
            <a:ext cx="1813278" cy="399736"/>
            <a:chOff x="3853025" y="6180658"/>
            <a:chExt cx="1813278" cy="399736"/>
          </a:xfrm>
        </p:grpSpPr>
        <p:sp>
          <p:nvSpPr>
            <p:cNvPr id="11" name="文本框 10"/>
            <p:cNvSpPr txBox="1"/>
            <p:nvPr/>
          </p:nvSpPr>
          <p:spPr>
            <a:xfrm>
              <a:off x="3861048" y="6364950"/>
              <a:ext cx="18052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gypsy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LTR-RT located on D</a:t>
              </a:r>
              <a:endPara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861048" y="627656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853025" y="6180658"/>
              <a:ext cx="14510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gypsy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LTR-RT located on A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3868183" y="6444821"/>
              <a:ext cx="36000" cy="36000"/>
            </a:xfrm>
            <a:prstGeom prst="ellipse">
              <a:avLst/>
            </a:prstGeom>
            <a:solidFill>
              <a:srgbClr val="4947FF"/>
            </a:solidFill>
            <a:ln>
              <a:solidFill>
                <a:srgbClr val="494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7200" y="6617565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</a:t>
            </a:r>
            <a:r>
              <a:rPr lang="en-US" sz="1100" b="1" smtClean="0">
                <a:latin typeface="Arial" charset="0"/>
                <a:ea typeface="Arial" charset="0"/>
                <a:cs typeface="Arial" charset="0"/>
              </a:rPr>
              <a:t>13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| Neighbor-joining tree of young (&lt;0.35 MY)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gypsy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-LTR-RTs from in the A and D genomes.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No nearly identical elements in A and D were found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06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16" y="833299"/>
            <a:ext cx="1353058" cy="13868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"/>
          <a:stretch/>
        </p:blipFill>
        <p:spPr>
          <a:xfrm>
            <a:off x="2990798" y="889888"/>
            <a:ext cx="1333985" cy="1315840"/>
          </a:xfrm>
          <a:prstGeom prst="rect">
            <a:avLst/>
          </a:prstGeom>
        </p:spPr>
      </p:pic>
      <p:grpSp>
        <p:nvGrpSpPr>
          <p:cNvPr id="191" name="组合 190"/>
          <p:cNvGrpSpPr/>
          <p:nvPr/>
        </p:nvGrpSpPr>
        <p:grpSpPr>
          <a:xfrm>
            <a:off x="608732" y="745872"/>
            <a:ext cx="1942692" cy="1603606"/>
            <a:chOff x="596899" y="1238909"/>
            <a:chExt cx="1942692" cy="1571517"/>
          </a:xfrm>
        </p:grpSpPr>
        <p:graphicFrame>
          <p:nvGraphicFramePr>
            <p:cNvPr id="87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4767662"/>
                </p:ext>
              </p:extLst>
            </p:nvPr>
          </p:nvGraphicFramePr>
          <p:xfrm>
            <a:off x="845685" y="1238909"/>
            <a:ext cx="1693906" cy="15715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1" name="矩形 33"/>
            <p:cNvSpPr/>
            <p:nvPr/>
          </p:nvSpPr>
          <p:spPr>
            <a:xfrm rot="16200000">
              <a:off x="220908" y="1851236"/>
              <a:ext cx="10905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Ratios of solo LTRs</a:t>
              </a:r>
              <a:r>
                <a:rPr lang="zh-CN" altLang="en-US" sz="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to intact elements</a:t>
              </a:r>
            </a:p>
          </p:txBody>
        </p:sp>
      </p:grpSp>
      <p:sp>
        <p:nvSpPr>
          <p:cNvPr id="173" name="文本框 281"/>
          <p:cNvSpPr txBox="1"/>
          <p:nvPr/>
        </p:nvSpPr>
        <p:spPr>
          <a:xfrm>
            <a:off x="1791092" y="816681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Perennials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文本框 281"/>
          <p:cNvSpPr txBox="1"/>
          <p:nvPr/>
        </p:nvSpPr>
        <p:spPr>
          <a:xfrm>
            <a:off x="1273575" y="817599"/>
            <a:ext cx="5068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文本框 10"/>
          <p:cNvSpPr txBox="1"/>
          <p:nvPr/>
        </p:nvSpPr>
        <p:spPr>
          <a:xfrm>
            <a:off x="580485" y="70438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文本框 464"/>
          <p:cNvSpPr txBox="1"/>
          <p:nvPr/>
        </p:nvSpPr>
        <p:spPr>
          <a:xfrm>
            <a:off x="1110260" y="2205551"/>
            <a:ext cx="1547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 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     B     C     A     D</a:t>
            </a:r>
            <a:endParaRPr lang="zh-CN" altLang="en-US" sz="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矩形 288"/>
          <p:cNvSpPr/>
          <p:nvPr/>
        </p:nvSpPr>
        <p:spPr>
          <a:xfrm>
            <a:off x="1263309" y="900789"/>
            <a:ext cx="54000" cy="54000"/>
          </a:xfrm>
          <a:prstGeom prst="rect">
            <a:avLst/>
          </a:prstGeom>
          <a:solidFill>
            <a:srgbClr val="446FB4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矩形 289"/>
          <p:cNvSpPr/>
          <p:nvPr/>
        </p:nvSpPr>
        <p:spPr>
          <a:xfrm>
            <a:off x="1781544" y="902168"/>
            <a:ext cx="54000" cy="54000"/>
          </a:xfrm>
          <a:prstGeom prst="rect">
            <a:avLst/>
          </a:prstGeom>
          <a:solidFill>
            <a:srgbClr val="EF9B07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78712" y="2481654"/>
            <a:ext cx="5751018" cy="1514282"/>
            <a:chOff x="377418" y="2950805"/>
            <a:chExt cx="5751018" cy="1514282"/>
          </a:xfrm>
        </p:grpSpPr>
        <p:graphicFrame>
          <p:nvGraphicFramePr>
            <p:cNvPr id="331" name="Chart 33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94243378"/>
                </p:ext>
              </p:extLst>
            </p:nvPr>
          </p:nvGraphicFramePr>
          <p:xfrm>
            <a:off x="566436" y="3013637"/>
            <a:ext cx="5562000" cy="1451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83" name="TextBox 59"/>
            <p:cNvSpPr txBox="1"/>
            <p:nvPr/>
          </p:nvSpPr>
          <p:spPr>
            <a:xfrm>
              <a:off x="377418" y="2950805"/>
              <a:ext cx="2551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Arial" charset="0"/>
                  <a:ea typeface="Arial" charset="0"/>
                  <a:cs typeface="Arial" charset="0"/>
                </a:rPr>
                <a:t>d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9" name="文本框 260"/>
            <p:cNvSpPr txBox="1"/>
            <p:nvPr/>
          </p:nvSpPr>
          <p:spPr>
            <a:xfrm rot="16200000">
              <a:off x="144417" y="3371354"/>
              <a:ext cx="820868" cy="3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Family sizes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6" name="文本框 291"/>
          <p:cNvSpPr txBox="1"/>
          <p:nvPr/>
        </p:nvSpPr>
        <p:spPr>
          <a:xfrm>
            <a:off x="4235659" y="2616189"/>
            <a:ext cx="258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文本框 290"/>
          <p:cNvSpPr txBox="1"/>
          <p:nvPr/>
        </p:nvSpPr>
        <p:spPr>
          <a:xfrm>
            <a:off x="3933705" y="2616235"/>
            <a:ext cx="253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文本框 281"/>
          <p:cNvSpPr txBox="1"/>
          <p:nvPr/>
        </p:nvSpPr>
        <p:spPr>
          <a:xfrm>
            <a:off x="3051537" y="2619742"/>
            <a:ext cx="2584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文本框 283"/>
          <p:cNvSpPr txBox="1"/>
          <p:nvPr/>
        </p:nvSpPr>
        <p:spPr>
          <a:xfrm>
            <a:off x="3357913" y="2616189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文本框 284"/>
          <p:cNvSpPr txBox="1"/>
          <p:nvPr/>
        </p:nvSpPr>
        <p:spPr>
          <a:xfrm>
            <a:off x="3633216" y="2616189"/>
            <a:ext cx="253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矩形 285"/>
          <p:cNvSpPr/>
          <p:nvPr/>
        </p:nvSpPr>
        <p:spPr>
          <a:xfrm>
            <a:off x="3356992" y="2700389"/>
            <a:ext cx="54000" cy="54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2" name="矩形 286"/>
          <p:cNvSpPr/>
          <p:nvPr/>
        </p:nvSpPr>
        <p:spPr>
          <a:xfrm>
            <a:off x="3933798" y="2699564"/>
            <a:ext cx="54000" cy="540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4" name="矩形 288"/>
          <p:cNvSpPr/>
          <p:nvPr/>
        </p:nvSpPr>
        <p:spPr>
          <a:xfrm>
            <a:off x="3628343" y="2701536"/>
            <a:ext cx="54000" cy="5400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矩形 289"/>
          <p:cNvSpPr/>
          <p:nvPr/>
        </p:nvSpPr>
        <p:spPr>
          <a:xfrm>
            <a:off x="4239168" y="2701763"/>
            <a:ext cx="54000" cy="54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文本框 283"/>
          <p:cNvSpPr txBox="1"/>
          <p:nvPr/>
        </p:nvSpPr>
        <p:spPr>
          <a:xfrm>
            <a:off x="2710946" y="2619989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矩形 287"/>
          <p:cNvSpPr/>
          <p:nvPr/>
        </p:nvSpPr>
        <p:spPr>
          <a:xfrm>
            <a:off x="3052817" y="2704591"/>
            <a:ext cx="54000" cy="5400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矩形 292"/>
          <p:cNvSpPr/>
          <p:nvPr/>
        </p:nvSpPr>
        <p:spPr>
          <a:xfrm>
            <a:off x="2708920" y="2703071"/>
            <a:ext cx="54000" cy="54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1" name="组合 270"/>
          <p:cNvGrpSpPr/>
          <p:nvPr/>
        </p:nvGrpSpPr>
        <p:grpSpPr>
          <a:xfrm>
            <a:off x="4480559" y="799341"/>
            <a:ext cx="1972777" cy="1626264"/>
            <a:chOff x="932262" y="-59068"/>
            <a:chExt cx="3828941" cy="2521646"/>
          </a:xfrm>
        </p:grpSpPr>
        <p:sp>
          <p:nvSpPr>
            <p:cNvPr id="314" name="文本框 289"/>
            <p:cNvSpPr txBox="1"/>
            <p:nvPr/>
          </p:nvSpPr>
          <p:spPr>
            <a:xfrm>
              <a:off x="1191978" y="2128516"/>
              <a:ext cx="3569225" cy="334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0.0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0.5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1.0  1.5    2.0  2.5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3.0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文本框 273"/>
            <p:cNvSpPr txBox="1"/>
            <p:nvPr/>
          </p:nvSpPr>
          <p:spPr>
            <a:xfrm>
              <a:off x="934257" y="-59068"/>
              <a:ext cx="638428" cy="334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2.0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文本框 274"/>
            <p:cNvSpPr txBox="1"/>
            <p:nvPr/>
          </p:nvSpPr>
          <p:spPr>
            <a:xfrm>
              <a:off x="938937" y="945415"/>
              <a:ext cx="638428" cy="334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文本框 275"/>
            <p:cNvSpPr txBox="1"/>
            <p:nvPr/>
          </p:nvSpPr>
          <p:spPr>
            <a:xfrm>
              <a:off x="938937" y="1468610"/>
              <a:ext cx="638428" cy="334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文本框 276"/>
            <p:cNvSpPr txBox="1"/>
            <p:nvPr/>
          </p:nvSpPr>
          <p:spPr>
            <a:xfrm>
              <a:off x="932262" y="1973611"/>
              <a:ext cx="638428" cy="334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文本框 277"/>
            <p:cNvSpPr txBox="1"/>
            <p:nvPr/>
          </p:nvSpPr>
          <p:spPr>
            <a:xfrm>
              <a:off x="933689" y="448764"/>
              <a:ext cx="638428" cy="334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1.5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0" name="直接连接符 278"/>
            <p:cNvCxnSpPr/>
            <p:nvPr/>
          </p:nvCxnSpPr>
          <p:spPr>
            <a:xfrm>
              <a:off x="1505930" y="2140643"/>
              <a:ext cx="25922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接连接符 279"/>
            <p:cNvCxnSpPr/>
            <p:nvPr/>
          </p:nvCxnSpPr>
          <p:spPr>
            <a:xfrm>
              <a:off x="1505930" y="100160"/>
              <a:ext cx="0" cy="205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接连接符 280"/>
            <p:cNvCxnSpPr/>
            <p:nvPr/>
          </p:nvCxnSpPr>
          <p:spPr>
            <a:xfrm>
              <a:off x="1433390" y="612912"/>
              <a:ext cx="69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接连接符 281"/>
            <p:cNvCxnSpPr/>
            <p:nvPr/>
          </p:nvCxnSpPr>
          <p:spPr>
            <a:xfrm>
              <a:off x="1427744" y="1114258"/>
              <a:ext cx="69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接连接符 282"/>
            <p:cNvCxnSpPr/>
            <p:nvPr/>
          </p:nvCxnSpPr>
          <p:spPr>
            <a:xfrm>
              <a:off x="1438875" y="103423"/>
              <a:ext cx="69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接连接符 283"/>
            <p:cNvCxnSpPr/>
            <p:nvPr/>
          </p:nvCxnSpPr>
          <p:spPr>
            <a:xfrm>
              <a:off x="1433390" y="1622202"/>
              <a:ext cx="69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接连接符 284"/>
            <p:cNvCxnSpPr/>
            <p:nvPr/>
          </p:nvCxnSpPr>
          <p:spPr>
            <a:xfrm>
              <a:off x="1427742" y="2138956"/>
              <a:ext cx="69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接连接符 286"/>
            <p:cNvCxnSpPr/>
            <p:nvPr/>
          </p:nvCxnSpPr>
          <p:spPr>
            <a:xfrm>
              <a:off x="4095530" y="2138721"/>
              <a:ext cx="0" cy="55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接连接符 287"/>
            <p:cNvCxnSpPr/>
            <p:nvPr/>
          </p:nvCxnSpPr>
          <p:spPr>
            <a:xfrm>
              <a:off x="2382983" y="2138014"/>
              <a:ext cx="0" cy="55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接连接符 288"/>
            <p:cNvCxnSpPr/>
            <p:nvPr/>
          </p:nvCxnSpPr>
          <p:spPr>
            <a:xfrm>
              <a:off x="1505193" y="2138014"/>
              <a:ext cx="0" cy="55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文本框 272"/>
          <p:cNvSpPr txBox="1"/>
          <p:nvPr/>
        </p:nvSpPr>
        <p:spPr>
          <a:xfrm>
            <a:off x="4966685" y="2195736"/>
            <a:ext cx="578304" cy="138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Insertion time (MYA)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0" name="直接连接符 265"/>
          <p:cNvCxnSpPr/>
          <p:nvPr/>
        </p:nvCxnSpPr>
        <p:spPr>
          <a:xfrm>
            <a:off x="5664371" y="2215618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接连接符 292"/>
          <p:cNvCxnSpPr/>
          <p:nvPr/>
        </p:nvCxnSpPr>
        <p:spPr>
          <a:xfrm>
            <a:off x="5443650" y="2218396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直接连接符 293"/>
          <p:cNvCxnSpPr/>
          <p:nvPr/>
        </p:nvCxnSpPr>
        <p:spPr>
          <a:xfrm>
            <a:off x="5881331" y="2222782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接连接符 291"/>
          <p:cNvCxnSpPr/>
          <p:nvPr/>
        </p:nvCxnSpPr>
        <p:spPr>
          <a:xfrm>
            <a:off x="5004355" y="2220185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文本框 220"/>
          <p:cNvSpPr txBox="1"/>
          <p:nvPr/>
        </p:nvSpPr>
        <p:spPr>
          <a:xfrm>
            <a:off x="4346022" y="704022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文本框 290"/>
          <p:cNvSpPr txBox="1"/>
          <p:nvPr/>
        </p:nvSpPr>
        <p:spPr>
          <a:xfrm>
            <a:off x="2564118" y="704957"/>
            <a:ext cx="143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0" name="直接连接符 199"/>
          <p:cNvCxnSpPr/>
          <p:nvPr/>
        </p:nvCxnSpPr>
        <p:spPr>
          <a:xfrm>
            <a:off x="3862000" y="2204960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组合 240"/>
          <p:cNvGrpSpPr/>
          <p:nvPr/>
        </p:nvGrpSpPr>
        <p:grpSpPr>
          <a:xfrm>
            <a:off x="2492896" y="801147"/>
            <a:ext cx="1977325" cy="1649962"/>
            <a:chOff x="1995554" y="1287358"/>
            <a:chExt cx="2539221" cy="1649962"/>
          </a:xfrm>
        </p:grpSpPr>
        <p:grpSp>
          <p:nvGrpSpPr>
            <p:cNvPr id="152" name="组合 196"/>
            <p:cNvGrpSpPr/>
            <p:nvPr/>
          </p:nvGrpSpPr>
          <p:grpSpPr>
            <a:xfrm>
              <a:off x="1995554" y="1385803"/>
              <a:ext cx="2539221" cy="1551517"/>
              <a:chOff x="664671" y="2066252"/>
              <a:chExt cx="3922392" cy="2713972"/>
            </a:xfrm>
          </p:grpSpPr>
          <p:grpSp>
            <p:nvGrpSpPr>
              <p:cNvPr id="175" name="组合 217"/>
              <p:cNvGrpSpPr/>
              <p:nvPr/>
            </p:nvGrpSpPr>
            <p:grpSpPr>
              <a:xfrm>
                <a:off x="946484" y="2083074"/>
                <a:ext cx="3640579" cy="2644799"/>
                <a:chOff x="795845" y="-129597"/>
                <a:chExt cx="3640579" cy="2644799"/>
              </a:xfrm>
            </p:grpSpPr>
            <p:sp>
              <p:nvSpPr>
                <p:cNvPr id="178" name="文本框 220"/>
                <p:cNvSpPr txBox="1"/>
                <p:nvPr/>
              </p:nvSpPr>
              <p:spPr>
                <a:xfrm>
                  <a:off x="796391" y="57888"/>
                  <a:ext cx="386645" cy="215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1.25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文本框 221"/>
                <p:cNvSpPr txBox="1"/>
                <p:nvPr/>
              </p:nvSpPr>
              <p:spPr>
                <a:xfrm>
                  <a:off x="795845" y="817849"/>
                  <a:ext cx="386645" cy="215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0.75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文本框 222"/>
                <p:cNvSpPr txBox="1"/>
                <p:nvPr/>
              </p:nvSpPr>
              <p:spPr>
                <a:xfrm>
                  <a:off x="796121" y="1573401"/>
                  <a:ext cx="386645" cy="215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0.25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文本框 223"/>
                <p:cNvSpPr txBox="1"/>
                <p:nvPr/>
              </p:nvSpPr>
              <p:spPr>
                <a:xfrm>
                  <a:off x="803456" y="1952117"/>
                  <a:ext cx="386644" cy="215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文本框 224"/>
                <p:cNvSpPr txBox="1"/>
                <p:nvPr/>
              </p:nvSpPr>
              <p:spPr>
                <a:xfrm>
                  <a:off x="797486" y="439765"/>
                  <a:ext cx="386645" cy="215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1.00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83" name="直接连接符 226"/>
                <p:cNvCxnSpPr/>
                <p:nvPr/>
              </p:nvCxnSpPr>
              <p:spPr>
                <a:xfrm>
                  <a:off x="1505930" y="-129597"/>
                  <a:ext cx="0" cy="226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227"/>
                <p:cNvCxnSpPr/>
                <p:nvPr/>
              </p:nvCxnSpPr>
              <p:spPr>
                <a:xfrm>
                  <a:off x="1443320" y="246543"/>
                  <a:ext cx="5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228"/>
                <p:cNvCxnSpPr/>
                <p:nvPr/>
              </p:nvCxnSpPr>
              <p:spPr>
                <a:xfrm>
                  <a:off x="1443328" y="612913"/>
                  <a:ext cx="5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229"/>
                <p:cNvCxnSpPr/>
                <p:nvPr/>
              </p:nvCxnSpPr>
              <p:spPr>
                <a:xfrm>
                  <a:off x="1444065" y="999958"/>
                  <a:ext cx="5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230"/>
                <p:cNvCxnSpPr/>
                <p:nvPr/>
              </p:nvCxnSpPr>
              <p:spPr>
                <a:xfrm>
                  <a:off x="1443328" y="1377347"/>
                  <a:ext cx="5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231"/>
                <p:cNvCxnSpPr/>
                <p:nvPr/>
              </p:nvCxnSpPr>
              <p:spPr>
                <a:xfrm>
                  <a:off x="1443328" y="1761902"/>
                  <a:ext cx="5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接连接符 232"/>
                <p:cNvCxnSpPr/>
                <p:nvPr/>
              </p:nvCxnSpPr>
              <p:spPr>
                <a:xfrm>
                  <a:off x="1440153" y="2138955"/>
                  <a:ext cx="5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接连接符 234"/>
                <p:cNvCxnSpPr/>
                <p:nvPr/>
              </p:nvCxnSpPr>
              <p:spPr>
                <a:xfrm>
                  <a:off x="4095531" y="2138723"/>
                  <a:ext cx="0" cy="6297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接连接符 235"/>
                <p:cNvCxnSpPr/>
                <p:nvPr/>
              </p:nvCxnSpPr>
              <p:spPr>
                <a:xfrm>
                  <a:off x="2382982" y="2138016"/>
                  <a:ext cx="0" cy="6297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236"/>
                <p:cNvCxnSpPr/>
                <p:nvPr/>
              </p:nvCxnSpPr>
              <p:spPr>
                <a:xfrm>
                  <a:off x="1505193" y="2138016"/>
                  <a:ext cx="0" cy="6297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文本框 237"/>
                <p:cNvSpPr txBox="1"/>
                <p:nvPr/>
              </p:nvSpPr>
              <p:spPr>
                <a:xfrm>
                  <a:off x="796097" y="1196272"/>
                  <a:ext cx="386645" cy="215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0.50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文本框 238"/>
                <p:cNvSpPr txBox="1"/>
                <p:nvPr/>
              </p:nvSpPr>
              <p:spPr>
                <a:xfrm>
                  <a:off x="1182795" y="2138339"/>
                  <a:ext cx="3253629" cy="3768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0.0   0.5  </a:t>
                  </a:r>
                  <a:r>
                    <a:rPr lang="en-US" altLang="zh-CN" sz="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1.0   1.5   2.0  2.5  3.0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6" name="文本框 218"/>
              <p:cNvSpPr txBox="1"/>
              <p:nvPr/>
            </p:nvSpPr>
            <p:spPr>
              <a:xfrm rot="16200000">
                <a:off x="-215837" y="2946760"/>
                <a:ext cx="2188390" cy="427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abundances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文本框 219"/>
              <p:cNvSpPr txBox="1"/>
              <p:nvPr/>
            </p:nvSpPr>
            <p:spPr>
              <a:xfrm>
                <a:off x="1958412" y="4564781"/>
                <a:ext cx="1122422" cy="215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Insertion time (MYA)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文本框 200"/>
            <p:cNvSpPr txBox="1"/>
            <p:nvPr/>
          </p:nvSpPr>
          <p:spPr>
            <a:xfrm>
              <a:off x="2178713" y="1287358"/>
              <a:ext cx="250302" cy="1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1.50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直接连接符 201"/>
            <p:cNvCxnSpPr/>
            <p:nvPr/>
          </p:nvCxnSpPr>
          <p:spPr>
            <a:xfrm>
              <a:off x="2600114" y="139549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7" name="直接连接符 243"/>
          <p:cNvCxnSpPr/>
          <p:nvPr/>
        </p:nvCxnSpPr>
        <p:spPr>
          <a:xfrm>
            <a:off x="2997686" y="2207053"/>
            <a:ext cx="129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244"/>
          <p:cNvCxnSpPr/>
          <p:nvPr/>
        </p:nvCxnSpPr>
        <p:spPr>
          <a:xfrm>
            <a:off x="3212919" y="2204341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245"/>
          <p:cNvCxnSpPr/>
          <p:nvPr/>
        </p:nvCxnSpPr>
        <p:spPr>
          <a:xfrm>
            <a:off x="3650707" y="2207430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接连接符 246"/>
          <p:cNvCxnSpPr/>
          <p:nvPr/>
        </p:nvCxnSpPr>
        <p:spPr>
          <a:xfrm>
            <a:off x="4089699" y="2209147"/>
            <a:ext cx="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3427415" y="817847"/>
            <a:ext cx="660758" cy="741845"/>
            <a:chOff x="3226121" y="1331607"/>
            <a:chExt cx="660758" cy="741845"/>
          </a:xfrm>
        </p:grpSpPr>
        <p:grpSp>
          <p:nvGrpSpPr>
            <p:cNvPr id="226" name="组合 444"/>
            <p:cNvGrpSpPr/>
            <p:nvPr/>
          </p:nvGrpSpPr>
          <p:grpSpPr>
            <a:xfrm>
              <a:off x="3226121" y="1331607"/>
              <a:ext cx="660758" cy="725173"/>
              <a:chOff x="3085457" y="1331607"/>
              <a:chExt cx="660758" cy="725173"/>
            </a:xfrm>
          </p:grpSpPr>
          <p:sp>
            <p:nvSpPr>
              <p:cNvPr id="240" name="文本框 198"/>
              <p:cNvSpPr txBox="1"/>
              <p:nvPr/>
            </p:nvSpPr>
            <p:spPr>
              <a:xfrm>
                <a:off x="3085457" y="1331607"/>
                <a:ext cx="6607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 genome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文本框 207"/>
              <p:cNvSpPr txBox="1"/>
              <p:nvPr/>
            </p:nvSpPr>
            <p:spPr>
              <a:xfrm>
                <a:off x="3260413" y="1502648"/>
                <a:ext cx="182791" cy="1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Pc6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文本框 209"/>
              <p:cNvSpPr txBox="1"/>
              <p:nvPr/>
            </p:nvSpPr>
            <p:spPr>
              <a:xfrm>
                <a:off x="3259582" y="1610346"/>
                <a:ext cx="186024" cy="1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文本框 211"/>
              <p:cNvSpPr txBox="1"/>
              <p:nvPr/>
            </p:nvSpPr>
            <p:spPr>
              <a:xfrm>
                <a:off x="3261026" y="1722122"/>
                <a:ext cx="273298" cy="1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Pg1227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文本框 213"/>
              <p:cNvSpPr txBox="1"/>
              <p:nvPr/>
            </p:nvSpPr>
            <p:spPr>
              <a:xfrm>
                <a:off x="3260603" y="1828924"/>
                <a:ext cx="186024" cy="1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Pg2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文本框 215"/>
              <p:cNvSpPr txBox="1"/>
              <p:nvPr/>
            </p:nvSpPr>
            <p:spPr>
              <a:xfrm>
                <a:off x="3261279" y="1933616"/>
                <a:ext cx="215116" cy="1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Pg51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3396990" y="1586947"/>
              <a:ext cx="54000" cy="54000"/>
            </a:xfrm>
            <a:prstGeom prst="rect">
              <a:avLst/>
            </a:prstGeom>
            <a:noFill/>
            <a:ln w="9525">
              <a:solidFill>
                <a:srgbClr val="F87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3396990" y="1695036"/>
              <a:ext cx="54000" cy="54000"/>
            </a:xfrm>
            <a:prstGeom prst="rect">
              <a:avLst/>
            </a:prstGeom>
            <a:noFill/>
            <a:ln w="9525">
              <a:solidFill>
                <a:srgbClr val="ADA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3398063" y="1806217"/>
              <a:ext cx="54000" cy="54000"/>
            </a:xfrm>
            <a:prstGeom prst="rect">
              <a:avLst/>
            </a:prstGeom>
            <a:noFill/>
            <a:ln w="9525">
              <a:solidFill>
                <a:srgbClr val="24C7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3396990" y="1913083"/>
              <a:ext cx="54000" cy="54000"/>
            </a:xfrm>
            <a:prstGeom prst="rect">
              <a:avLst/>
            </a:prstGeom>
            <a:noFill/>
            <a:ln w="9525">
              <a:solidFill>
                <a:srgbClr val="00A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3396990" y="2019452"/>
              <a:ext cx="54000" cy="54000"/>
            </a:xfrm>
            <a:prstGeom prst="rect">
              <a:avLst/>
            </a:prstGeom>
            <a:noFill/>
            <a:ln w="9525">
              <a:solidFill>
                <a:srgbClr val="E662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2" name="组合 201"/>
          <p:cNvGrpSpPr/>
          <p:nvPr/>
        </p:nvGrpSpPr>
        <p:grpSpPr>
          <a:xfrm>
            <a:off x="5166720" y="816542"/>
            <a:ext cx="652972" cy="741845"/>
            <a:chOff x="3226121" y="1331607"/>
            <a:chExt cx="652972" cy="741845"/>
          </a:xfrm>
        </p:grpSpPr>
        <p:grpSp>
          <p:nvGrpSpPr>
            <p:cNvPr id="203" name="组合 444"/>
            <p:cNvGrpSpPr/>
            <p:nvPr/>
          </p:nvGrpSpPr>
          <p:grpSpPr>
            <a:xfrm>
              <a:off x="3226121" y="1331607"/>
              <a:ext cx="652972" cy="725173"/>
              <a:chOff x="3085457" y="1331607"/>
              <a:chExt cx="652972" cy="725173"/>
            </a:xfrm>
          </p:grpSpPr>
          <p:sp>
            <p:nvSpPr>
              <p:cNvPr id="209" name="文本框 198"/>
              <p:cNvSpPr txBox="1"/>
              <p:nvPr/>
            </p:nvSpPr>
            <p:spPr>
              <a:xfrm>
                <a:off x="3085457" y="1331607"/>
                <a:ext cx="64953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F genome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文本框 207"/>
              <p:cNvSpPr txBox="1"/>
              <p:nvPr/>
            </p:nvSpPr>
            <p:spPr>
              <a:xfrm>
                <a:off x="3260413" y="1502648"/>
                <a:ext cx="4780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Pc947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文本框 209"/>
              <p:cNvSpPr txBox="1"/>
              <p:nvPr/>
            </p:nvSpPr>
            <p:spPr>
              <a:xfrm>
                <a:off x="3259582" y="1610346"/>
                <a:ext cx="186024" cy="1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文本框 211"/>
              <p:cNvSpPr txBox="1"/>
              <p:nvPr/>
            </p:nvSpPr>
            <p:spPr>
              <a:xfrm>
                <a:off x="3261026" y="1722122"/>
                <a:ext cx="42672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Pg11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文本框 213"/>
              <p:cNvSpPr txBox="1"/>
              <p:nvPr/>
            </p:nvSpPr>
            <p:spPr>
              <a:xfrm>
                <a:off x="3260603" y="1828924"/>
                <a:ext cx="36901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Pg5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文本框 215"/>
              <p:cNvSpPr txBox="1"/>
              <p:nvPr/>
            </p:nvSpPr>
            <p:spPr>
              <a:xfrm>
                <a:off x="3261279" y="1933616"/>
                <a:ext cx="215116" cy="1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Pg51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4" name="矩形 203"/>
            <p:cNvSpPr/>
            <p:nvPr/>
          </p:nvSpPr>
          <p:spPr>
            <a:xfrm>
              <a:off x="3396990" y="1586947"/>
              <a:ext cx="54000" cy="54000"/>
            </a:xfrm>
            <a:prstGeom prst="rect">
              <a:avLst/>
            </a:prstGeom>
            <a:noFill/>
            <a:ln w="9525">
              <a:solidFill>
                <a:srgbClr val="ADA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3396990" y="1695036"/>
              <a:ext cx="54000" cy="54000"/>
            </a:xfrm>
            <a:prstGeom prst="rect">
              <a:avLst/>
            </a:prstGeom>
            <a:noFill/>
            <a:ln w="9525">
              <a:solidFill>
                <a:srgbClr val="24C7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矩形 205"/>
            <p:cNvSpPr/>
            <p:nvPr/>
          </p:nvSpPr>
          <p:spPr>
            <a:xfrm>
              <a:off x="3398063" y="1806217"/>
              <a:ext cx="54000" cy="54000"/>
            </a:xfrm>
            <a:prstGeom prst="rect">
              <a:avLst/>
            </a:prstGeom>
            <a:noFill/>
            <a:ln w="9525">
              <a:solidFill>
                <a:srgbClr val="23C8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矩形 206"/>
            <p:cNvSpPr/>
            <p:nvPr/>
          </p:nvSpPr>
          <p:spPr>
            <a:xfrm>
              <a:off x="3396990" y="1913083"/>
              <a:ext cx="54000" cy="54000"/>
            </a:xfrm>
            <a:prstGeom prst="rect">
              <a:avLst/>
            </a:prstGeom>
            <a:noFill/>
            <a:ln w="9525">
              <a:solidFill>
                <a:srgbClr val="00A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矩形 207"/>
            <p:cNvSpPr/>
            <p:nvPr/>
          </p:nvSpPr>
          <p:spPr>
            <a:xfrm>
              <a:off x="3396990" y="2019452"/>
              <a:ext cx="54000" cy="54000"/>
            </a:xfrm>
            <a:prstGeom prst="rect">
              <a:avLst/>
            </a:prstGeom>
            <a:noFill/>
            <a:ln w="9525">
              <a:solidFill>
                <a:srgbClr val="E662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2" name="TextBox 59"/>
          <p:cNvSpPr txBox="1"/>
          <p:nvPr/>
        </p:nvSpPr>
        <p:spPr>
          <a:xfrm>
            <a:off x="582968" y="4105054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charset="0"/>
                <a:ea typeface="Arial" charset="0"/>
                <a:cs typeface="Arial" charset="0"/>
              </a:rPr>
              <a:t>e</a:t>
            </a:r>
            <a:endParaRPr lang="en-US" sz="9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28" name="图表 1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528870"/>
              </p:ext>
            </p:extLst>
          </p:nvPr>
        </p:nvGraphicFramePr>
        <p:xfrm>
          <a:off x="761652" y="4170742"/>
          <a:ext cx="5562000" cy="148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5" name="文本框 260"/>
          <p:cNvSpPr txBox="1"/>
          <p:nvPr/>
        </p:nvSpPr>
        <p:spPr>
          <a:xfrm rot="16200000">
            <a:off x="343226" y="4533742"/>
            <a:ext cx="820868" cy="301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Family sizes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672" y="5784187"/>
            <a:ext cx="5943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2 | Comparison of LTR-retrotransposons in the annual and perennial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Glycine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 species. a,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Ratios of solo LTRs to intact LTR-retrotransposons identified in each genome.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b, c,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Relative abundances and insertion times of LTR-RTs belonging to the five largest families in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G. cyrtoloba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) and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G. falcata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 mutation rate of 1.3x10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-8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per nucleotide per year was used for estimation of insertion times of individual LTR-RTs.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d, e,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Relative abundances of LTR-RTs belonging to the five most abundant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copia-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LTR-RT families (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) and the five most abundant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gypsy-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LTR-RT families (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) in the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G. max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and each perennial genomes.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5" name="文本框 218">
            <a:extLst>
              <a:ext uri="{FF2B5EF4-FFF2-40B4-BE49-F238E27FC236}">
                <a16:creationId xmlns:a16="http://schemas.microsoft.com/office/drawing/2014/main" id="{3C4E0BE8-ECDB-CF4B-9C4E-98FA5CD760D9}"/>
              </a:ext>
            </a:extLst>
          </p:cNvPr>
          <p:cNvSpPr txBox="1"/>
          <p:nvPr/>
        </p:nvSpPr>
        <p:spPr>
          <a:xfrm rot="16200000">
            <a:off x="3851598" y="1422260"/>
            <a:ext cx="1251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Relative abundances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15CBB-10B6-AF4D-A71C-E5814EDC55E2}"/>
              </a:ext>
            </a:extLst>
          </p:cNvPr>
          <p:cNvSpPr txBox="1"/>
          <p:nvPr/>
        </p:nvSpPr>
        <p:spPr>
          <a:xfrm>
            <a:off x="2824524" y="3880443"/>
            <a:ext cx="12057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copia-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LTR-RT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</a:p>
        </p:txBody>
      </p:sp>
      <p:sp>
        <p:nvSpPr>
          <p:cNvPr id="137" name="文本框 291">
            <a:extLst>
              <a:ext uri="{FF2B5EF4-FFF2-40B4-BE49-F238E27FC236}">
                <a16:creationId xmlns:a16="http://schemas.microsoft.com/office/drawing/2014/main" id="{0E90B6F2-B6C0-9241-8B1D-46ACAE0F0508}"/>
              </a:ext>
            </a:extLst>
          </p:cNvPr>
          <p:cNvSpPr txBox="1"/>
          <p:nvPr/>
        </p:nvSpPr>
        <p:spPr>
          <a:xfrm>
            <a:off x="4235659" y="4211960"/>
            <a:ext cx="258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文本框 290">
            <a:extLst>
              <a:ext uri="{FF2B5EF4-FFF2-40B4-BE49-F238E27FC236}">
                <a16:creationId xmlns:a16="http://schemas.microsoft.com/office/drawing/2014/main" id="{7EEFD093-271F-7243-94A3-053DAD4CAF7C}"/>
              </a:ext>
            </a:extLst>
          </p:cNvPr>
          <p:cNvSpPr txBox="1"/>
          <p:nvPr/>
        </p:nvSpPr>
        <p:spPr>
          <a:xfrm>
            <a:off x="3933705" y="4212006"/>
            <a:ext cx="253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文本框 281">
            <a:extLst>
              <a:ext uri="{FF2B5EF4-FFF2-40B4-BE49-F238E27FC236}">
                <a16:creationId xmlns:a16="http://schemas.microsoft.com/office/drawing/2014/main" id="{98AB8EAE-34F1-E442-ADB8-A408FC3AA387}"/>
              </a:ext>
            </a:extLst>
          </p:cNvPr>
          <p:cNvSpPr txBox="1"/>
          <p:nvPr/>
        </p:nvSpPr>
        <p:spPr>
          <a:xfrm>
            <a:off x="3051537" y="4215513"/>
            <a:ext cx="2584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文本框 283">
            <a:extLst>
              <a:ext uri="{FF2B5EF4-FFF2-40B4-BE49-F238E27FC236}">
                <a16:creationId xmlns:a16="http://schemas.microsoft.com/office/drawing/2014/main" id="{A26015A5-8CB6-2747-8CF9-1B3134739CA8}"/>
              </a:ext>
            </a:extLst>
          </p:cNvPr>
          <p:cNvSpPr txBox="1"/>
          <p:nvPr/>
        </p:nvSpPr>
        <p:spPr>
          <a:xfrm>
            <a:off x="3357913" y="4211960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文本框 284">
            <a:extLst>
              <a:ext uri="{FF2B5EF4-FFF2-40B4-BE49-F238E27FC236}">
                <a16:creationId xmlns:a16="http://schemas.microsoft.com/office/drawing/2014/main" id="{6C1D80ED-EB46-9A42-8386-36E82087086C}"/>
              </a:ext>
            </a:extLst>
          </p:cNvPr>
          <p:cNvSpPr txBox="1"/>
          <p:nvPr/>
        </p:nvSpPr>
        <p:spPr>
          <a:xfrm>
            <a:off x="3633216" y="4211960"/>
            <a:ext cx="253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矩形 285">
            <a:extLst>
              <a:ext uri="{FF2B5EF4-FFF2-40B4-BE49-F238E27FC236}">
                <a16:creationId xmlns:a16="http://schemas.microsoft.com/office/drawing/2014/main" id="{E000B5BD-5364-2743-B111-D58AE7044387}"/>
              </a:ext>
            </a:extLst>
          </p:cNvPr>
          <p:cNvSpPr/>
          <p:nvPr/>
        </p:nvSpPr>
        <p:spPr>
          <a:xfrm>
            <a:off x="3356992" y="4296160"/>
            <a:ext cx="54000" cy="54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286">
            <a:extLst>
              <a:ext uri="{FF2B5EF4-FFF2-40B4-BE49-F238E27FC236}">
                <a16:creationId xmlns:a16="http://schemas.microsoft.com/office/drawing/2014/main" id="{3502925F-42BD-E74E-B865-5FB61C45F495}"/>
              </a:ext>
            </a:extLst>
          </p:cNvPr>
          <p:cNvSpPr/>
          <p:nvPr/>
        </p:nvSpPr>
        <p:spPr>
          <a:xfrm>
            <a:off x="3933798" y="4295335"/>
            <a:ext cx="54000" cy="540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矩形 288">
            <a:extLst>
              <a:ext uri="{FF2B5EF4-FFF2-40B4-BE49-F238E27FC236}">
                <a16:creationId xmlns:a16="http://schemas.microsoft.com/office/drawing/2014/main" id="{86DBC9FD-1CD7-0540-A4BF-32154453B61A}"/>
              </a:ext>
            </a:extLst>
          </p:cNvPr>
          <p:cNvSpPr/>
          <p:nvPr/>
        </p:nvSpPr>
        <p:spPr>
          <a:xfrm>
            <a:off x="3628343" y="4297307"/>
            <a:ext cx="54000" cy="5400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矩形 289">
            <a:extLst>
              <a:ext uri="{FF2B5EF4-FFF2-40B4-BE49-F238E27FC236}">
                <a16:creationId xmlns:a16="http://schemas.microsoft.com/office/drawing/2014/main" id="{7D30EBE4-46F1-A240-BA81-2332D8850E17}"/>
              </a:ext>
            </a:extLst>
          </p:cNvPr>
          <p:cNvSpPr/>
          <p:nvPr/>
        </p:nvSpPr>
        <p:spPr>
          <a:xfrm>
            <a:off x="4239168" y="4297534"/>
            <a:ext cx="54000" cy="54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文本框 283">
            <a:extLst>
              <a:ext uri="{FF2B5EF4-FFF2-40B4-BE49-F238E27FC236}">
                <a16:creationId xmlns:a16="http://schemas.microsoft.com/office/drawing/2014/main" id="{93DAE892-B3B6-BA41-9E5D-F09C579FEFBF}"/>
              </a:ext>
            </a:extLst>
          </p:cNvPr>
          <p:cNvSpPr txBox="1"/>
          <p:nvPr/>
        </p:nvSpPr>
        <p:spPr>
          <a:xfrm>
            <a:off x="2710946" y="4215760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矩形 287">
            <a:extLst>
              <a:ext uri="{FF2B5EF4-FFF2-40B4-BE49-F238E27FC236}">
                <a16:creationId xmlns:a16="http://schemas.microsoft.com/office/drawing/2014/main" id="{071B922F-B7E5-4D4A-8F54-B9CE86503DA1}"/>
              </a:ext>
            </a:extLst>
          </p:cNvPr>
          <p:cNvSpPr/>
          <p:nvPr/>
        </p:nvSpPr>
        <p:spPr>
          <a:xfrm>
            <a:off x="3052817" y="4300362"/>
            <a:ext cx="54000" cy="5400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矩形 292">
            <a:extLst>
              <a:ext uri="{FF2B5EF4-FFF2-40B4-BE49-F238E27FC236}">
                <a16:creationId xmlns:a16="http://schemas.microsoft.com/office/drawing/2014/main" id="{E8EFD0BC-B1CE-1B4B-816F-736DC78099D0}"/>
              </a:ext>
            </a:extLst>
          </p:cNvPr>
          <p:cNvSpPr/>
          <p:nvPr/>
        </p:nvSpPr>
        <p:spPr>
          <a:xfrm>
            <a:off x="2708920" y="4298842"/>
            <a:ext cx="54000" cy="54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7ED59BA-0750-A242-AAC9-232A1EC5A409}"/>
              </a:ext>
            </a:extLst>
          </p:cNvPr>
          <p:cNvSpPr txBox="1"/>
          <p:nvPr/>
        </p:nvSpPr>
        <p:spPr>
          <a:xfrm>
            <a:off x="2813304" y="5520005"/>
            <a:ext cx="12282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gypsy-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LTR-RT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</a:p>
        </p:txBody>
      </p:sp>
    </p:spTree>
    <p:extLst>
      <p:ext uri="{BB962C8B-B14F-4D97-AF65-F5344CB8AC3E}">
        <p14:creationId xmlns:p14="http://schemas.microsoft.com/office/powerpoint/2010/main" val="112480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1166527" y="4332471"/>
            <a:ext cx="4544695" cy="743585"/>
            <a:chOff x="1186180" y="4702995"/>
            <a:chExt cx="4544695" cy="743585"/>
          </a:xfrm>
        </p:grpSpPr>
        <p:sp>
          <p:nvSpPr>
            <p:cNvPr id="378" name="文本框 377"/>
            <p:cNvSpPr txBox="1"/>
            <p:nvPr/>
          </p:nvSpPr>
          <p:spPr>
            <a:xfrm>
              <a:off x="1649881" y="5097883"/>
              <a:ext cx="40799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46    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50           55          60           65           70          75           80          85           90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186180" y="4702995"/>
              <a:ext cx="4544695" cy="743585"/>
              <a:chOff x="1868" y="7893"/>
              <a:chExt cx="7157" cy="1171"/>
            </a:xfrm>
          </p:grpSpPr>
          <p:grpSp>
            <p:nvGrpSpPr>
              <p:cNvPr id="312" name="组合 311"/>
              <p:cNvGrpSpPr/>
              <p:nvPr/>
            </p:nvGrpSpPr>
            <p:grpSpPr>
              <a:xfrm>
                <a:off x="2458" y="7949"/>
                <a:ext cx="6567" cy="1115"/>
                <a:chOff x="1533062" y="4889232"/>
                <a:chExt cx="3692500" cy="708090"/>
              </a:xfrm>
            </p:grpSpPr>
            <p:grpSp>
              <p:nvGrpSpPr>
                <p:cNvPr id="110" name="组合 109"/>
                <p:cNvGrpSpPr/>
                <p:nvPr/>
              </p:nvGrpSpPr>
              <p:grpSpPr>
                <a:xfrm>
                  <a:off x="1533062" y="4889232"/>
                  <a:ext cx="3692500" cy="362527"/>
                  <a:chOff x="1167356" y="3776681"/>
                  <a:chExt cx="4053751" cy="362527"/>
                </a:xfrm>
              </p:grpSpPr>
              <p:sp>
                <p:nvSpPr>
                  <p:cNvPr id="6" name="矩形 5"/>
                  <p:cNvSpPr/>
                  <p:nvPr/>
                </p:nvSpPr>
                <p:spPr>
                  <a:xfrm>
                    <a:off x="1167356" y="3776681"/>
                    <a:ext cx="137056" cy="335188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2" name="矩形 101"/>
                  <p:cNvSpPr/>
                  <p:nvPr/>
                </p:nvSpPr>
                <p:spPr>
                  <a:xfrm>
                    <a:off x="5084051" y="3804020"/>
                    <a:ext cx="137056" cy="335188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11" name="文本框 310"/>
                <p:cNvSpPr txBox="1"/>
                <p:nvPr/>
              </p:nvSpPr>
              <p:spPr>
                <a:xfrm>
                  <a:off x="3079438" y="5381878"/>
                  <a:ext cx="55175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Position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3" name="组合 102"/>
              <p:cNvGrpSpPr/>
              <p:nvPr/>
            </p:nvGrpSpPr>
            <p:grpSpPr>
              <a:xfrm>
                <a:off x="1868" y="7893"/>
                <a:ext cx="974" cy="651"/>
                <a:chOff x="1953" y="8097"/>
                <a:chExt cx="974" cy="651"/>
              </a:xfrm>
            </p:grpSpPr>
            <p:sp>
              <p:nvSpPr>
                <p:cNvPr id="267" name="文本框 271"/>
                <p:cNvSpPr txBox="1"/>
                <p:nvPr/>
              </p:nvSpPr>
              <p:spPr>
                <a:xfrm>
                  <a:off x="1967" y="8097"/>
                  <a:ext cx="960" cy="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</a:t>
                  </a:r>
                  <a:r>
                    <a:rPr lang="en-US" altLang="zh-CN" sz="8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-cent1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" name="文本框 274"/>
                <p:cNvSpPr txBox="1"/>
                <p:nvPr/>
              </p:nvSpPr>
              <p:spPr>
                <a:xfrm>
                  <a:off x="1953" y="8258"/>
                  <a:ext cx="960" cy="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</a:t>
                  </a:r>
                  <a:r>
                    <a:rPr lang="en-US" altLang="zh-CN" sz="8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-cent2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文本框 275"/>
                <p:cNvSpPr txBox="1"/>
                <p:nvPr/>
              </p:nvSpPr>
              <p:spPr>
                <a:xfrm>
                  <a:off x="2118" y="8409"/>
                  <a:ext cx="786" cy="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F-Cent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0" name="图片 2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3" y="8004"/>
                <a:ext cx="5902" cy="459"/>
              </a:xfrm>
              <a:prstGeom prst="rect">
                <a:avLst/>
              </a:prstGeom>
            </p:spPr>
          </p:pic>
        </p:grpSp>
        <p:grpSp>
          <p:nvGrpSpPr>
            <p:cNvPr id="366" name="组合 365"/>
            <p:cNvGrpSpPr/>
            <p:nvPr/>
          </p:nvGrpSpPr>
          <p:grpSpPr>
            <a:xfrm>
              <a:off x="1768437" y="5092975"/>
              <a:ext cx="3693600" cy="38897"/>
              <a:chOff x="1770683" y="2959921"/>
              <a:chExt cx="3693600" cy="38897"/>
            </a:xfrm>
          </p:grpSpPr>
          <p:cxnSp>
            <p:nvCxnSpPr>
              <p:cNvPr id="367" name="直接连接符 366"/>
              <p:cNvCxnSpPr/>
              <p:nvPr/>
            </p:nvCxnSpPr>
            <p:spPr>
              <a:xfrm>
                <a:off x="1770683" y="2959921"/>
                <a:ext cx="3693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直接连接符 367"/>
              <p:cNvCxnSpPr/>
              <p:nvPr/>
            </p:nvCxnSpPr>
            <p:spPr>
              <a:xfrm>
                <a:off x="1775591" y="2964309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直接连接符 368"/>
              <p:cNvCxnSpPr/>
              <p:nvPr/>
            </p:nvCxnSpPr>
            <p:spPr>
              <a:xfrm>
                <a:off x="2106893" y="2964711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直接连接符 369"/>
              <p:cNvCxnSpPr/>
              <p:nvPr/>
            </p:nvCxnSpPr>
            <p:spPr>
              <a:xfrm>
                <a:off x="2528366" y="2963377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直接连接符 370"/>
              <p:cNvCxnSpPr/>
              <p:nvPr/>
            </p:nvCxnSpPr>
            <p:spPr>
              <a:xfrm>
                <a:off x="2949940" y="2964128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直接连接符 371"/>
              <p:cNvCxnSpPr/>
              <p:nvPr/>
            </p:nvCxnSpPr>
            <p:spPr>
              <a:xfrm>
                <a:off x="3367093" y="2964584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直接连接符 372"/>
              <p:cNvCxnSpPr/>
              <p:nvPr/>
            </p:nvCxnSpPr>
            <p:spPr>
              <a:xfrm>
                <a:off x="3781267" y="2963888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直接连接符 373"/>
              <p:cNvCxnSpPr/>
              <p:nvPr/>
            </p:nvCxnSpPr>
            <p:spPr>
              <a:xfrm>
                <a:off x="4200882" y="2964359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直接连接符 374"/>
              <p:cNvCxnSpPr/>
              <p:nvPr/>
            </p:nvCxnSpPr>
            <p:spPr>
              <a:xfrm>
                <a:off x="4618040" y="2964829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直接连接符 375"/>
              <p:cNvCxnSpPr/>
              <p:nvPr/>
            </p:nvCxnSpPr>
            <p:spPr>
              <a:xfrm>
                <a:off x="5038172" y="2962489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直接连接符 376"/>
              <p:cNvCxnSpPr/>
              <p:nvPr/>
            </p:nvCxnSpPr>
            <p:spPr>
              <a:xfrm>
                <a:off x="5460685" y="2962949"/>
                <a:ext cx="0" cy="339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18" y="997214"/>
            <a:ext cx="3790310" cy="375636"/>
          </a:xfrm>
          <a:prstGeom prst="rect">
            <a:avLst/>
          </a:prstGeom>
        </p:spPr>
      </p:pic>
      <p:pic>
        <p:nvPicPr>
          <p:cNvPr id="285" name="图片 2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87" y="2273271"/>
            <a:ext cx="3763579" cy="351556"/>
          </a:xfrm>
          <a:prstGeom prst="rect">
            <a:avLst/>
          </a:prstGeom>
        </p:spPr>
      </p:pic>
      <p:sp>
        <p:nvSpPr>
          <p:cNvPr id="216" name="文本框 215"/>
          <p:cNvSpPr txBox="1"/>
          <p:nvPr/>
        </p:nvSpPr>
        <p:spPr>
          <a:xfrm>
            <a:off x="1348243" y="2362562"/>
            <a:ext cx="328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1348243" y="2176262"/>
            <a:ext cx="328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1" name="直接连接符 220"/>
          <p:cNvCxnSpPr/>
          <p:nvPr/>
        </p:nvCxnSpPr>
        <p:spPr>
          <a:xfrm flipH="1">
            <a:off x="1651123" y="2288214"/>
            <a:ext cx="0" cy="33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接连接符 221"/>
          <p:cNvCxnSpPr/>
          <p:nvPr/>
        </p:nvCxnSpPr>
        <p:spPr>
          <a:xfrm>
            <a:off x="1126111" y="212643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接连接符 224"/>
          <p:cNvCxnSpPr/>
          <p:nvPr/>
        </p:nvCxnSpPr>
        <p:spPr>
          <a:xfrm>
            <a:off x="1612616" y="2292853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接连接符 225"/>
          <p:cNvCxnSpPr/>
          <p:nvPr/>
        </p:nvCxnSpPr>
        <p:spPr>
          <a:xfrm>
            <a:off x="1610836" y="2463063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连接符 226"/>
          <p:cNvCxnSpPr/>
          <p:nvPr/>
        </p:nvCxnSpPr>
        <p:spPr>
          <a:xfrm>
            <a:off x="1609344" y="2623436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文本框 227"/>
          <p:cNvSpPr txBox="1"/>
          <p:nvPr/>
        </p:nvSpPr>
        <p:spPr>
          <a:xfrm>
            <a:off x="1349063" y="2523394"/>
            <a:ext cx="328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文本框 228"/>
          <p:cNvSpPr txBox="1"/>
          <p:nvPr/>
        </p:nvSpPr>
        <p:spPr>
          <a:xfrm rot="16200000">
            <a:off x="1053260" y="2358408"/>
            <a:ext cx="628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1645811" y="2623436"/>
            <a:ext cx="3790800" cy="38897"/>
            <a:chOff x="1669440" y="2959921"/>
            <a:chExt cx="3790800" cy="38897"/>
          </a:xfrm>
        </p:grpSpPr>
        <p:cxnSp>
          <p:nvCxnSpPr>
            <p:cNvPr id="220" name="直接连接符 219"/>
            <p:cNvCxnSpPr/>
            <p:nvPr/>
          </p:nvCxnSpPr>
          <p:spPr>
            <a:xfrm>
              <a:off x="1669440" y="2959921"/>
              <a:ext cx="3790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/>
          </p:nvCxnSpPr>
          <p:spPr>
            <a:xfrm>
              <a:off x="1775591" y="296430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/>
          </p:nvCxnSpPr>
          <p:spPr>
            <a:xfrm>
              <a:off x="2106893" y="2964711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>
              <a:off x="2528366" y="2963377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>
              <a:off x="2949940" y="2964128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>
              <a:off x="3367093" y="2964584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>
              <a:off x="3781267" y="2963888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>
              <a:off x="4200882" y="296435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>
              <a:off x="4618040" y="296482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/>
            <p:cNvCxnSpPr/>
            <p:nvPr/>
          </p:nvCxnSpPr>
          <p:spPr>
            <a:xfrm>
              <a:off x="5038172" y="296248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/>
            <p:nvPr/>
          </p:nvCxnSpPr>
          <p:spPr>
            <a:xfrm>
              <a:off x="5458304" y="296294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矩形 118"/>
          <p:cNvSpPr/>
          <p:nvPr/>
        </p:nvSpPr>
        <p:spPr>
          <a:xfrm>
            <a:off x="5478928" y="899989"/>
            <a:ext cx="11726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159" name="组合 158"/>
          <p:cNvGrpSpPr/>
          <p:nvPr/>
        </p:nvGrpSpPr>
        <p:grpSpPr>
          <a:xfrm>
            <a:off x="1126264" y="852514"/>
            <a:ext cx="4310500" cy="659082"/>
            <a:chOff x="692696" y="827584"/>
            <a:chExt cx="4310500" cy="685410"/>
          </a:xfrm>
        </p:grpSpPr>
        <p:sp>
          <p:nvSpPr>
            <p:cNvPr id="141" name="文本框 140"/>
            <p:cNvSpPr txBox="1"/>
            <p:nvPr/>
          </p:nvSpPr>
          <p:spPr>
            <a:xfrm>
              <a:off x="914675" y="902819"/>
              <a:ext cx="328936" cy="224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914262" y="1084197"/>
              <a:ext cx="328936" cy="224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4" name="直接连接符 123"/>
            <p:cNvCxnSpPr/>
            <p:nvPr/>
          </p:nvCxnSpPr>
          <p:spPr>
            <a:xfrm>
              <a:off x="1212396" y="1353995"/>
              <a:ext cx="3790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H="1">
              <a:off x="1217708" y="1005765"/>
              <a:ext cx="0" cy="3444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692696" y="82758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1179201" y="100666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1177421" y="1187774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1175929" y="135399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文本框 142"/>
            <p:cNvSpPr txBox="1"/>
            <p:nvPr/>
          </p:nvSpPr>
          <p:spPr>
            <a:xfrm>
              <a:off x="914675" y="1250841"/>
              <a:ext cx="328936" cy="224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 rot="16200000">
              <a:off x="593910" y="1072489"/>
              <a:ext cx="6655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Probability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6" name="直接连接符 145"/>
            <p:cNvCxnSpPr/>
            <p:nvPr/>
          </p:nvCxnSpPr>
          <p:spPr>
            <a:xfrm>
              <a:off x="1318547" y="135864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1649849" y="1359068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2071322" y="1357655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2492896" y="135845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2910049" y="1358934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3324223" y="1358197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>
              <a:off x="3743838" y="1358695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4160996" y="1359193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>
              <a:off x="4581128" y="1356715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5001260" y="135720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" name="组合 313"/>
          <p:cNvGrpSpPr/>
          <p:nvPr/>
        </p:nvGrpSpPr>
        <p:grpSpPr>
          <a:xfrm>
            <a:off x="1124744" y="2584604"/>
            <a:ext cx="4582167" cy="856912"/>
            <a:chOff x="1136457" y="3404295"/>
            <a:chExt cx="4582167" cy="856912"/>
          </a:xfrm>
        </p:grpSpPr>
        <p:sp>
          <p:nvSpPr>
            <p:cNvPr id="122" name="文本框 121"/>
            <p:cNvSpPr txBox="1"/>
            <p:nvPr/>
          </p:nvSpPr>
          <p:spPr>
            <a:xfrm>
              <a:off x="1638661" y="4040757"/>
              <a:ext cx="40799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46    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50           55          60           65           70          75           80          85           90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3" name="组合 312"/>
            <p:cNvGrpSpPr/>
            <p:nvPr/>
          </p:nvGrpSpPr>
          <p:grpSpPr>
            <a:xfrm>
              <a:off x="1136457" y="3404295"/>
              <a:ext cx="4321847" cy="856912"/>
              <a:chOff x="1149982" y="3096961"/>
              <a:chExt cx="4321847" cy="1332598"/>
            </a:xfrm>
          </p:grpSpPr>
          <p:grpSp>
            <p:nvGrpSpPr>
              <p:cNvPr id="265" name="组合 264"/>
              <p:cNvGrpSpPr/>
              <p:nvPr/>
            </p:nvGrpSpPr>
            <p:grpSpPr>
              <a:xfrm>
                <a:off x="1726461" y="3577710"/>
                <a:ext cx="3745368" cy="456896"/>
                <a:chOff x="1282547" y="3124977"/>
                <a:chExt cx="3745368" cy="499603"/>
              </a:xfrm>
            </p:grpSpPr>
            <p:sp>
              <p:nvSpPr>
                <p:cNvPr id="83" name="矩形 82"/>
                <p:cNvSpPr/>
                <p:nvPr/>
              </p:nvSpPr>
              <p:spPr>
                <a:xfrm>
                  <a:off x="3450745" y="3129740"/>
                  <a:ext cx="72008" cy="49408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矩形 56"/>
                <p:cNvSpPr/>
                <p:nvPr/>
              </p:nvSpPr>
              <p:spPr>
                <a:xfrm>
                  <a:off x="1282547" y="3190316"/>
                  <a:ext cx="72000" cy="43265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矩形 57"/>
                <p:cNvSpPr/>
                <p:nvPr/>
              </p:nvSpPr>
              <p:spPr>
                <a:xfrm>
                  <a:off x="1865601" y="3124978"/>
                  <a:ext cx="72000" cy="49710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矩形 58"/>
                <p:cNvSpPr/>
                <p:nvPr/>
              </p:nvSpPr>
              <p:spPr>
                <a:xfrm>
                  <a:off x="1368696" y="3163023"/>
                  <a:ext cx="72000" cy="45995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矩形 59"/>
                <p:cNvSpPr/>
                <p:nvPr/>
              </p:nvSpPr>
              <p:spPr>
                <a:xfrm>
                  <a:off x="1449451" y="3127359"/>
                  <a:ext cx="72000" cy="49495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>
                  <a:off x="1533062" y="3140237"/>
                  <a:ext cx="72000" cy="48270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矩形 61"/>
                <p:cNvSpPr/>
                <p:nvPr/>
              </p:nvSpPr>
              <p:spPr>
                <a:xfrm>
                  <a:off x="1617889" y="3135476"/>
                  <a:ext cx="72000" cy="48796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1700140" y="3135476"/>
                  <a:ext cx="72000" cy="48684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>
                  <a:off x="1784795" y="3127359"/>
                  <a:ext cx="72000" cy="49485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1953232" y="3155408"/>
                  <a:ext cx="72000" cy="46814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矩形 65"/>
                <p:cNvSpPr/>
                <p:nvPr/>
              </p:nvSpPr>
              <p:spPr>
                <a:xfrm>
                  <a:off x="2035255" y="3135476"/>
                  <a:ext cx="72008" cy="48689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2116108" y="3140238"/>
                  <a:ext cx="72008" cy="48250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矩形 67"/>
                <p:cNvSpPr/>
                <p:nvPr/>
              </p:nvSpPr>
              <p:spPr>
                <a:xfrm>
                  <a:off x="2202469" y="3155409"/>
                  <a:ext cx="72000" cy="46696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2285771" y="3196159"/>
                  <a:ext cx="72000" cy="42689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矩形 69"/>
                <p:cNvSpPr/>
                <p:nvPr/>
              </p:nvSpPr>
              <p:spPr>
                <a:xfrm>
                  <a:off x="2369326" y="3190316"/>
                  <a:ext cx="72000" cy="43205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2452984" y="3165404"/>
                  <a:ext cx="71288" cy="45884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2535006" y="3127359"/>
                  <a:ext cx="72000" cy="49634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>
                  <a:off x="2617030" y="3198966"/>
                  <a:ext cx="72000" cy="42470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2704042" y="3135476"/>
                  <a:ext cx="72008" cy="48752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矩形 74"/>
                <p:cNvSpPr/>
                <p:nvPr/>
              </p:nvSpPr>
              <p:spPr>
                <a:xfrm>
                  <a:off x="2785609" y="3140238"/>
                  <a:ext cx="72008" cy="48296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矩形 75"/>
                <p:cNvSpPr/>
                <p:nvPr/>
              </p:nvSpPr>
              <p:spPr>
                <a:xfrm>
                  <a:off x="2870445" y="3155410"/>
                  <a:ext cx="72000" cy="46719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2949625" y="3190316"/>
                  <a:ext cx="72000" cy="43268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3035776" y="3190316"/>
                  <a:ext cx="70221" cy="43288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矩形 78"/>
                <p:cNvSpPr/>
                <p:nvPr/>
              </p:nvSpPr>
              <p:spPr>
                <a:xfrm>
                  <a:off x="3118699" y="3174279"/>
                  <a:ext cx="72008" cy="44836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3202983" y="3124977"/>
                  <a:ext cx="72000" cy="49843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矩形 80"/>
                <p:cNvSpPr/>
                <p:nvPr/>
              </p:nvSpPr>
              <p:spPr>
                <a:xfrm>
                  <a:off x="3287870" y="3140239"/>
                  <a:ext cx="72000" cy="48243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3370188" y="3127358"/>
                  <a:ext cx="72008" cy="49528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3536895" y="3174278"/>
                  <a:ext cx="72000" cy="44839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矩形 84"/>
                <p:cNvSpPr/>
                <p:nvPr/>
              </p:nvSpPr>
              <p:spPr>
                <a:xfrm>
                  <a:off x="3619256" y="3264580"/>
                  <a:ext cx="72000" cy="360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3702575" y="3248135"/>
                  <a:ext cx="72000" cy="37569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矩形 86"/>
                <p:cNvSpPr/>
                <p:nvPr/>
              </p:nvSpPr>
              <p:spPr>
                <a:xfrm>
                  <a:off x="3786812" y="3140238"/>
                  <a:ext cx="72422" cy="48243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矩形 87"/>
                <p:cNvSpPr/>
                <p:nvPr/>
              </p:nvSpPr>
              <p:spPr>
                <a:xfrm>
                  <a:off x="3869418" y="3174278"/>
                  <a:ext cx="72547" cy="44847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矩形 88"/>
                <p:cNvSpPr/>
                <p:nvPr/>
              </p:nvSpPr>
              <p:spPr>
                <a:xfrm>
                  <a:off x="3951612" y="3155408"/>
                  <a:ext cx="72008" cy="46779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矩形 89"/>
                <p:cNvSpPr/>
                <p:nvPr/>
              </p:nvSpPr>
              <p:spPr>
                <a:xfrm>
                  <a:off x="4040577" y="3264580"/>
                  <a:ext cx="72000" cy="35747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矩形 90"/>
                <p:cNvSpPr/>
                <p:nvPr/>
              </p:nvSpPr>
              <p:spPr>
                <a:xfrm>
                  <a:off x="4120973" y="3124977"/>
                  <a:ext cx="72008" cy="49800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4205046" y="3124978"/>
                  <a:ext cx="73070" cy="49646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4289756" y="3133095"/>
                  <a:ext cx="72008" cy="4901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4371410" y="3155408"/>
                  <a:ext cx="72000" cy="46734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4454697" y="3174279"/>
                  <a:ext cx="72008" cy="44752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4537319" y="3135476"/>
                  <a:ext cx="72000" cy="48657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4618213" y="3133095"/>
                  <a:ext cx="72000" cy="49065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4703365" y="3140239"/>
                  <a:ext cx="80142" cy="48316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4791984" y="3344471"/>
                  <a:ext cx="72000" cy="277305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4872344" y="3135476"/>
                  <a:ext cx="72000" cy="48787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4955915" y="3163023"/>
                  <a:ext cx="72000" cy="46073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0" name="组合 239"/>
              <p:cNvGrpSpPr/>
              <p:nvPr/>
            </p:nvGrpSpPr>
            <p:grpSpPr>
              <a:xfrm>
                <a:off x="1149982" y="3096961"/>
                <a:ext cx="553063" cy="1332598"/>
                <a:chOff x="692696" y="234540"/>
                <a:chExt cx="553063" cy="1516528"/>
              </a:xfrm>
            </p:grpSpPr>
            <p:sp>
              <p:nvSpPr>
                <p:cNvPr id="253" name="文本框 252"/>
                <p:cNvSpPr txBox="1"/>
                <p:nvPr/>
              </p:nvSpPr>
              <p:spPr>
                <a:xfrm>
                  <a:off x="916195" y="1171067"/>
                  <a:ext cx="328936" cy="381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" name="文本框 240"/>
                <p:cNvSpPr txBox="1"/>
                <p:nvPr/>
              </p:nvSpPr>
              <p:spPr>
                <a:xfrm>
                  <a:off x="915220" y="895367"/>
                  <a:ext cx="328936" cy="381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文本框 243"/>
                <p:cNvSpPr txBox="1"/>
                <p:nvPr/>
              </p:nvSpPr>
              <p:spPr>
                <a:xfrm>
                  <a:off x="916823" y="589926"/>
                  <a:ext cx="328936" cy="381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1.0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46" name="直接连接符 245"/>
                <p:cNvCxnSpPr/>
                <p:nvPr/>
              </p:nvCxnSpPr>
              <p:spPr>
                <a:xfrm flipH="1">
                  <a:off x="1217708" y="769778"/>
                  <a:ext cx="0" cy="57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连接符 246"/>
                <p:cNvCxnSpPr/>
                <p:nvPr/>
              </p:nvCxnSpPr>
              <p:spPr>
                <a:xfrm>
                  <a:off x="692696" y="827584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连接符 247"/>
                <p:cNvCxnSpPr/>
                <p:nvPr/>
              </p:nvCxnSpPr>
              <p:spPr>
                <a:xfrm>
                  <a:off x="1177421" y="773934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/>
                <p:nvPr/>
              </p:nvCxnSpPr>
              <p:spPr>
                <a:xfrm>
                  <a:off x="1179201" y="1064375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/>
              </p:nvCxnSpPr>
              <p:spPr>
                <a:xfrm>
                  <a:off x="1178310" y="1358208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4" name="文本框 253"/>
                <p:cNvSpPr txBox="1"/>
                <p:nvPr/>
              </p:nvSpPr>
              <p:spPr>
                <a:xfrm rot="16200000">
                  <a:off x="174999" y="885082"/>
                  <a:ext cx="151652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Conservation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66" name="文本框 265"/>
          <p:cNvSpPr txBox="1"/>
          <p:nvPr/>
        </p:nvSpPr>
        <p:spPr>
          <a:xfrm>
            <a:off x="1174755" y="755576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9" name="组合 278"/>
          <p:cNvGrpSpPr/>
          <p:nvPr/>
        </p:nvGrpSpPr>
        <p:grpSpPr>
          <a:xfrm>
            <a:off x="1126264" y="1371103"/>
            <a:ext cx="4472542" cy="893948"/>
            <a:chOff x="1149893" y="1902711"/>
            <a:chExt cx="4472542" cy="893948"/>
          </a:xfrm>
        </p:grpSpPr>
        <p:sp>
          <p:nvSpPr>
            <p:cNvPr id="189" name="文本框 188"/>
            <p:cNvSpPr txBox="1"/>
            <p:nvPr/>
          </p:nvSpPr>
          <p:spPr>
            <a:xfrm>
              <a:off x="1373063" y="2188863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文本框 191"/>
            <p:cNvSpPr txBox="1"/>
            <p:nvPr/>
          </p:nvSpPr>
          <p:spPr>
            <a:xfrm>
              <a:off x="1371872" y="2037194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4" name="直接连接符 193"/>
            <p:cNvCxnSpPr/>
            <p:nvPr/>
          </p:nvCxnSpPr>
          <p:spPr>
            <a:xfrm flipH="1">
              <a:off x="1674905" y="2133518"/>
              <a:ext cx="0" cy="331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1149893" y="194101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/>
            <p:cNvGrpSpPr/>
            <p:nvPr/>
          </p:nvGrpSpPr>
          <p:grpSpPr>
            <a:xfrm>
              <a:off x="1634618" y="2136229"/>
              <a:ext cx="3833492" cy="302973"/>
              <a:chOff x="1634618" y="1887369"/>
              <a:chExt cx="3833492" cy="551834"/>
            </a:xfrm>
          </p:grpSpPr>
          <p:grpSp>
            <p:nvGrpSpPr>
              <p:cNvPr id="185" name="组合 184"/>
              <p:cNvGrpSpPr/>
              <p:nvPr/>
            </p:nvGrpSpPr>
            <p:grpSpPr>
              <a:xfrm>
                <a:off x="1722733" y="1934885"/>
                <a:ext cx="3745377" cy="504318"/>
                <a:chOff x="1290849" y="1475173"/>
                <a:chExt cx="3745377" cy="504318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1290849" y="1517913"/>
                  <a:ext cx="72008" cy="4608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1873903" y="1559041"/>
                  <a:ext cx="72008" cy="41877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1376999" y="1559465"/>
                  <a:ext cx="72008" cy="41924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>
                  <a:off x="1457754" y="1546054"/>
                  <a:ext cx="72008" cy="432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1541365" y="1485476"/>
                  <a:ext cx="72008" cy="4932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矩形 10"/>
                <p:cNvSpPr/>
                <p:nvPr/>
              </p:nvSpPr>
              <p:spPr>
                <a:xfrm>
                  <a:off x="1626192" y="1475173"/>
                  <a:ext cx="72008" cy="504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1708443" y="1724611"/>
                  <a:ext cx="72008" cy="253443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1793097" y="1495551"/>
                  <a:ext cx="72008" cy="4824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1961535" y="1477485"/>
                  <a:ext cx="72008" cy="50180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2043557" y="1476304"/>
                  <a:ext cx="72008" cy="50180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2124410" y="1495975"/>
                  <a:ext cx="72008" cy="48250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2210771" y="1526328"/>
                  <a:ext cx="72008" cy="45178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2294073" y="1532396"/>
                  <a:ext cx="72008" cy="4464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2377628" y="1480714"/>
                  <a:ext cx="72008" cy="49739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2461286" y="1570636"/>
                  <a:ext cx="72008" cy="4069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2543309" y="1587042"/>
                  <a:ext cx="72008" cy="3924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625332" y="1633804"/>
                  <a:ext cx="72008" cy="3456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2712344" y="1523523"/>
                  <a:ext cx="72008" cy="45521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2793911" y="1589847"/>
                  <a:ext cx="72008" cy="38908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2878748" y="1544097"/>
                  <a:ext cx="72008" cy="43424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矩形 25"/>
                <p:cNvSpPr/>
                <p:nvPr/>
              </p:nvSpPr>
              <p:spPr>
                <a:xfrm>
                  <a:off x="2957928" y="1488705"/>
                  <a:ext cx="72008" cy="4900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3044078" y="1481490"/>
                  <a:ext cx="72008" cy="49744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>
                  <a:off x="3127001" y="1587042"/>
                  <a:ext cx="72008" cy="39133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3211286" y="1511145"/>
                  <a:ext cx="72008" cy="468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3296172" y="1523946"/>
                  <a:ext cx="72008" cy="45446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3378490" y="1483095"/>
                  <a:ext cx="72008" cy="49528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3459047" y="1518760"/>
                  <a:ext cx="72008" cy="45842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3545198" y="1491213"/>
                  <a:ext cx="72008" cy="48719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3627559" y="1573016"/>
                  <a:ext cx="72008" cy="40518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矩形 35"/>
                <p:cNvSpPr/>
                <p:nvPr/>
              </p:nvSpPr>
              <p:spPr>
                <a:xfrm>
                  <a:off x="3710878" y="1551897"/>
                  <a:ext cx="72008" cy="42528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>
                  <a:off x="3795114" y="1491213"/>
                  <a:ext cx="72008" cy="48719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3877721" y="1480714"/>
                  <a:ext cx="72008" cy="49777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3959914" y="1511145"/>
                  <a:ext cx="72008" cy="46779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4048880" y="1478333"/>
                  <a:ext cx="72008" cy="49945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4129275" y="1480715"/>
                  <a:ext cx="72008" cy="49800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/>
              </p:nvSpPr>
              <p:spPr>
                <a:xfrm>
                  <a:off x="4213348" y="1554703"/>
                  <a:ext cx="72008" cy="42247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4298058" y="1488832"/>
                  <a:ext cx="72008" cy="49013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>
                  <a:off x="4379712" y="1530015"/>
                  <a:ext cx="72008" cy="44847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4462999" y="1671542"/>
                  <a:ext cx="72008" cy="3060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4545622" y="1551897"/>
                  <a:ext cx="72008" cy="42589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>
                  <a:off x="4626515" y="1601491"/>
                  <a:ext cx="72008" cy="378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4711667" y="1483096"/>
                  <a:ext cx="72008" cy="49604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4796998" y="1603872"/>
                  <a:ext cx="72008" cy="37364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矩形 50"/>
                <p:cNvSpPr/>
                <p:nvPr/>
              </p:nvSpPr>
              <p:spPr>
                <a:xfrm>
                  <a:off x="4880646" y="1483943"/>
                  <a:ext cx="72008" cy="49514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矩形 51"/>
                <p:cNvSpPr/>
                <p:nvPr/>
              </p:nvSpPr>
              <p:spPr>
                <a:xfrm>
                  <a:off x="4964218" y="1570636"/>
                  <a:ext cx="72008" cy="40885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96" name="直接连接符 195"/>
              <p:cNvCxnSpPr/>
              <p:nvPr/>
            </p:nvCxnSpPr>
            <p:spPr>
              <a:xfrm>
                <a:off x="1634618" y="1887369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接连接符 197"/>
              <p:cNvCxnSpPr/>
              <p:nvPr/>
            </p:nvCxnSpPr>
            <p:spPr>
              <a:xfrm>
                <a:off x="1636398" y="2177810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1" name="文本框 200"/>
            <p:cNvSpPr txBox="1"/>
            <p:nvPr/>
          </p:nvSpPr>
          <p:spPr>
            <a:xfrm>
              <a:off x="1371459" y="2358295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文本框 201"/>
            <p:cNvSpPr txBox="1"/>
            <p:nvPr/>
          </p:nvSpPr>
          <p:spPr>
            <a:xfrm rot="16200000">
              <a:off x="989096" y="2196132"/>
              <a:ext cx="8022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Conservation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1" name="组合 280"/>
            <p:cNvGrpSpPr/>
            <p:nvPr/>
          </p:nvGrpSpPr>
          <p:grpSpPr>
            <a:xfrm>
              <a:off x="1633126" y="2461190"/>
              <a:ext cx="3989309" cy="335469"/>
              <a:chOff x="1175929" y="2124308"/>
              <a:chExt cx="3989309" cy="335469"/>
            </a:xfrm>
          </p:grpSpPr>
          <p:sp>
            <p:nvSpPr>
              <p:cNvPr id="121" name="文本框 120"/>
              <p:cNvSpPr txBox="1"/>
              <p:nvPr/>
            </p:nvSpPr>
            <p:spPr>
              <a:xfrm>
                <a:off x="1200691" y="2124308"/>
                <a:ext cx="396454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         </a:t>
                </a:r>
                <a:r>
                  <a:rPr lang="en-US" altLang="zh-CN" sz="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5            10           15          20           25           30          35           40          45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3" name="直接连接符 192"/>
              <p:cNvCxnSpPr/>
              <p:nvPr/>
            </p:nvCxnSpPr>
            <p:spPr>
              <a:xfrm>
                <a:off x="1212396" y="2130548"/>
                <a:ext cx="379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>
                <a:off x="1175929" y="2130548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>
                <a:off x="1318547" y="2135195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>
                <a:off x="1649849" y="2135621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>
                <a:off x="2071322" y="2134208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>
                <a:off x="2492896" y="2135004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>
                <a:off x="2910049" y="2135487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/>
              <p:nvPr/>
            </p:nvCxnSpPr>
            <p:spPr>
              <a:xfrm>
                <a:off x="3324223" y="2134750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/>
              <p:cNvCxnSpPr/>
              <p:nvPr/>
            </p:nvCxnSpPr>
            <p:spPr>
              <a:xfrm>
                <a:off x="3743838" y="2135248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/>
              <p:cNvCxnSpPr/>
              <p:nvPr/>
            </p:nvCxnSpPr>
            <p:spPr>
              <a:xfrm>
                <a:off x="4160996" y="2135746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/>
              <p:cNvCxnSpPr/>
              <p:nvPr/>
            </p:nvCxnSpPr>
            <p:spPr>
              <a:xfrm>
                <a:off x="4581128" y="2135903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/>
              <p:cNvCxnSpPr/>
              <p:nvPr/>
            </p:nvCxnSpPr>
            <p:spPr>
              <a:xfrm>
                <a:off x="5001260" y="2133755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文本框 269"/>
              <p:cNvSpPr txBox="1"/>
              <p:nvPr/>
            </p:nvSpPr>
            <p:spPr>
              <a:xfrm>
                <a:off x="2847987" y="2244333"/>
                <a:ext cx="5517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1" name="文本框 270"/>
          <p:cNvSpPr txBox="1"/>
          <p:nvPr/>
        </p:nvSpPr>
        <p:spPr>
          <a:xfrm>
            <a:off x="3281819" y="3346956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1" name="组合 340"/>
          <p:cNvGrpSpPr/>
          <p:nvPr/>
        </p:nvGrpSpPr>
        <p:grpSpPr>
          <a:xfrm>
            <a:off x="1645344" y="3219498"/>
            <a:ext cx="3790800" cy="38897"/>
            <a:chOff x="1669440" y="2959921"/>
            <a:chExt cx="3790800" cy="38897"/>
          </a:xfrm>
        </p:grpSpPr>
        <p:cxnSp>
          <p:nvCxnSpPr>
            <p:cNvPr id="342" name="直接连接符 341"/>
            <p:cNvCxnSpPr/>
            <p:nvPr/>
          </p:nvCxnSpPr>
          <p:spPr>
            <a:xfrm>
              <a:off x="1669440" y="2959921"/>
              <a:ext cx="3790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接连接符 342"/>
            <p:cNvCxnSpPr/>
            <p:nvPr/>
          </p:nvCxnSpPr>
          <p:spPr>
            <a:xfrm>
              <a:off x="1775591" y="296430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接连接符 343"/>
            <p:cNvCxnSpPr/>
            <p:nvPr/>
          </p:nvCxnSpPr>
          <p:spPr>
            <a:xfrm>
              <a:off x="2106893" y="2964711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直接连接符 344"/>
            <p:cNvCxnSpPr/>
            <p:nvPr/>
          </p:nvCxnSpPr>
          <p:spPr>
            <a:xfrm>
              <a:off x="2528366" y="2963377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直接连接符 345"/>
            <p:cNvCxnSpPr/>
            <p:nvPr/>
          </p:nvCxnSpPr>
          <p:spPr>
            <a:xfrm>
              <a:off x="2949940" y="2964128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直接连接符 346"/>
            <p:cNvCxnSpPr/>
            <p:nvPr/>
          </p:nvCxnSpPr>
          <p:spPr>
            <a:xfrm>
              <a:off x="3367093" y="2964584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直接连接符 347"/>
            <p:cNvCxnSpPr/>
            <p:nvPr/>
          </p:nvCxnSpPr>
          <p:spPr>
            <a:xfrm>
              <a:off x="3781267" y="2963888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接连接符 348"/>
            <p:cNvCxnSpPr/>
            <p:nvPr/>
          </p:nvCxnSpPr>
          <p:spPr>
            <a:xfrm>
              <a:off x="4200882" y="296435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直接连接符 349"/>
            <p:cNvCxnSpPr/>
            <p:nvPr/>
          </p:nvCxnSpPr>
          <p:spPr>
            <a:xfrm>
              <a:off x="4618040" y="296482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接连接符 350"/>
            <p:cNvCxnSpPr/>
            <p:nvPr/>
          </p:nvCxnSpPr>
          <p:spPr>
            <a:xfrm>
              <a:off x="5038172" y="296248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接连接符 351"/>
            <p:cNvCxnSpPr/>
            <p:nvPr/>
          </p:nvCxnSpPr>
          <p:spPr>
            <a:xfrm>
              <a:off x="5458304" y="296294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5" name="文本框 364"/>
          <p:cNvSpPr txBox="1"/>
          <p:nvPr/>
        </p:nvSpPr>
        <p:spPr>
          <a:xfrm>
            <a:off x="1636137" y="4040702"/>
            <a:ext cx="39645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1         </a:t>
            </a:r>
            <a:r>
              <a:rPr lang="en-US" altLang="zh-CN" sz="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5            10           15          20           25           30          35           40          45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1171573" y="3491880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172120" y="3655862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-cent1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1172620" y="3771772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-cent2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3282128" y="4178996"/>
            <a:ext cx="5912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1273635" y="3874603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F-Cent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1702935" y="3729655"/>
            <a:ext cx="3750699" cy="290195"/>
          </a:xfrm>
          <a:prstGeom prst="rect">
            <a:avLst/>
          </a:prstGeom>
        </p:spPr>
      </p:pic>
      <p:grpSp>
        <p:nvGrpSpPr>
          <p:cNvPr id="353" name="组合 352"/>
          <p:cNvGrpSpPr/>
          <p:nvPr/>
        </p:nvGrpSpPr>
        <p:grpSpPr>
          <a:xfrm>
            <a:off x="1746952" y="4041694"/>
            <a:ext cx="3693600" cy="38897"/>
            <a:chOff x="1771141" y="2959921"/>
            <a:chExt cx="3693600" cy="38897"/>
          </a:xfrm>
        </p:grpSpPr>
        <p:cxnSp>
          <p:nvCxnSpPr>
            <p:cNvPr id="354" name="直接连接符 353"/>
            <p:cNvCxnSpPr/>
            <p:nvPr/>
          </p:nvCxnSpPr>
          <p:spPr>
            <a:xfrm>
              <a:off x="1771141" y="2959921"/>
              <a:ext cx="3693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直接连接符 354"/>
            <p:cNvCxnSpPr/>
            <p:nvPr/>
          </p:nvCxnSpPr>
          <p:spPr>
            <a:xfrm>
              <a:off x="1775591" y="296430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接连接符 355"/>
            <p:cNvCxnSpPr/>
            <p:nvPr/>
          </p:nvCxnSpPr>
          <p:spPr>
            <a:xfrm>
              <a:off x="2106893" y="2964711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接连接符 356"/>
            <p:cNvCxnSpPr/>
            <p:nvPr/>
          </p:nvCxnSpPr>
          <p:spPr>
            <a:xfrm>
              <a:off x="2528366" y="2963377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直接连接符 357"/>
            <p:cNvCxnSpPr/>
            <p:nvPr/>
          </p:nvCxnSpPr>
          <p:spPr>
            <a:xfrm>
              <a:off x="2949940" y="2964128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直接连接符 358"/>
            <p:cNvCxnSpPr/>
            <p:nvPr/>
          </p:nvCxnSpPr>
          <p:spPr>
            <a:xfrm>
              <a:off x="3367093" y="2964584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直接连接符 359"/>
            <p:cNvCxnSpPr/>
            <p:nvPr/>
          </p:nvCxnSpPr>
          <p:spPr>
            <a:xfrm>
              <a:off x="3781267" y="2963888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直接连接符 360"/>
            <p:cNvCxnSpPr/>
            <p:nvPr/>
          </p:nvCxnSpPr>
          <p:spPr>
            <a:xfrm>
              <a:off x="4200882" y="296435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接连接符 361"/>
            <p:cNvCxnSpPr/>
            <p:nvPr/>
          </p:nvCxnSpPr>
          <p:spPr>
            <a:xfrm>
              <a:off x="4618040" y="296482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直接连接符 362"/>
            <p:cNvCxnSpPr/>
            <p:nvPr/>
          </p:nvCxnSpPr>
          <p:spPr>
            <a:xfrm>
              <a:off x="5038172" y="296248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接连接符 363"/>
            <p:cNvCxnSpPr/>
            <p:nvPr/>
          </p:nvCxnSpPr>
          <p:spPr>
            <a:xfrm>
              <a:off x="5460685" y="2962949"/>
              <a:ext cx="0" cy="33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476672" y="5194188"/>
            <a:ext cx="5943600" cy="173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3 | Comparison of centromeric satellite repeat families, G</a:t>
            </a:r>
            <a:r>
              <a:rPr lang="en-US" sz="1100" b="1" baseline="300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-Cent1, G</a:t>
            </a:r>
            <a:r>
              <a:rPr lang="en-US" sz="1100" b="1" baseline="300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-Cent2, and G</a:t>
            </a:r>
            <a:r>
              <a:rPr lang="en-US" sz="1100" b="1" baseline="300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-Cent. a,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Consensus sequence of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 constructed based on 500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 repeats randomly selected from the F genome, the orange bars indicate highly variable nucleotide positions  (&lt;0.7).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b,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Alignment of representative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-Cent1,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-Cent2 and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 repeats.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9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40768" y="755576"/>
            <a:ext cx="4273205" cy="2030791"/>
            <a:chOff x="390660" y="2099524"/>
            <a:chExt cx="6130380" cy="2030791"/>
          </a:xfrm>
        </p:grpSpPr>
        <p:sp>
          <p:nvSpPr>
            <p:cNvPr id="93" name="文本框 75"/>
            <p:cNvSpPr txBox="1"/>
            <p:nvPr/>
          </p:nvSpPr>
          <p:spPr>
            <a:xfrm>
              <a:off x="795705" y="3914871"/>
              <a:ext cx="57253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0.0              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5                   5.0                   7.5                  10.0                 12.5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90660" y="2099524"/>
              <a:ext cx="5566675" cy="1910377"/>
              <a:chOff x="390660" y="2099524"/>
              <a:chExt cx="5566675" cy="1910377"/>
            </a:xfrm>
          </p:grpSpPr>
          <p:pic>
            <p:nvPicPr>
              <p:cNvPr id="13" name="图片 12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71"/>
              <a:stretch/>
            </p:blipFill>
            <p:spPr>
              <a:xfrm>
                <a:off x="1029121" y="2227340"/>
                <a:ext cx="4920157" cy="1683341"/>
              </a:xfrm>
              <a:prstGeom prst="rect">
                <a:avLst/>
              </a:prstGeom>
            </p:spPr>
          </p:pic>
          <p:sp>
            <p:nvSpPr>
              <p:cNvPr id="85" name="文本框 84"/>
              <p:cNvSpPr txBox="1"/>
              <p:nvPr/>
            </p:nvSpPr>
            <p:spPr>
              <a:xfrm>
                <a:off x="390660" y="2099524"/>
                <a:ext cx="2551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CN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文本框 59"/>
              <p:cNvSpPr txBox="1"/>
              <p:nvPr/>
            </p:nvSpPr>
            <p:spPr>
              <a:xfrm>
                <a:off x="572898" y="2500449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文本框 60"/>
              <p:cNvSpPr txBox="1"/>
              <p:nvPr/>
            </p:nvSpPr>
            <p:spPr>
              <a:xfrm>
                <a:off x="576643" y="3151106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文本框 61"/>
              <p:cNvSpPr txBox="1"/>
              <p:nvPr/>
            </p:nvSpPr>
            <p:spPr>
              <a:xfrm>
                <a:off x="594937" y="3482262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文本框 62"/>
              <p:cNvSpPr txBox="1"/>
              <p:nvPr/>
            </p:nvSpPr>
            <p:spPr>
              <a:xfrm>
                <a:off x="580738" y="3794457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0.0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文本框 63"/>
              <p:cNvSpPr txBox="1"/>
              <p:nvPr/>
            </p:nvSpPr>
            <p:spPr>
              <a:xfrm>
                <a:off x="579829" y="2833168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9" name="直接连接符 64"/>
              <p:cNvCxnSpPr/>
              <p:nvPr/>
            </p:nvCxnSpPr>
            <p:spPr>
              <a:xfrm>
                <a:off x="1022497" y="3918162"/>
                <a:ext cx="493483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65"/>
              <p:cNvCxnSpPr/>
              <p:nvPr/>
            </p:nvCxnSpPr>
            <p:spPr>
              <a:xfrm>
                <a:off x="1022497" y="2258714"/>
                <a:ext cx="0" cy="165599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66"/>
              <p:cNvCxnSpPr/>
              <p:nvPr/>
            </p:nvCxnSpPr>
            <p:spPr>
              <a:xfrm>
                <a:off x="966971" y="2932896"/>
                <a:ext cx="5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67"/>
              <p:cNvCxnSpPr/>
              <p:nvPr/>
            </p:nvCxnSpPr>
            <p:spPr>
              <a:xfrm>
                <a:off x="967868" y="3256225"/>
                <a:ext cx="5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68"/>
              <p:cNvCxnSpPr/>
              <p:nvPr/>
            </p:nvCxnSpPr>
            <p:spPr>
              <a:xfrm>
                <a:off x="970314" y="2604315"/>
                <a:ext cx="5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69"/>
              <p:cNvCxnSpPr/>
              <p:nvPr/>
            </p:nvCxnSpPr>
            <p:spPr>
              <a:xfrm>
                <a:off x="970312" y="3583808"/>
                <a:ext cx="5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70"/>
              <p:cNvCxnSpPr/>
              <p:nvPr/>
            </p:nvCxnSpPr>
            <p:spPr>
              <a:xfrm>
                <a:off x="966971" y="3915245"/>
                <a:ext cx="5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71"/>
              <p:cNvCxnSpPr/>
              <p:nvPr/>
            </p:nvCxnSpPr>
            <p:spPr>
              <a:xfrm>
                <a:off x="3982121" y="3916924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73"/>
              <p:cNvCxnSpPr/>
              <p:nvPr/>
            </p:nvCxnSpPr>
            <p:spPr>
              <a:xfrm>
                <a:off x="2007217" y="3916468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74"/>
              <p:cNvCxnSpPr/>
              <p:nvPr/>
            </p:nvCxnSpPr>
            <p:spPr>
              <a:xfrm>
                <a:off x="1025131" y="3916468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57"/>
              <p:cNvSpPr txBox="1"/>
              <p:nvPr/>
            </p:nvSpPr>
            <p:spPr>
              <a:xfrm rot="16200000">
                <a:off x="-52194" y="2931767"/>
                <a:ext cx="1194788" cy="309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Abundances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直接连接符 51"/>
              <p:cNvCxnSpPr/>
              <p:nvPr/>
            </p:nvCxnSpPr>
            <p:spPr>
              <a:xfrm>
                <a:off x="5957335" y="3915800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文本框 86"/>
              <p:cNvSpPr txBox="1"/>
              <p:nvPr/>
            </p:nvSpPr>
            <p:spPr>
              <a:xfrm>
                <a:off x="580945" y="2157967"/>
                <a:ext cx="75516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7" name="直接连接符 71"/>
              <p:cNvCxnSpPr/>
              <p:nvPr/>
            </p:nvCxnSpPr>
            <p:spPr>
              <a:xfrm>
                <a:off x="2996938" y="3919981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66"/>
              <p:cNvCxnSpPr/>
              <p:nvPr/>
            </p:nvCxnSpPr>
            <p:spPr>
              <a:xfrm>
                <a:off x="969398" y="2259202"/>
                <a:ext cx="5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71"/>
              <p:cNvCxnSpPr/>
              <p:nvPr/>
            </p:nvCxnSpPr>
            <p:spPr>
              <a:xfrm>
                <a:off x="4965885" y="3915477"/>
                <a:ext cx="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2477656" y="2369104"/>
                <a:ext cx="0" cy="1548000"/>
              </a:xfrm>
              <a:prstGeom prst="line">
                <a:avLst/>
              </a:prstGeom>
              <a:ln w="12700">
                <a:solidFill>
                  <a:srgbClr val="F9726A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>
                <a:off x="2572712" y="2545692"/>
                <a:ext cx="0" cy="136800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>
                <a:off x="2889008" y="2837104"/>
                <a:ext cx="0" cy="1080000"/>
              </a:xfrm>
              <a:prstGeom prst="line">
                <a:avLst/>
              </a:prstGeom>
              <a:ln w="12700">
                <a:solidFill>
                  <a:srgbClr val="F45CE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>
                <a:off x="3667884" y="2476593"/>
                <a:ext cx="0" cy="144000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>
                <a:off x="4092729" y="2474148"/>
                <a:ext cx="0" cy="1440000"/>
              </a:xfrm>
              <a:prstGeom prst="line">
                <a:avLst/>
              </a:prstGeom>
              <a:ln w="12700">
                <a:solidFill>
                  <a:srgbClr val="B3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4272420" y="2559188"/>
                <a:ext cx="0" cy="1368000"/>
              </a:xfrm>
              <a:prstGeom prst="line">
                <a:avLst/>
              </a:prstGeom>
              <a:ln w="12700">
                <a:solidFill>
                  <a:srgbClr val="13C3C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2269907" y="2197781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3.69 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2373054" y="2369539"/>
                <a:ext cx="4154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3.94 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2652167" y="2658074"/>
                <a:ext cx="4154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4.74 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3384925" y="2302383"/>
                <a:ext cx="4154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6.72 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3819634" y="2293915"/>
                <a:ext cx="4154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7.81 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文本框 118"/>
              <p:cNvSpPr txBox="1"/>
              <p:nvPr/>
            </p:nvSpPr>
            <p:spPr>
              <a:xfrm>
                <a:off x="4061781" y="2390019"/>
                <a:ext cx="4154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8.25 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4" name="文本框 58"/>
          <p:cNvSpPr txBox="1"/>
          <p:nvPr/>
        </p:nvSpPr>
        <p:spPr>
          <a:xfrm>
            <a:off x="2852936" y="2690729"/>
            <a:ext cx="15896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Divergence times (MYA) 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文本框 40"/>
          <p:cNvSpPr txBox="1"/>
          <p:nvPr/>
        </p:nvSpPr>
        <p:spPr>
          <a:xfrm>
            <a:off x="4330891" y="824397"/>
            <a:ext cx="1841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F-Cent 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F-Cent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文本框 88"/>
          <p:cNvSpPr txBox="1"/>
          <p:nvPr/>
        </p:nvSpPr>
        <p:spPr>
          <a:xfrm>
            <a:off x="4334417" y="969403"/>
            <a:ext cx="20607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-Cent1 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-Cent1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文本框 90"/>
          <p:cNvSpPr txBox="1"/>
          <p:nvPr/>
        </p:nvSpPr>
        <p:spPr>
          <a:xfrm>
            <a:off x="4333814" y="1271395"/>
            <a:ext cx="2063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-Cent2 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F-Cent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文本框 93"/>
          <p:cNvSpPr txBox="1"/>
          <p:nvPr/>
        </p:nvSpPr>
        <p:spPr>
          <a:xfrm>
            <a:off x="4334172" y="1113992"/>
            <a:ext cx="20607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-Cent2 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-Cent2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文本框 94"/>
          <p:cNvSpPr txBox="1"/>
          <p:nvPr/>
        </p:nvSpPr>
        <p:spPr>
          <a:xfrm>
            <a:off x="4334417" y="1433436"/>
            <a:ext cx="2063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-Cent1 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F-Cent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95"/>
          <p:cNvSpPr txBox="1"/>
          <p:nvPr/>
        </p:nvSpPr>
        <p:spPr>
          <a:xfrm>
            <a:off x="4333601" y="1582071"/>
            <a:ext cx="13495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-Cent1 </a:t>
            </a:r>
            <a:r>
              <a:rPr lang="en-US" altLang="zh-CN" sz="800" i="1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-Cent2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42061" y="909206"/>
            <a:ext cx="54000" cy="54000"/>
          </a:xfrm>
          <a:prstGeom prst="rect">
            <a:avLst/>
          </a:prstGeom>
          <a:noFill/>
          <a:ln w="9525">
            <a:solidFill>
              <a:srgbClr val="F87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780736" y="1376813"/>
            <a:ext cx="1723" cy="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/>
          <p:cNvSpPr/>
          <p:nvPr/>
        </p:nvSpPr>
        <p:spPr>
          <a:xfrm>
            <a:off x="4343179" y="1057307"/>
            <a:ext cx="54000" cy="54000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矩形 125"/>
          <p:cNvSpPr/>
          <p:nvPr/>
        </p:nvSpPr>
        <p:spPr>
          <a:xfrm>
            <a:off x="4342942" y="1197276"/>
            <a:ext cx="54000" cy="54000"/>
          </a:xfrm>
          <a:prstGeom prst="rect">
            <a:avLst/>
          </a:prstGeom>
          <a:noFill/>
          <a:ln w="9525">
            <a:solidFill>
              <a:srgbClr val="E66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矩形 126"/>
          <p:cNvSpPr/>
          <p:nvPr/>
        </p:nvSpPr>
        <p:spPr>
          <a:xfrm>
            <a:off x="4343425" y="1357350"/>
            <a:ext cx="54000" cy="54000"/>
          </a:xfrm>
          <a:prstGeom prst="rect">
            <a:avLst/>
          </a:prstGeom>
          <a:noFill/>
          <a:ln w="9525">
            <a:solidFill>
              <a:srgbClr val="446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>
            <a:off x="4343425" y="1517186"/>
            <a:ext cx="54000" cy="54000"/>
          </a:xfrm>
          <a:prstGeom prst="rect">
            <a:avLst/>
          </a:prstGeom>
          <a:noFill/>
          <a:ln w="9525">
            <a:solidFill>
              <a:srgbClr val="B3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矩形 128"/>
          <p:cNvSpPr/>
          <p:nvPr/>
        </p:nvSpPr>
        <p:spPr>
          <a:xfrm>
            <a:off x="4341947" y="1666242"/>
            <a:ext cx="54000" cy="54000"/>
          </a:xfrm>
          <a:prstGeom prst="rect">
            <a:avLst/>
          </a:prstGeom>
          <a:noFill/>
          <a:ln w="9525">
            <a:solidFill>
              <a:srgbClr val="13C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1340768" y="2873095"/>
            <a:ext cx="4693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b                                          c                                        d</a:t>
            </a:r>
            <a:endParaRPr lang="zh-CN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 rot="16200000">
            <a:off x="579575" y="3678899"/>
            <a:ext cx="1737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Enzyme found (%)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964330"/>
              </p:ext>
            </p:extLst>
          </p:nvPr>
        </p:nvGraphicFramePr>
        <p:xfrm>
          <a:off x="1626754" y="3030752"/>
          <a:ext cx="1127402" cy="1257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文本框 44"/>
          <p:cNvSpPr txBox="1"/>
          <p:nvPr/>
        </p:nvSpPr>
        <p:spPr>
          <a:xfrm>
            <a:off x="1541957" y="4043475"/>
            <a:ext cx="228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487536" y="3843935"/>
            <a:ext cx="282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490251" y="3656540"/>
            <a:ext cx="282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490454" y="3457770"/>
            <a:ext cx="282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486704" y="3260283"/>
            <a:ext cx="282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434213" y="3059098"/>
            <a:ext cx="3374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 rot="19800000">
            <a:off x="1577010" y="4178890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563673" y="4443372"/>
            <a:ext cx="1154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-Cent2 associated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文本框 120"/>
          <p:cNvSpPr txBox="1"/>
          <p:nvPr/>
        </p:nvSpPr>
        <p:spPr>
          <a:xfrm rot="19800000">
            <a:off x="1824157" y="4162918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文本框 121"/>
          <p:cNvSpPr txBox="1"/>
          <p:nvPr/>
        </p:nvSpPr>
        <p:spPr>
          <a:xfrm rot="19800000">
            <a:off x="1973193" y="4177906"/>
            <a:ext cx="34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文本框 122"/>
          <p:cNvSpPr txBox="1"/>
          <p:nvPr/>
        </p:nvSpPr>
        <p:spPr>
          <a:xfrm rot="19800000">
            <a:off x="2172452" y="4170463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文本框 123"/>
          <p:cNvSpPr txBox="1"/>
          <p:nvPr/>
        </p:nvSpPr>
        <p:spPr>
          <a:xfrm rot="19800000">
            <a:off x="2124556" y="4228652"/>
            <a:ext cx="5725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RNaseH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92280" y="3003212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Gmr1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 rot="16200000">
            <a:off x="1798959" y="3702706"/>
            <a:ext cx="21276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Enzyme found (%) 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7" name="Chart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918319"/>
              </p:ext>
            </p:extLst>
          </p:nvPr>
        </p:nvGraphicFramePr>
        <p:xfrm>
          <a:off x="3031861" y="3024107"/>
          <a:ext cx="1128734" cy="125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2835596" y="3067986"/>
            <a:ext cx="1320224" cy="1575442"/>
            <a:chOff x="2367157" y="3431124"/>
            <a:chExt cx="1399954" cy="1582667"/>
          </a:xfrm>
        </p:grpSpPr>
        <p:sp>
          <p:nvSpPr>
            <p:cNvPr id="54" name="文本框 53"/>
            <p:cNvSpPr txBox="1"/>
            <p:nvPr/>
          </p:nvSpPr>
          <p:spPr>
            <a:xfrm>
              <a:off x="2481408" y="4415501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423700" y="4215961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426579" y="4029113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426794" y="382979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2422818" y="363230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367157" y="343112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2542908" y="4797359"/>
              <a:ext cx="1224203" cy="216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-Cent1 associated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3368134" y="2987824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Gmr17</a:t>
            </a:r>
          </a:p>
        </p:txBody>
      </p:sp>
      <p:sp>
        <p:nvSpPr>
          <p:cNvPr id="131" name="文本框 130"/>
          <p:cNvSpPr txBox="1"/>
          <p:nvPr/>
        </p:nvSpPr>
        <p:spPr>
          <a:xfrm rot="19800000">
            <a:off x="2979241" y="4186404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文本框 131"/>
          <p:cNvSpPr txBox="1"/>
          <p:nvPr/>
        </p:nvSpPr>
        <p:spPr>
          <a:xfrm rot="19800000">
            <a:off x="3226388" y="4170432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文本框 132"/>
          <p:cNvSpPr txBox="1"/>
          <p:nvPr/>
        </p:nvSpPr>
        <p:spPr>
          <a:xfrm rot="19800000">
            <a:off x="3375424" y="4185420"/>
            <a:ext cx="34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文本框 133"/>
          <p:cNvSpPr txBox="1"/>
          <p:nvPr/>
        </p:nvSpPr>
        <p:spPr>
          <a:xfrm rot="19800000">
            <a:off x="3574683" y="4177977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文本框 134"/>
          <p:cNvSpPr txBox="1"/>
          <p:nvPr/>
        </p:nvSpPr>
        <p:spPr>
          <a:xfrm rot="19800000">
            <a:off x="3526787" y="4236166"/>
            <a:ext cx="5725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RNaseH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121866" y="2854008"/>
            <a:ext cx="1395366" cy="1884413"/>
            <a:chOff x="3132098" y="4180888"/>
            <a:chExt cx="1395366" cy="1884413"/>
          </a:xfrm>
        </p:grpSpPr>
        <p:sp>
          <p:nvSpPr>
            <p:cNvPr id="76" name="文本框 75"/>
            <p:cNvSpPr txBox="1"/>
            <p:nvPr/>
          </p:nvSpPr>
          <p:spPr>
            <a:xfrm rot="16200000">
              <a:off x="2297613" y="5015373"/>
              <a:ext cx="1884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Enzyme found (%)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3217190" y="4350724"/>
              <a:ext cx="1310274" cy="1632369"/>
              <a:chOff x="3410735" y="4228727"/>
              <a:chExt cx="1310274" cy="1632369"/>
            </a:xfrm>
          </p:grpSpPr>
          <p:graphicFrame>
            <p:nvGraphicFramePr>
              <p:cNvPr id="62" name="图表 6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28967276"/>
                  </p:ext>
                </p:extLst>
              </p:nvPr>
            </p:nvGraphicFramePr>
            <p:xfrm>
              <a:off x="3594748" y="4228727"/>
              <a:ext cx="1126261" cy="12623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63" name="文本框 62"/>
              <p:cNvSpPr txBox="1"/>
              <p:nvPr/>
            </p:nvSpPr>
            <p:spPr>
              <a:xfrm>
                <a:off x="3516660" y="5264371"/>
                <a:ext cx="22857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3462239" y="5064831"/>
                <a:ext cx="28299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3464954" y="4877436"/>
                <a:ext cx="28299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3465157" y="4678666"/>
                <a:ext cx="28299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3461407" y="4481179"/>
                <a:ext cx="28299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3410735" y="4256909"/>
                <a:ext cx="33741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3594079" y="5645652"/>
                <a:ext cx="105830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altLang="zh-CN" sz="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-Cent associated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6" name="文本框 135"/>
            <p:cNvSpPr txBox="1"/>
            <p:nvPr/>
          </p:nvSpPr>
          <p:spPr>
            <a:xfrm>
              <a:off x="3709299" y="4326909"/>
              <a:ext cx="5822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Gfa2209</a:t>
              </a:r>
            </a:p>
          </p:txBody>
        </p:sp>
        <p:sp>
          <p:nvSpPr>
            <p:cNvPr id="137" name="文本框 136"/>
            <p:cNvSpPr txBox="1"/>
            <p:nvPr/>
          </p:nvSpPr>
          <p:spPr>
            <a:xfrm rot="19800000">
              <a:off x="3368009" y="5504217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GAP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文本框 137"/>
            <p:cNvSpPr txBox="1"/>
            <p:nvPr/>
          </p:nvSpPr>
          <p:spPr>
            <a:xfrm rot="19800000">
              <a:off x="3615156" y="5488245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AP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文本框 138"/>
            <p:cNvSpPr txBox="1"/>
            <p:nvPr/>
          </p:nvSpPr>
          <p:spPr>
            <a:xfrm rot="19800000">
              <a:off x="3764192" y="5503233"/>
              <a:ext cx="3497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INT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文本框 139"/>
            <p:cNvSpPr txBox="1"/>
            <p:nvPr/>
          </p:nvSpPr>
          <p:spPr>
            <a:xfrm rot="19800000">
              <a:off x="3963451" y="5495790"/>
              <a:ext cx="3209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RT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文本框 140"/>
            <p:cNvSpPr txBox="1"/>
            <p:nvPr/>
          </p:nvSpPr>
          <p:spPr>
            <a:xfrm rot="19800000">
              <a:off x="3915555" y="5553979"/>
              <a:ext cx="5725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RNaseH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6672" y="4716016"/>
            <a:ext cx="5943600" cy="2409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4 | Analysis of centromeric satellite repeats and their associated centromeric retrotransposon families in the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G. max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perennial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Glycine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 species. a,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Estimation of the divergent times of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-Cent1,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-Cent2, and G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-Cent repeats.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 mutation rate of 1.3x10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-8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per nucleotide per year was used for estimation of divergence times.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b, c, d,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Relative abundance of putative centromere retrotransposon families with detected internal sequences, which were predicted to encode five key enzymes (GAP, AP, INT, RT and RNaseH).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9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22724" y="1063002"/>
            <a:ext cx="1794506" cy="1890000"/>
            <a:chOff x="712826" y="3453296"/>
            <a:chExt cx="1794506" cy="2122876"/>
          </a:xfrm>
        </p:grpSpPr>
        <p:grpSp>
          <p:nvGrpSpPr>
            <p:cNvPr id="346" name="组合 345"/>
            <p:cNvGrpSpPr/>
            <p:nvPr/>
          </p:nvGrpSpPr>
          <p:grpSpPr>
            <a:xfrm>
              <a:off x="734451" y="3453296"/>
              <a:ext cx="1772881" cy="2122876"/>
              <a:chOff x="5538209" y="2317717"/>
              <a:chExt cx="2317546" cy="2122876"/>
            </a:xfrm>
          </p:grpSpPr>
          <p:sp>
            <p:nvSpPr>
              <p:cNvPr id="230" name="矩形 59"/>
              <p:cNvSpPr/>
              <p:nvPr/>
            </p:nvSpPr>
            <p:spPr>
              <a:xfrm rot="16200000">
                <a:off x="4698054" y="3157872"/>
                <a:ext cx="2122876" cy="442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Singletons</a:t>
                </a:r>
                <a:r>
                  <a:rPr lang="zh-CN" altLang="en-US" sz="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duplicates</a:t>
                </a:r>
              </a:p>
              <a:p>
                <a:pPr algn="ct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In each genomes (%) </a:t>
                </a:r>
              </a:p>
            </p:txBody>
          </p:sp>
          <p:grpSp>
            <p:nvGrpSpPr>
              <p:cNvPr id="332" name="组合 331"/>
              <p:cNvGrpSpPr/>
              <p:nvPr/>
            </p:nvGrpSpPr>
            <p:grpSpPr>
              <a:xfrm>
                <a:off x="5857668" y="2614861"/>
                <a:ext cx="1998087" cy="1530982"/>
                <a:chOff x="1256302" y="3504662"/>
                <a:chExt cx="1998087" cy="1530982"/>
              </a:xfrm>
            </p:grpSpPr>
            <p:sp>
              <p:nvSpPr>
                <p:cNvPr id="333" name="文本框 332"/>
                <p:cNvSpPr txBox="1"/>
                <p:nvPr/>
              </p:nvSpPr>
              <p:spPr>
                <a:xfrm>
                  <a:off x="1258278" y="4374978"/>
                  <a:ext cx="49767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334" name="图表 333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1457530" y="3504662"/>
                <a:ext cx="1796859" cy="153098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335" name="文本框 334"/>
                <p:cNvSpPr txBox="1"/>
                <p:nvPr/>
              </p:nvSpPr>
              <p:spPr>
                <a:xfrm>
                  <a:off x="1337979" y="4800752"/>
                  <a:ext cx="49841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" name="文本框 335"/>
                <p:cNvSpPr txBox="1"/>
                <p:nvPr/>
              </p:nvSpPr>
              <p:spPr>
                <a:xfrm>
                  <a:off x="1259991" y="4587551"/>
                  <a:ext cx="53629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" name="文本框 336"/>
                <p:cNvSpPr txBox="1"/>
                <p:nvPr/>
              </p:nvSpPr>
              <p:spPr>
                <a:xfrm>
                  <a:off x="1259249" y="4168048"/>
                  <a:ext cx="54849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" name="文本框 337"/>
                <p:cNvSpPr txBox="1"/>
                <p:nvPr/>
              </p:nvSpPr>
              <p:spPr>
                <a:xfrm>
                  <a:off x="1256302" y="3956697"/>
                  <a:ext cx="48875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" name="文本框 338"/>
                <p:cNvSpPr txBox="1"/>
                <p:nvPr/>
              </p:nvSpPr>
              <p:spPr>
                <a:xfrm>
                  <a:off x="1257691" y="3751451"/>
                  <a:ext cx="48699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文本框 340"/>
                <p:cNvSpPr txBox="1"/>
                <p:nvPr/>
              </p:nvSpPr>
              <p:spPr>
                <a:xfrm>
                  <a:off x="1733803" y="3579742"/>
                  <a:ext cx="6158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Singleton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矩形 341"/>
                <p:cNvSpPr/>
                <p:nvPr/>
              </p:nvSpPr>
              <p:spPr>
                <a:xfrm>
                  <a:off x="1723068" y="3682073"/>
                  <a:ext cx="70590" cy="540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3" name="文本框 342"/>
                <p:cNvSpPr txBox="1"/>
                <p:nvPr/>
              </p:nvSpPr>
              <p:spPr>
                <a:xfrm>
                  <a:off x="1262736" y="3540070"/>
                  <a:ext cx="50331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文本框 343"/>
                <p:cNvSpPr txBox="1"/>
                <p:nvPr/>
              </p:nvSpPr>
              <p:spPr>
                <a:xfrm>
                  <a:off x="1733803" y="3709575"/>
                  <a:ext cx="66556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Duplicates</a:t>
                  </a:r>
                  <a:endParaRPr lang="zh-CN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5" name="矩形 344"/>
                <p:cNvSpPr/>
                <p:nvPr/>
              </p:nvSpPr>
              <p:spPr>
                <a:xfrm>
                  <a:off x="1723068" y="3810477"/>
                  <a:ext cx="70590" cy="540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54" name="文本框 353"/>
            <p:cNvSpPr txBox="1"/>
            <p:nvPr/>
          </p:nvSpPr>
          <p:spPr>
            <a:xfrm>
              <a:off x="712826" y="3621376"/>
              <a:ext cx="255198" cy="25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文本框 360"/>
            <p:cNvSpPr txBox="1"/>
            <p:nvPr/>
          </p:nvSpPr>
          <p:spPr>
            <a:xfrm>
              <a:off x="1201114" y="5132850"/>
              <a:ext cx="1228221" cy="241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G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    B    C    A    D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65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2264317"/>
              </p:ext>
            </p:extLst>
          </p:nvPr>
        </p:nvGraphicFramePr>
        <p:xfrm>
          <a:off x="3467644" y="1317631"/>
          <a:ext cx="1139543" cy="1509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1975291" y="1152804"/>
            <a:ext cx="1345240" cy="1741736"/>
            <a:chOff x="1160241" y="1475738"/>
            <a:chExt cx="1494385" cy="1953484"/>
          </a:xfrm>
        </p:grpSpPr>
        <p:graphicFrame>
          <p:nvGraphicFramePr>
            <p:cNvPr id="262" name="图表 261"/>
            <p:cNvGraphicFramePr>
              <a:graphicFrameLocks/>
            </p:cNvGraphicFramePr>
            <p:nvPr>
              <p:extLst/>
            </p:nvPr>
          </p:nvGraphicFramePr>
          <p:xfrm>
            <a:off x="1444945" y="1676589"/>
            <a:ext cx="1209681" cy="16559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" name="文本框 12"/>
            <p:cNvSpPr txBox="1"/>
            <p:nvPr/>
          </p:nvSpPr>
          <p:spPr>
            <a:xfrm rot="16200000">
              <a:off x="371544" y="2264435"/>
              <a:ext cx="1953484" cy="37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Singletons in perennials </a:t>
              </a:r>
            </a:p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shared by G</a:t>
              </a:r>
              <a:r>
                <a:rPr lang="en-US" altLang="zh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m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(%)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4" name="文本框 283"/>
          <p:cNvSpPr txBox="1"/>
          <p:nvPr/>
        </p:nvSpPr>
        <p:spPr>
          <a:xfrm rot="16200000">
            <a:off x="2562972" y="1828209"/>
            <a:ext cx="1734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Duplicates in perennials 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shared by G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3234968" y="1212909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1952379" y="1211267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672" y="3193494"/>
            <a:ext cx="5943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1100" b="1" dirty="0">
                <a:latin typeface="Arial" charset="0"/>
                <a:ea typeface="Arial" charset="0"/>
                <a:cs typeface="Arial" charset="0"/>
              </a:rPr>
              <a:t>Supplementary Fig. 5 |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Relative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abundances of singletons and duplicated genes in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G. max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and the perennial 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Glycine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genomes.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a, </a:t>
            </a:r>
            <a:r>
              <a:rPr lang="en-GB" sz="1100" dirty="0" smtClean="0"/>
              <a:t>The </a:t>
            </a:r>
            <a:r>
              <a:rPr lang="en-GB" sz="1100" dirty="0"/>
              <a:t>numbers of core genes identified in annual </a:t>
            </a:r>
            <a:r>
              <a:rPr lang="en-GB" sz="1100" i="1" dirty="0"/>
              <a:t>Glycine</a:t>
            </a:r>
            <a:r>
              <a:rPr lang="en-GB" sz="1100" dirty="0"/>
              <a:t> </a:t>
            </a:r>
            <a:r>
              <a:rPr lang="en-GB" sz="1100" dirty="0" smtClean="0"/>
              <a:t>datasets.</a:t>
            </a:r>
            <a:r>
              <a:rPr lang="en-US" sz="1100" dirty="0" smtClean="0"/>
              <a:t> </a:t>
            </a:r>
            <a:r>
              <a:rPr lang="en-US" sz="1100" b="1" dirty="0" smtClean="0"/>
              <a:t>b, c, 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Bar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plot showing the number of shared singletons 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altLang="zh-CN" sz="1100" b="1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and duplicated genes 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altLang="zh-CN" sz="1100" b="1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) between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G. max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and individual perennial genomes. 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Proportions of singletons and duplicates identified in individual genomes. Undefined categories of genes such as tandem duplicates were not shown in the plots. 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641" y="2559862"/>
            <a:ext cx="12359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sz="200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15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sz="200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20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26</a:t>
            </a:r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88364" y="1852538"/>
            <a:ext cx="1398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Number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core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orthologs</a:t>
            </a:r>
          </a:p>
          <a:p>
            <a:pPr algn="ctr"/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(x1000)</a:t>
            </a:r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3140" y="2661664"/>
            <a:ext cx="10436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Samples</a:t>
            </a:r>
            <a:r>
              <a:rPr lang="zh-CN" altLang="en-US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800" dirty="0" smtClean="0">
                <a:latin typeface="Arial" charset="0"/>
                <a:ea typeface="Arial" charset="0"/>
                <a:cs typeface="Arial" charset="0"/>
              </a:rPr>
              <a:t>included</a:t>
            </a:r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文本框 287"/>
          <p:cNvSpPr txBox="1"/>
          <p:nvPr/>
        </p:nvSpPr>
        <p:spPr>
          <a:xfrm>
            <a:off x="598317" y="1214009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000" y="1467756"/>
            <a:ext cx="991750" cy="11027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12" y="138385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28072" y="1600994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24262" y="1802589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24612" y="199345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24612" y="2194749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28600" y="239365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4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4D26E1-0B5B-E64F-9368-62B071C7FEB0}"/>
              </a:ext>
            </a:extLst>
          </p:cNvPr>
          <p:cNvGrpSpPr/>
          <p:nvPr/>
        </p:nvGrpSpPr>
        <p:grpSpPr>
          <a:xfrm>
            <a:off x="1988840" y="1601760"/>
            <a:ext cx="3043541" cy="1980401"/>
            <a:chOff x="2095843" y="611560"/>
            <a:chExt cx="3043541" cy="1980401"/>
          </a:xfrm>
        </p:grpSpPr>
        <p:graphicFrame>
          <p:nvGraphicFramePr>
            <p:cNvPr id="4" name="图表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74272580"/>
                </p:ext>
              </p:extLst>
            </p:nvPr>
          </p:nvGraphicFramePr>
          <p:xfrm>
            <a:off x="2348880" y="713959"/>
            <a:ext cx="2592288" cy="1512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文本框 10"/>
            <p:cNvSpPr txBox="1"/>
            <p:nvPr/>
          </p:nvSpPr>
          <p:spPr>
            <a:xfrm rot="-5400000">
              <a:off x="1406637" y="1300766"/>
              <a:ext cx="1716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Proportions of core</a:t>
              </a:r>
              <a:r>
                <a:rPr lang="zh-CN" altLang="en-US" sz="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genes</a:t>
              </a:r>
            </a:p>
            <a:p>
              <a:pPr algn="ctr"/>
              <a:r>
                <a:rPr lang="zh-CN" altLang="en-US" sz="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non-core</a:t>
              </a:r>
              <a:r>
                <a:rPr lang="zh-CN" altLang="en-US" sz="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genes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807009" y="2200026"/>
              <a:ext cx="21659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Duplicates                         Singletons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626532" y="2068128"/>
              <a:ext cx="22268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 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B    C 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    </a:t>
              </a:r>
              <a:r>
                <a:rPr lang="en-US" altLang="zh-CN" sz="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D           F     B    C     A    D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784459" y="2376517"/>
              <a:ext cx="2354925" cy="215444"/>
              <a:chOff x="2917206" y="1353825"/>
              <a:chExt cx="1854833" cy="215444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3767940" y="1353825"/>
                <a:ext cx="10040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Non-core</a:t>
                </a:r>
                <a:r>
                  <a:rPr lang="zh-CN" altLang="en-US" sz="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genes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922767" y="1353825"/>
                <a:ext cx="78666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Core</a:t>
                </a:r>
                <a:r>
                  <a:rPr lang="zh-CN" altLang="en-US" sz="80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genes</a:t>
                </a:r>
                <a:endParaRPr lang="zh-CN" alt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2917206" y="1424121"/>
                <a:ext cx="53936" cy="68321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745554" y="1429472"/>
                <a:ext cx="54000" cy="67987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423869" y="3689992"/>
            <a:ext cx="5943600" cy="10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6 | Proportions of core genes and non-core genes belonging to categories of singletons and duplicated genes retained from the shared ~13-MYA WGD event by the Annual and perennial linages.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55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6672" y="4906156"/>
            <a:ext cx="5943600" cy="173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7 | Analysis of Ka/Ks of soybean genes orthologous to the Arabidopsis flowering network genes.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Two soybean genes orthologous to the Arabidopsis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PHP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AP2,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showed adaptive evolution between annual and perennial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Glycine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lineages.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 a,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Ka/Ks calculated for the annual group composed of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G. soja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accessions.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Ka/Ks calculated for perennial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Glycine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species.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CCEA36B7-190C-FE48-884E-2580731B9C71}"/>
              </a:ext>
            </a:extLst>
          </p:cNvPr>
          <p:cNvGrpSpPr/>
          <p:nvPr/>
        </p:nvGrpSpPr>
        <p:grpSpPr>
          <a:xfrm>
            <a:off x="1196752" y="755576"/>
            <a:ext cx="4536504" cy="4060596"/>
            <a:chOff x="836712" y="755576"/>
            <a:chExt cx="4536504" cy="4060596"/>
          </a:xfrm>
        </p:grpSpPr>
        <p:grpSp>
          <p:nvGrpSpPr>
            <p:cNvPr id="14" name="组合 13"/>
            <p:cNvGrpSpPr/>
            <p:nvPr/>
          </p:nvGrpSpPr>
          <p:grpSpPr>
            <a:xfrm>
              <a:off x="2585244" y="4588944"/>
              <a:ext cx="1687992" cy="227228"/>
              <a:chOff x="2731136" y="7010591"/>
              <a:chExt cx="3499200" cy="23633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2731136" y="7022847"/>
                <a:ext cx="1458461" cy="224074"/>
                <a:chOff x="2731136" y="7022847"/>
                <a:chExt cx="1458461" cy="224074"/>
              </a:xfrm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2880392" y="7022847"/>
                  <a:ext cx="1309205" cy="224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PHP</a:t>
                  </a:r>
                  <a:endParaRPr lang="zh-CN" altLang="en-US" sz="800" i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2731136" y="7094122"/>
                  <a:ext cx="149256" cy="7373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i="1"/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4656167" y="7010591"/>
                <a:ext cx="1574169" cy="224074"/>
                <a:chOff x="6134884" y="1500941"/>
                <a:chExt cx="1574169" cy="224074"/>
              </a:xfrm>
            </p:grpSpPr>
            <p:sp>
              <p:nvSpPr>
                <p:cNvPr id="33" name="文本框 32"/>
                <p:cNvSpPr txBox="1"/>
                <p:nvPr/>
              </p:nvSpPr>
              <p:spPr>
                <a:xfrm>
                  <a:off x="6283335" y="1500941"/>
                  <a:ext cx="1425718" cy="224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AP2</a:t>
                  </a:r>
                  <a:endParaRPr lang="zh-CN" altLang="en-US" sz="800" i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6134884" y="1578126"/>
                  <a:ext cx="148451" cy="80076"/>
                </a:xfrm>
                <a:prstGeom prst="ellipse">
                  <a:avLst/>
                </a:prstGeom>
                <a:solidFill>
                  <a:srgbClr val="F45CE1"/>
                </a:solidFill>
                <a:ln>
                  <a:solidFill>
                    <a:srgbClr val="F45CE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i="1"/>
                </a:p>
              </p:txBody>
            </p:sp>
          </p:grpSp>
        </p:grpSp>
        <p:graphicFrame>
          <p:nvGraphicFramePr>
            <p:cNvPr id="15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62869876"/>
                </p:ext>
              </p:extLst>
            </p:nvPr>
          </p:nvGraphicFramePr>
          <p:xfrm>
            <a:off x="1015442" y="755576"/>
            <a:ext cx="4357774" cy="17133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文本框 15"/>
            <p:cNvSpPr txBox="1"/>
            <p:nvPr/>
          </p:nvSpPr>
          <p:spPr>
            <a:xfrm>
              <a:off x="2581818" y="4314816"/>
              <a:ext cx="11673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flowering gene tested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3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90962193"/>
                </p:ext>
              </p:extLst>
            </p:nvPr>
          </p:nvGraphicFramePr>
          <p:xfrm>
            <a:off x="1015442" y="2633311"/>
            <a:ext cx="4357774" cy="1706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8" name="文本框 39"/>
            <p:cNvSpPr txBox="1"/>
            <p:nvPr/>
          </p:nvSpPr>
          <p:spPr>
            <a:xfrm rot="16200000">
              <a:off x="149186" y="3350524"/>
              <a:ext cx="15905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Ka/Ka within perennial</a:t>
              </a:r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species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39"/>
            <p:cNvSpPr txBox="1"/>
            <p:nvPr/>
          </p:nvSpPr>
          <p:spPr>
            <a:xfrm rot="16200000">
              <a:off x="198076" y="1524887"/>
              <a:ext cx="14927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Ka/Ka within </a:t>
              </a:r>
              <a:r>
                <a:rPr lang="en-US" altLang="zh-CN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G. soja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species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39"/>
            <p:cNvSpPr txBox="1"/>
            <p:nvPr/>
          </p:nvSpPr>
          <p:spPr>
            <a:xfrm>
              <a:off x="2610676" y="2361180"/>
              <a:ext cx="11673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flowering gene tested</a:t>
              </a:r>
              <a:endParaRPr lang="zh-CN" alt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6"/>
          <p:cNvSpPr txBox="1"/>
          <p:nvPr/>
        </p:nvSpPr>
        <p:spPr>
          <a:xfrm>
            <a:off x="1171354" y="670806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charset="0"/>
                <a:ea typeface="Arial" charset="0"/>
                <a:cs typeface="Arial" charset="0"/>
              </a:rPr>
              <a:t>a  </a:t>
            </a:r>
            <a:endParaRPr lang="zh-CN" altLang="en-US" sz="9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文本框 6"/>
          <p:cNvSpPr txBox="1"/>
          <p:nvPr/>
        </p:nvSpPr>
        <p:spPr>
          <a:xfrm>
            <a:off x="1170640" y="2525589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 smtClean="0">
                <a:latin typeface="Arial" charset="0"/>
                <a:ea typeface="Arial" charset="0"/>
                <a:cs typeface="Arial" charset="0"/>
              </a:rPr>
              <a:t>b</a:t>
            </a:r>
            <a:endParaRPr lang="zh-CN" altLang="en-US" sz="9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65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6" y="2986941"/>
            <a:ext cx="5631090" cy="1646843"/>
          </a:xfrm>
          <a:prstGeom prst="rect">
            <a:avLst/>
          </a:prstGeom>
        </p:spPr>
      </p:pic>
      <p:sp>
        <p:nvSpPr>
          <p:cNvPr id="77" name="文本框 88"/>
          <p:cNvSpPr txBox="1"/>
          <p:nvPr/>
        </p:nvSpPr>
        <p:spPr>
          <a:xfrm>
            <a:off x="471566" y="33902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Chr1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本框 89"/>
          <p:cNvSpPr txBox="1"/>
          <p:nvPr/>
        </p:nvSpPr>
        <p:spPr>
          <a:xfrm>
            <a:off x="477543" y="3893421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  D</a:t>
            </a:r>
          </a:p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Chr01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文本框 90"/>
          <p:cNvSpPr txBox="1"/>
          <p:nvPr/>
        </p:nvSpPr>
        <p:spPr>
          <a:xfrm>
            <a:off x="471567" y="4383554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  D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Chr21</a:t>
            </a:r>
          </a:p>
        </p:txBody>
      </p:sp>
      <p:sp>
        <p:nvSpPr>
          <p:cNvPr id="80" name="文本框 91"/>
          <p:cNvSpPr txBox="1"/>
          <p:nvPr/>
        </p:nvSpPr>
        <p:spPr>
          <a:xfrm>
            <a:off x="475909" y="2915816"/>
            <a:ext cx="594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Chr01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10"/>
          <p:cNvSpPr txBox="1"/>
          <p:nvPr/>
        </p:nvSpPr>
        <p:spPr>
          <a:xfrm>
            <a:off x="476095" y="2771800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10"/>
          <p:cNvSpPr txBox="1"/>
          <p:nvPr/>
        </p:nvSpPr>
        <p:spPr>
          <a:xfrm>
            <a:off x="448357" y="718024"/>
            <a:ext cx="50513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a                                                                                        b                         </a:t>
            </a:r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c                         d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5"/>
          <p:cNvSpPr txBox="1"/>
          <p:nvPr/>
        </p:nvSpPr>
        <p:spPr>
          <a:xfrm rot="16200000">
            <a:off x="-190228" y="1640339"/>
            <a:ext cx="1636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Numbers of homoeologs lost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in the recent allopolyploid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556792" y="2624396"/>
            <a:ext cx="8531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charset="0"/>
                <a:ea typeface="Arial" charset="0"/>
                <a:cs typeface="Arial" charset="0"/>
              </a:rPr>
              <a:t>Chromosomes</a:t>
            </a:r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14" name="Chart 1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687138"/>
              </p:ext>
            </p:extLst>
          </p:nvPr>
        </p:nvGraphicFramePr>
        <p:xfrm>
          <a:off x="3916529" y="852001"/>
          <a:ext cx="324454" cy="222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627964" y="899592"/>
            <a:ext cx="288565" cy="156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72610" y="1187624"/>
            <a:ext cx="242023" cy="156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672610" y="1475656"/>
            <a:ext cx="242023" cy="156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673575" y="1763688"/>
            <a:ext cx="242023" cy="156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72610" y="2111680"/>
            <a:ext cx="242023" cy="156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19153" y="2374118"/>
            <a:ext cx="195480" cy="156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00712" y="2481609"/>
            <a:ext cx="353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en-US" altLang="zh-CN" sz="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5"/>
          <p:cNvSpPr txBox="1"/>
          <p:nvPr/>
        </p:nvSpPr>
        <p:spPr>
          <a:xfrm rot="16200000">
            <a:off x="3645190" y="1452738"/>
            <a:ext cx="160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Percentages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genes showing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lower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Ka/Ks values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than their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respective orthologs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graphicFrame>
        <p:nvGraphicFramePr>
          <p:cNvPr id="42" name="Chart 1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236609"/>
              </p:ext>
            </p:extLst>
          </p:nvPr>
        </p:nvGraphicFramePr>
        <p:xfrm>
          <a:off x="4708732" y="850699"/>
          <a:ext cx="368540" cy="222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TextBox 5"/>
          <p:cNvSpPr txBox="1"/>
          <p:nvPr/>
        </p:nvSpPr>
        <p:spPr>
          <a:xfrm>
            <a:off x="4844282" y="1404228"/>
            <a:ext cx="258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endParaRPr lang="en-US" sz="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528618" y="900172"/>
            <a:ext cx="200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59589" y="1170867"/>
            <a:ext cx="167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559589" y="1414111"/>
            <a:ext cx="167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560259" y="1657240"/>
            <a:ext cx="167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559589" y="1896675"/>
            <a:ext cx="167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591877" y="2124308"/>
            <a:ext cx="135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776517" y="2484348"/>
            <a:ext cx="3237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41003" y="1084392"/>
            <a:ext cx="54000" cy="54000"/>
          </a:xfrm>
          <a:prstGeom prst="rect">
            <a:avLst/>
          </a:prstGeom>
          <a:solidFill>
            <a:srgbClr val="00A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634409" y="1084392"/>
            <a:ext cx="54000" cy="54000"/>
          </a:xfrm>
          <a:prstGeom prst="rect">
            <a:avLst/>
          </a:prstGeom>
          <a:solidFill>
            <a:srgbClr val="FFB2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40299" y="996211"/>
            <a:ext cx="2728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zh-CN" altLang="en-US" sz="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633641" y="999785"/>
            <a:ext cx="2776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zh-CN" altLang="en-US" sz="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01" y="1236863"/>
            <a:ext cx="767822" cy="1207008"/>
          </a:xfrm>
          <a:prstGeom prst="rect">
            <a:avLst/>
          </a:prstGeom>
        </p:spPr>
      </p:pic>
      <p:sp>
        <p:nvSpPr>
          <p:cNvPr id="62" name="文本框 273"/>
          <p:cNvSpPr txBox="1"/>
          <p:nvPr/>
        </p:nvSpPr>
        <p:spPr>
          <a:xfrm>
            <a:off x="5332071" y="1390061"/>
            <a:ext cx="242374" cy="263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本框 274"/>
          <p:cNvSpPr txBox="1"/>
          <p:nvPr/>
        </p:nvSpPr>
        <p:spPr>
          <a:xfrm>
            <a:off x="5334709" y="1924177"/>
            <a:ext cx="242374" cy="263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275"/>
          <p:cNvSpPr txBox="1"/>
          <p:nvPr/>
        </p:nvSpPr>
        <p:spPr>
          <a:xfrm>
            <a:off x="5330284" y="2160755"/>
            <a:ext cx="242374" cy="263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276"/>
          <p:cNvSpPr txBox="1"/>
          <p:nvPr/>
        </p:nvSpPr>
        <p:spPr>
          <a:xfrm>
            <a:off x="5331839" y="2364738"/>
            <a:ext cx="242374" cy="263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277"/>
          <p:cNvSpPr txBox="1"/>
          <p:nvPr/>
        </p:nvSpPr>
        <p:spPr>
          <a:xfrm>
            <a:off x="5330284" y="1627587"/>
            <a:ext cx="242374" cy="263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直接连接符 278"/>
          <p:cNvCxnSpPr/>
          <p:nvPr/>
        </p:nvCxnSpPr>
        <p:spPr>
          <a:xfrm>
            <a:off x="5531358" y="2484438"/>
            <a:ext cx="86868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279"/>
          <p:cNvCxnSpPr/>
          <p:nvPr/>
        </p:nvCxnSpPr>
        <p:spPr>
          <a:xfrm>
            <a:off x="5570266" y="1016027"/>
            <a:ext cx="0" cy="147685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280"/>
          <p:cNvCxnSpPr/>
          <p:nvPr/>
        </p:nvCxnSpPr>
        <p:spPr>
          <a:xfrm>
            <a:off x="5532891" y="1258063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281"/>
          <p:cNvCxnSpPr/>
          <p:nvPr/>
        </p:nvCxnSpPr>
        <p:spPr>
          <a:xfrm>
            <a:off x="5529982" y="1494392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282"/>
          <p:cNvCxnSpPr/>
          <p:nvPr/>
        </p:nvCxnSpPr>
        <p:spPr>
          <a:xfrm>
            <a:off x="5535717" y="1018284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283"/>
          <p:cNvCxnSpPr/>
          <p:nvPr/>
        </p:nvCxnSpPr>
        <p:spPr>
          <a:xfrm>
            <a:off x="5532891" y="1729463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287"/>
          <p:cNvCxnSpPr/>
          <p:nvPr/>
        </p:nvCxnSpPr>
        <p:spPr>
          <a:xfrm>
            <a:off x="5992360" y="2437891"/>
            <a:ext cx="0" cy="38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271"/>
          <p:cNvSpPr txBox="1"/>
          <p:nvPr/>
        </p:nvSpPr>
        <p:spPr>
          <a:xfrm rot="16200000">
            <a:off x="4249908" y="1602011"/>
            <a:ext cx="200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Distance of upstream TEs to 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 promoters of orthologs (x10kb)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直接连接符 265"/>
          <p:cNvCxnSpPr/>
          <p:nvPr/>
        </p:nvCxnSpPr>
        <p:spPr>
          <a:xfrm>
            <a:off x="6393557" y="2445150"/>
            <a:ext cx="0" cy="38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283"/>
          <p:cNvCxnSpPr/>
          <p:nvPr/>
        </p:nvCxnSpPr>
        <p:spPr>
          <a:xfrm>
            <a:off x="5533338" y="2267744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273"/>
          <p:cNvSpPr txBox="1"/>
          <p:nvPr/>
        </p:nvSpPr>
        <p:spPr>
          <a:xfrm>
            <a:off x="5330752" y="899592"/>
            <a:ext cx="242374" cy="23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5783000" y="1120602"/>
            <a:ext cx="396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283"/>
          <p:cNvCxnSpPr/>
          <p:nvPr/>
        </p:nvCxnSpPr>
        <p:spPr>
          <a:xfrm>
            <a:off x="5535772" y="2052671"/>
            <a:ext cx="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本框 273"/>
          <p:cNvSpPr txBox="1"/>
          <p:nvPr/>
        </p:nvSpPr>
        <p:spPr>
          <a:xfrm>
            <a:off x="5336726" y="1146242"/>
            <a:ext cx="242374" cy="23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5"/>
          <p:cNvSpPr txBox="1"/>
          <p:nvPr/>
        </p:nvSpPr>
        <p:spPr>
          <a:xfrm>
            <a:off x="5859953" y="953054"/>
            <a:ext cx="264816" cy="23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**</a:t>
            </a:r>
            <a:endParaRPr lang="en-US" altLang="zh-CN" sz="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76672" y="4788024"/>
            <a:ext cx="5943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8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| Subgenome fractionation in the recent allopolyploid and  genomic features in its ancestral diploids.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a,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Biased fractionation between subgenome A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and D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as reflected by numbers of gene losses.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Difference of levels of ortholog expression between the A and D genomes.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c,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Difference of stringencies of purifying selection of orthologs between the A and D genome.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 d,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Association between gene expressions and distances to upstream TEs.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e,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Distribution of lost genes in A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and D</a:t>
            </a:r>
            <a:r>
              <a:rPr lang="en-US" sz="1100" baseline="300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detected by comparison among the two subgenomes and their two ancestral diploid genomes.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813813"/>
              </p:ext>
            </p:extLst>
          </p:nvPr>
        </p:nvGraphicFramePr>
        <p:xfrm>
          <a:off x="715083" y="826108"/>
          <a:ext cx="2799693" cy="196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85" name="直接连接符 44">
            <a:extLst>
              <a:ext uri="{FF2B5EF4-FFF2-40B4-BE49-F238E27FC236}">
                <a16:creationId xmlns:a16="http://schemas.microsoft.com/office/drawing/2014/main" id="{109EEFBF-A9C9-E44C-8B34-8595BECE788F}"/>
              </a:ext>
            </a:extLst>
          </p:cNvPr>
          <p:cNvCxnSpPr/>
          <p:nvPr/>
        </p:nvCxnSpPr>
        <p:spPr>
          <a:xfrm>
            <a:off x="4869160" y="1549003"/>
            <a:ext cx="18288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5">
            <a:extLst>
              <a:ext uri="{FF2B5EF4-FFF2-40B4-BE49-F238E27FC236}">
                <a16:creationId xmlns:a16="http://schemas.microsoft.com/office/drawing/2014/main" id="{27EDE266-0D87-3847-B1E3-D996F8F85E19}"/>
              </a:ext>
            </a:extLst>
          </p:cNvPr>
          <p:cNvSpPr txBox="1"/>
          <p:nvPr/>
        </p:nvSpPr>
        <p:spPr>
          <a:xfrm>
            <a:off x="3962294" y="1476236"/>
            <a:ext cx="258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endParaRPr lang="en-US" sz="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7" name="直接连接符 44">
            <a:extLst>
              <a:ext uri="{FF2B5EF4-FFF2-40B4-BE49-F238E27FC236}">
                <a16:creationId xmlns:a16="http://schemas.microsoft.com/office/drawing/2014/main" id="{0811B323-E654-5A4A-ADE8-3720848FDEAC}"/>
              </a:ext>
            </a:extLst>
          </p:cNvPr>
          <p:cNvCxnSpPr/>
          <p:nvPr/>
        </p:nvCxnSpPr>
        <p:spPr>
          <a:xfrm>
            <a:off x="3987172" y="1621011"/>
            <a:ext cx="18288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5">
            <a:extLst>
              <a:ext uri="{FF2B5EF4-FFF2-40B4-BE49-F238E27FC236}">
                <a16:creationId xmlns:a16="http://schemas.microsoft.com/office/drawing/2014/main" id="{82D4FF4E-D846-9F48-9579-3B4581E226AA}"/>
              </a:ext>
            </a:extLst>
          </p:cNvPr>
          <p:cNvSpPr txBox="1"/>
          <p:nvPr/>
        </p:nvSpPr>
        <p:spPr>
          <a:xfrm rot="16200000">
            <a:off x="2698527" y="1502534"/>
            <a:ext cx="166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Percentages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genes showing 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levels of expression than </a:t>
            </a:r>
          </a:p>
          <a:p>
            <a:pPr algn="ctr"/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their respective orthologs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22328-F468-6149-BCBE-058FB7674D7A}"/>
              </a:ext>
            </a:extLst>
          </p:cNvPr>
          <p:cNvSpPr txBox="1"/>
          <p:nvPr/>
        </p:nvSpPr>
        <p:spPr>
          <a:xfrm>
            <a:off x="5417348" y="2627784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Ortholog expression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BA4235D-380C-1D47-8062-834358B8EFEB}"/>
              </a:ext>
            </a:extLst>
          </p:cNvPr>
          <p:cNvSpPr txBox="1"/>
          <p:nvPr/>
        </p:nvSpPr>
        <p:spPr>
          <a:xfrm>
            <a:off x="5594355" y="2459527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High       Low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8F93C4-A20C-BC4A-8EAC-430035EC858B}"/>
              </a:ext>
            </a:extLst>
          </p:cNvPr>
          <p:cNvCxnSpPr>
            <a:cxnSpLocks/>
          </p:cNvCxnSpPr>
          <p:nvPr/>
        </p:nvCxnSpPr>
        <p:spPr>
          <a:xfrm>
            <a:off x="5572000" y="2634636"/>
            <a:ext cx="8321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C25434F-8A4B-7946-8484-7218C53DF854}"/>
              </a:ext>
            </a:extLst>
          </p:cNvPr>
          <p:cNvSpPr/>
          <p:nvPr/>
        </p:nvSpPr>
        <p:spPr>
          <a:xfrm>
            <a:off x="1052736" y="2566885"/>
            <a:ext cx="2142834" cy="1280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3BD645-103C-AD49-88F4-F7F6D8293D23}"/>
              </a:ext>
            </a:extLst>
          </p:cNvPr>
          <p:cNvSpPr txBox="1"/>
          <p:nvPr/>
        </p:nvSpPr>
        <p:spPr>
          <a:xfrm>
            <a:off x="962613" y="2463096"/>
            <a:ext cx="2262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1             5              10              15               20</a:t>
            </a:r>
          </a:p>
        </p:txBody>
      </p:sp>
    </p:spTree>
    <p:extLst>
      <p:ext uri="{BB962C8B-B14F-4D97-AF65-F5344CB8AC3E}">
        <p14:creationId xmlns:p14="http://schemas.microsoft.com/office/powerpoint/2010/main" val="1264516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407627" y="2483768"/>
            <a:ext cx="3991939" cy="2160240"/>
            <a:chOff x="1453285" y="3332565"/>
            <a:chExt cx="3991939" cy="2160240"/>
          </a:xfrm>
        </p:grpSpPr>
        <p:graphicFrame>
          <p:nvGraphicFramePr>
            <p:cNvPr id="47" name="图表 5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86455315"/>
                </p:ext>
              </p:extLst>
            </p:nvPr>
          </p:nvGraphicFramePr>
          <p:xfrm>
            <a:off x="1612800" y="3577392"/>
            <a:ext cx="3832424" cy="17931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3" name="文本框 49"/>
            <p:cNvSpPr txBox="1"/>
            <p:nvPr/>
          </p:nvSpPr>
          <p:spPr>
            <a:xfrm>
              <a:off x="3173557" y="3818454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Intron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898594" y="3332565"/>
              <a:ext cx="13660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Sizes of TEs within genes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文本框 50"/>
            <p:cNvSpPr txBox="1"/>
            <p:nvPr/>
          </p:nvSpPr>
          <p:spPr>
            <a:xfrm>
              <a:off x="3171911" y="3940755"/>
              <a:ext cx="4203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Exon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文本框 30"/>
            <p:cNvSpPr txBox="1"/>
            <p:nvPr/>
          </p:nvSpPr>
          <p:spPr>
            <a:xfrm>
              <a:off x="2782028" y="5277361"/>
              <a:ext cx="13949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Types of TEs within genes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文本框 31"/>
            <p:cNvSpPr txBox="1"/>
            <p:nvPr/>
          </p:nvSpPr>
          <p:spPr>
            <a:xfrm rot="16200000">
              <a:off x="793955" y="4207339"/>
              <a:ext cx="15341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Number of TEs within genes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矩形 2"/>
            <p:cNvSpPr/>
            <p:nvPr/>
          </p:nvSpPr>
          <p:spPr>
            <a:xfrm>
              <a:off x="3152476" y="3903344"/>
              <a:ext cx="54000" cy="5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矩形 52"/>
            <p:cNvSpPr/>
            <p:nvPr/>
          </p:nvSpPr>
          <p:spPr>
            <a:xfrm>
              <a:off x="3154406" y="4025864"/>
              <a:ext cx="54000" cy="54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788919" y="2325239"/>
            <a:ext cx="39677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charset="0"/>
                <a:ea typeface="Arial" charset="0"/>
                <a:cs typeface="Arial" charset="0"/>
              </a:rPr>
              <a:t> 0      1500    3000   4500    6000    7500    9000  10500  12000 13500  15000 (kb)</a:t>
            </a:r>
            <a:endParaRPr lang="zh-CN" altLang="en-US" sz="80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12777" y="827585"/>
            <a:ext cx="3986791" cy="1611718"/>
            <a:chOff x="717148" y="1100968"/>
            <a:chExt cx="5330550" cy="2111474"/>
          </a:xfrm>
        </p:grpSpPr>
        <p:graphicFrame>
          <p:nvGraphicFramePr>
            <p:cNvPr id="4" name="图表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99949279"/>
                </p:ext>
              </p:extLst>
            </p:nvPr>
          </p:nvGraphicFramePr>
          <p:xfrm>
            <a:off x="1079146" y="1206327"/>
            <a:ext cx="4968552" cy="19737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文本框 7"/>
            <p:cNvSpPr txBox="1"/>
            <p:nvPr/>
          </p:nvSpPr>
          <p:spPr>
            <a:xfrm>
              <a:off x="948946" y="1111196"/>
              <a:ext cx="478384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125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48946" y="1484800"/>
              <a:ext cx="478384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100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23518" y="1842604"/>
              <a:ext cx="401225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75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23315" y="2191545"/>
              <a:ext cx="401225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50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20092" y="2563016"/>
              <a:ext cx="401225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25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05614" y="2930194"/>
              <a:ext cx="324067" cy="28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 rot="16200000">
              <a:off x="-175410" y="1993526"/>
              <a:ext cx="2073175" cy="288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latin typeface="Arial" charset="0"/>
                  <a:ea typeface="Arial" charset="0"/>
                  <a:cs typeface="Arial" charset="0"/>
                </a:rPr>
                <a:t>Numbers of TEs within genes</a:t>
              </a:r>
              <a:endParaRPr lang="zh-CN" altLang="en-US" sz="80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1397908" y="3069853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1835053" y="3069853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2280609" y="307003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724857" y="3069853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3171374" y="307003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3613476" y="307003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061852" y="307003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4505476" y="307003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4954549" y="3070032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397842" y="3069853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844688" y="3069853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文本框 6"/>
          <p:cNvSpPr txBox="1"/>
          <p:nvPr/>
        </p:nvSpPr>
        <p:spPr>
          <a:xfrm>
            <a:off x="1382268" y="719366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charset="0"/>
                <a:ea typeface="Arial" charset="0"/>
                <a:cs typeface="Arial" charset="0"/>
              </a:rPr>
              <a:t>a  </a:t>
            </a:r>
            <a:endParaRPr lang="zh-CN" altLang="en-US" sz="9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" name="文本框 6"/>
          <p:cNvSpPr txBox="1"/>
          <p:nvPr/>
        </p:nvSpPr>
        <p:spPr>
          <a:xfrm>
            <a:off x="1381026" y="2627784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Arial" charset="0"/>
                <a:ea typeface="Arial" charset="0"/>
                <a:cs typeface="Arial" charset="0"/>
              </a:rPr>
              <a:t>b</a:t>
            </a:r>
            <a:endParaRPr lang="zh-CN" altLang="en-US" sz="9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672" y="4690132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Supplementary Fig. </a:t>
            </a:r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9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| Contribution of transposon insertions within genes to subgenome fractionation in in the recent allopolyploid.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a,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Size of TEs inserted into genes. </a:t>
            </a:r>
            <a:r>
              <a:rPr lang="en-US" sz="1100" b="1" dirty="0">
                <a:latin typeface="Arial" charset="0"/>
                <a:ea typeface="Arial" charset="0"/>
                <a:cs typeface="Arial" charset="0"/>
              </a:rPr>
              <a:t>b,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types of TEs inserted into introns and exons of genes.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 copia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gypsy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refer to the two class of LTR-RTs.</a:t>
            </a:r>
            <a:endParaRPr lang="en-US" sz="11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9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29290</TotalTime>
  <Words>1509</Words>
  <Application>Microsoft Office PowerPoint</Application>
  <PresentationFormat>全屏显示(4:3)</PresentationFormat>
  <Paragraphs>339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DengXian</vt:lpstr>
      <vt:lpstr>宋体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Lianjun Sun</dc:creator>
  <cp:lastModifiedBy>zhangdajian</cp:lastModifiedBy>
  <cp:revision>1874</cp:revision>
  <cp:lastPrinted>2021-03-05T08:16:19Z</cp:lastPrinted>
  <dcterms:created xsi:type="dcterms:W3CDTF">2016-02-29T03:36:52Z</dcterms:created>
  <dcterms:modified xsi:type="dcterms:W3CDTF">2021-05-21T03:26:08Z</dcterms:modified>
</cp:coreProperties>
</file>