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68" y="-5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811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271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807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068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234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9392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00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591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924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535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431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9080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038" y="44624"/>
            <a:ext cx="6363536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5380446" y="44763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+mj-lt"/>
              </a:rPr>
              <a:t>KLHL13</a:t>
            </a:r>
            <a:endParaRPr kumimoji="1" lang="ja-JP" altLang="en-US" sz="1400" dirty="0">
              <a:latin typeface="+mj-lt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358193" y="1028165"/>
            <a:ext cx="7359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>
                <a:effectLst/>
                <a:latin typeface="+mj-lt"/>
              </a:rPr>
              <a:t>CLSTN2</a:t>
            </a:r>
            <a:endParaRPr lang="en-US" altLang="ja-JP" sz="1400" dirty="0" smtClean="0">
              <a:latin typeface="+mj-lt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734068" y="1325067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+mj-lt"/>
              </a:rPr>
              <a:t>HLF</a:t>
            </a:r>
            <a:endParaRPr kumimoji="1" lang="ja-JP" altLang="en-US" sz="1400" dirty="0">
              <a:latin typeface="+mj-lt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732239" y="1599763"/>
            <a:ext cx="6142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+mj-lt"/>
              </a:rPr>
              <a:t>HPGD</a:t>
            </a:r>
            <a:endParaRPr kumimoji="1" lang="ja-JP" altLang="en-US" sz="1400" dirty="0">
              <a:latin typeface="+mj-lt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576973" y="2021358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+mj-lt"/>
              </a:rPr>
              <a:t>MMP25</a:t>
            </a:r>
            <a:endParaRPr kumimoji="1" lang="ja-JP" altLang="en-US" sz="1400" dirty="0">
              <a:latin typeface="+mj-lt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387691" y="2401142"/>
            <a:ext cx="78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+mj-lt"/>
              </a:rPr>
              <a:t>RUBCNL</a:t>
            </a:r>
            <a:endParaRPr kumimoji="1" lang="ja-JP" altLang="en-US" sz="1400" dirty="0">
              <a:latin typeface="+mj-lt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103721" y="2864549"/>
            <a:ext cx="78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>
                <a:latin typeface="+mj-lt"/>
              </a:rPr>
              <a:t>B3GNT7</a:t>
            </a:r>
            <a:endParaRPr kumimoji="1" lang="ja-JP" altLang="en-US" sz="1400" dirty="0">
              <a:latin typeface="+mj-lt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6290712" y="3049215"/>
            <a:ext cx="6655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+mj-lt"/>
              </a:rPr>
              <a:t>C3AR1</a:t>
            </a:r>
            <a:endParaRPr lang="ja-JP" altLang="en-US" sz="1400" dirty="0">
              <a:latin typeface="+mj-lt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6337515" y="3220665"/>
            <a:ext cx="7665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+mj-lt"/>
              </a:rPr>
              <a:t>FCGR1A</a:t>
            </a:r>
            <a:endParaRPr lang="ja-JP" altLang="en-US" sz="1400" dirty="0">
              <a:latin typeface="+mj-lt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6516215" y="3461518"/>
            <a:ext cx="6751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+mj-lt"/>
              </a:rPr>
              <a:t>KLRK1 </a:t>
            </a:r>
            <a:endParaRPr lang="ja-JP" altLang="en-US" sz="1400" dirty="0">
              <a:latin typeface="+mj-lt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318668" y="1609055"/>
            <a:ext cx="555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+mj-lt"/>
              </a:rPr>
              <a:t>PBX1</a:t>
            </a:r>
            <a:endParaRPr lang="ja-JP" altLang="en-US" sz="1400" dirty="0">
              <a:latin typeface="+mj-lt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3142992" y="877136"/>
            <a:ext cx="8670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+mj-lt"/>
              </a:rPr>
              <a:t>PHACTR3</a:t>
            </a:r>
            <a:endParaRPr lang="ja-JP" altLang="en-US" sz="1400" dirty="0">
              <a:latin typeface="+mj-lt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2679648" y="1998926"/>
            <a:ext cx="5949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+mj-lt"/>
              </a:rPr>
              <a:t>RORB</a:t>
            </a:r>
            <a:endParaRPr lang="ja-JP" altLang="en-US" sz="1400" dirty="0">
              <a:latin typeface="+mj-lt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3275855" y="1969675"/>
            <a:ext cx="6880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 smtClean="0">
                <a:latin typeface="+mj-lt"/>
              </a:rPr>
              <a:t>BEND4</a:t>
            </a:r>
            <a:endParaRPr lang="ja-JP" altLang="en-US" sz="1400" dirty="0">
              <a:latin typeface="+mj-lt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2596628" y="2607294"/>
            <a:ext cx="731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+mj-lt"/>
              </a:rPr>
              <a:t>WNT16</a:t>
            </a:r>
            <a:endParaRPr lang="ja-JP" altLang="en-US" sz="1400" dirty="0">
              <a:latin typeface="+mj-lt"/>
            </a:endParaRPr>
          </a:p>
        </p:txBody>
      </p:sp>
      <p:cxnSp>
        <p:nvCxnSpPr>
          <p:cNvPr id="18" name="直線矢印コネクタ 17"/>
          <p:cNvCxnSpPr/>
          <p:nvPr/>
        </p:nvCxnSpPr>
        <p:spPr>
          <a:xfrm flipH="1">
            <a:off x="3004010" y="1184913"/>
            <a:ext cx="233256" cy="1510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 flipV="1">
            <a:off x="3059831" y="1796120"/>
            <a:ext cx="89655" cy="2449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 flipH="1" flipV="1">
            <a:off x="3406268" y="1806696"/>
            <a:ext cx="62745" cy="2238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 flipH="1" flipV="1">
            <a:off x="2483767" y="1422638"/>
            <a:ext cx="69239" cy="2449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 flipH="1">
            <a:off x="2630699" y="2917931"/>
            <a:ext cx="233256" cy="1510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>
            <a:off x="6038557" y="1182053"/>
            <a:ext cx="314152" cy="755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/>
          <p:cNvCxnSpPr/>
          <p:nvPr/>
        </p:nvCxnSpPr>
        <p:spPr>
          <a:xfrm>
            <a:off x="6131196" y="1507373"/>
            <a:ext cx="28724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 flipH="1" flipV="1">
            <a:off x="6528657" y="1745472"/>
            <a:ext cx="275590" cy="81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/>
          <p:cNvCxnSpPr/>
          <p:nvPr/>
        </p:nvCxnSpPr>
        <p:spPr>
          <a:xfrm flipV="1">
            <a:off x="5936811" y="1850327"/>
            <a:ext cx="22682" cy="2132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/>
          <p:cNvCxnSpPr/>
          <p:nvPr/>
        </p:nvCxnSpPr>
        <p:spPr>
          <a:xfrm flipH="1" flipV="1">
            <a:off x="6174299" y="2555623"/>
            <a:ext cx="275590" cy="81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/>
          <p:cNvCxnSpPr>
            <a:stCxn id="3" idx="1"/>
          </p:cNvCxnSpPr>
          <p:nvPr/>
        </p:nvCxnSpPr>
        <p:spPr>
          <a:xfrm flipH="1">
            <a:off x="5832038" y="3018438"/>
            <a:ext cx="271683" cy="752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/>
          <p:nvPr/>
        </p:nvCxnSpPr>
        <p:spPr>
          <a:xfrm flipH="1">
            <a:off x="5948153" y="3203103"/>
            <a:ext cx="342559" cy="551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/>
          <p:cNvCxnSpPr/>
          <p:nvPr/>
        </p:nvCxnSpPr>
        <p:spPr>
          <a:xfrm flipH="1" flipV="1">
            <a:off x="6038558" y="3365421"/>
            <a:ext cx="342558" cy="91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/>
          <p:cNvCxnSpPr/>
          <p:nvPr/>
        </p:nvCxnSpPr>
        <p:spPr>
          <a:xfrm flipH="1" flipV="1">
            <a:off x="6075884" y="3481263"/>
            <a:ext cx="452773" cy="1074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/>
          <p:cNvCxnSpPr/>
          <p:nvPr/>
        </p:nvCxnSpPr>
        <p:spPr>
          <a:xfrm>
            <a:off x="6094164" y="600943"/>
            <a:ext cx="32427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323528" y="5877272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S11a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The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volcano plot displays up-regulated (red dots) and down-regulated (blue dots) genes in </a:t>
            </a:r>
            <a:r>
              <a:rPr lang="en-US" altLang="ja-JP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TCF3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ja-JP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HLF-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leukemia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lines compared to </a:t>
            </a:r>
            <a:r>
              <a:rPr lang="en-US" altLang="ja-JP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TCF3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ja-JP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PBX1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-positive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leukemia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lines.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889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4624"/>
            <a:ext cx="6192688" cy="566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5220072" y="821538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+mj-lt"/>
              </a:rPr>
              <a:t>HLF</a:t>
            </a:r>
            <a:endParaRPr kumimoji="1" lang="ja-JP" altLang="en-US" sz="1400" dirty="0">
              <a:latin typeface="+mj-lt"/>
            </a:endParaRPr>
          </a:p>
        </p:txBody>
      </p:sp>
      <p:cxnSp>
        <p:nvCxnSpPr>
          <p:cNvPr id="4" name="直線矢印コネクタ 3"/>
          <p:cNvCxnSpPr/>
          <p:nvPr/>
        </p:nvCxnSpPr>
        <p:spPr>
          <a:xfrm flipH="1" flipV="1">
            <a:off x="4761897" y="947010"/>
            <a:ext cx="397128" cy="284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4346190" y="513761"/>
            <a:ext cx="6142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+mj-lt"/>
              </a:rPr>
              <a:t>HPGD</a:t>
            </a:r>
            <a:endParaRPr kumimoji="1" lang="ja-JP" altLang="en-US" sz="1400" dirty="0">
              <a:latin typeface="+mj-lt"/>
            </a:endParaRPr>
          </a:p>
        </p:txBody>
      </p:sp>
      <p:cxnSp>
        <p:nvCxnSpPr>
          <p:cNvPr id="7" name="直線矢印コネクタ 6"/>
          <p:cNvCxnSpPr/>
          <p:nvPr/>
        </p:nvCxnSpPr>
        <p:spPr>
          <a:xfrm flipH="1">
            <a:off x="4293306" y="764704"/>
            <a:ext cx="206686" cy="1741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3704796" y="26064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+mj-lt"/>
              </a:rPr>
              <a:t>KLHL13</a:t>
            </a:r>
            <a:endParaRPr kumimoji="1" lang="ja-JP" altLang="en-US" sz="1400" dirty="0">
              <a:latin typeface="+mj-lt"/>
            </a:endParaRPr>
          </a:p>
        </p:txBody>
      </p:sp>
      <p:cxnSp>
        <p:nvCxnSpPr>
          <p:cNvPr id="13" name="直線矢印コネクタ 12"/>
          <p:cNvCxnSpPr/>
          <p:nvPr/>
        </p:nvCxnSpPr>
        <p:spPr>
          <a:xfrm>
            <a:off x="4103793" y="558651"/>
            <a:ext cx="36159" cy="2628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2771800" y="672951"/>
            <a:ext cx="7359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>
                <a:effectLst/>
                <a:latin typeface="+mj-lt"/>
              </a:rPr>
              <a:t>CLSTN2</a:t>
            </a:r>
            <a:endParaRPr lang="en-US" altLang="ja-JP" sz="1400" dirty="0" smtClean="0">
              <a:latin typeface="+mj-lt"/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>
            <a:off x="3465760" y="896502"/>
            <a:ext cx="314152" cy="755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5076056" y="1177007"/>
            <a:ext cx="67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+mj-lt"/>
              </a:rPr>
              <a:t>H2BC4</a:t>
            </a:r>
            <a:endParaRPr kumimoji="1" lang="ja-JP" altLang="en-US" sz="1400" dirty="0">
              <a:latin typeface="+mj-lt"/>
            </a:endParaRPr>
          </a:p>
        </p:txBody>
      </p:sp>
      <p:cxnSp>
        <p:nvCxnSpPr>
          <p:cNvPr id="19" name="直線矢印コネクタ 18"/>
          <p:cNvCxnSpPr/>
          <p:nvPr/>
        </p:nvCxnSpPr>
        <p:spPr>
          <a:xfrm flipH="1">
            <a:off x="4860032" y="1330108"/>
            <a:ext cx="195969" cy="106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/>
        </p:nvSpPr>
        <p:spPr>
          <a:xfrm>
            <a:off x="4450053" y="960983"/>
            <a:ext cx="7700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/>
              <a:t>H2AC13</a:t>
            </a:r>
            <a:endParaRPr lang="ja-JP" altLang="en-US" sz="1400" dirty="0"/>
          </a:p>
        </p:txBody>
      </p:sp>
      <p:cxnSp>
        <p:nvCxnSpPr>
          <p:cNvPr id="23" name="直線矢印コネクタ 22"/>
          <p:cNvCxnSpPr/>
          <p:nvPr/>
        </p:nvCxnSpPr>
        <p:spPr>
          <a:xfrm flipH="1">
            <a:off x="4581391" y="1196752"/>
            <a:ext cx="96924" cy="1645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3717405" y="960983"/>
            <a:ext cx="78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+mj-lt"/>
              </a:rPr>
              <a:t>RUBCNL</a:t>
            </a:r>
            <a:endParaRPr kumimoji="1" lang="ja-JP" altLang="en-US" sz="1400" dirty="0">
              <a:latin typeface="+mj-lt"/>
            </a:endParaRPr>
          </a:p>
        </p:txBody>
      </p:sp>
      <p:cxnSp>
        <p:nvCxnSpPr>
          <p:cNvPr id="26" name="直線矢印コネクタ 25"/>
          <p:cNvCxnSpPr/>
          <p:nvPr/>
        </p:nvCxnSpPr>
        <p:spPr>
          <a:xfrm>
            <a:off x="4211960" y="1196752"/>
            <a:ext cx="0" cy="14979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正方形/長方形 26"/>
          <p:cNvSpPr/>
          <p:nvPr/>
        </p:nvSpPr>
        <p:spPr>
          <a:xfrm>
            <a:off x="2973480" y="994933"/>
            <a:ext cx="8338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/>
              <a:t>MCOLN2</a:t>
            </a:r>
            <a:endParaRPr lang="ja-JP" altLang="en-US" sz="1400" dirty="0"/>
          </a:p>
        </p:txBody>
      </p:sp>
      <p:cxnSp>
        <p:nvCxnSpPr>
          <p:cNvPr id="29" name="直線矢印コネクタ 28"/>
          <p:cNvCxnSpPr/>
          <p:nvPr/>
        </p:nvCxnSpPr>
        <p:spPr>
          <a:xfrm>
            <a:off x="3547498" y="1268507"/>
            <a:ext cx="259865" cy="874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5862466" y="4488484"/>
            <a:ext cx="555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+mj-lt"/>
              </a:rPr>
              <a:t>PBX1</a:t>
            </a:r>
            <a:endParaRPr lang="ja-JP" altLang="en-US" sz="1400" dirty="0">
              <a:latin typeface="+mj-lt"/>
            </a:endParaRPr>
          </a:p>
        </p:txBody>
      </p:sp>
      <p:cxnSp>
        <p:nvCxnSpPr>
          <p:cNvPr id="33" name="直線矢印コネクタ 32"/>
          <p:cNvCxnSpPr/>
          <p:nvPr/>
        </p:nvCxnSpPr>
        <p:spPr>
          <a:xfrm flipH="1">
            <a:off x="5561213" y="4642373"/>
            <a:ext cx="301253" cy="1852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方形/長方形 34"/>
          <p:cNvSpPr/>
          <p:nvPr/>
        </p:nvSpPr>
        <p:spPr>
          <a:xfrm>
            <a:off x="5364088" y="4263478"/>
            <a:ext cx="731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+mj-lt"/>
              </a:rPr>
              <a:t>WNT16</a:t>
            </a:r>
            <a:endParaRPr lang="ja-JP" altLang="en-US" sz="1400" dirty="0">
              <a:latin typeface="+mj-lt"/>
            </a:endParaRPr>
          </a:p>
        </p:txBody>
      </p:sp>
      <p:cxnSp>
        <p:nvCxnSpPr>
          <p:cNvPr id="36" name="直線矢印コネクタ 35"/>
          <p:cNvCxnSpPr/>
          <p:nvPr/>
        </p:nvCxnSpPr>
        <p:spPr>
          <a:xfrm flipH="1">
            <a:off x="5398159" y="4574115"/>
            <a:ext cx="233256" cy="1510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正方形/長方形 39"/>
          <p:cNvSpPr/>
          <p:nvPr/>
        </p:nvSpPr>
        <p:spPr>
          <a:xfrm>
            <a:off x="5868144" y="3985319"/>
            <a:ext cx="8670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+mj-lt"/>
              </a:rPr>
              <a:t>PHACTR3</a:t>
            </a:r>
            <a:endParaRPr lang="ja-JP" altLang="en-US" sz="1400" dirty="0">
              <a:latin typeface="+mj-lt"/>
            </a:endParaRPr>
          </a:p>
        </p:txBody>
      </p:sp>
      <p:cxnSp>
        <p:nvCxnSpPr>
          <p:cNvPr id="41" name="直線矢印コネクタ 40"/>
          <p:cNvCxnSpPr/>
          <p:nvPr/>
        </p:nvCxnSpPr>
        <p:spPr>
          <a:xfrm flipH="1">
            <a:off x="5220072" y="4106885"/>
            <a:ext cx="631233" cy="2515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正方形/長方形 41"/>
          <p:cNvSpPr/>
          <p:nvPr/>
        </p:nvSpPr>
        <p:spPr>
          <a:xfrm>
            <a:off x="3064289" y="4293096"/>
            <a:ext cx="9786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smtClean="0"/>
              <a:t>TCERG1L</a:t>
            </a:r>
            <a:endParaRPr lang="en-US" altLang="ja-JP" sz="1400" dirty="0"/>
          </a:p>
        </p:txBody>
      </p:sp>
      <p:sp>
        <p:nvSpPr>
          <p:cNvPr id="43" name="正方形/長方形 42"/>
          <p:cNvSpPr/>
          <p:nvPr/>
        </p:nvSpPr>
        <p:spPr>
          <a:xfrm>
            <a:off x="3642479" y="4584024"/>
            <a:ext cx="7697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/>
              <a:t>GREM1 </a:t>
            </a:r>
            <a:endParaRPr lang="ja-JP" altLang="en-US" sz="1400" dirty="0"/>
          </a:p>
        </p:txBody>
      </p:sp>
      <p:cxnSp>
        <p:nvCxnSpPr>
          <p:cNvPr id="45" name="直線矢印コネクタ 44"/>
          <p:cNvCxnSpPr/>
          <p:nvPr/>
        </p:nvCxnSpPr>
        <p:spPr>
          <a:xfrm flipV="1">
            <a:off x="4281542" y="4446984"/>
            <a:ext cx="290458" cy="2076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/>
          <p:nvPr/>
        </p:nvCxnSpPr>
        <p:spPr>
          <a:xfrm flipV="1">
            <a:off x="3882131" y="4427765"/>
            <a:ext cx="623983" cy="533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/>
          <p:cNvSpPr/>
          <p:nvPr/>
        </p:nvSpPr>
        <p:spPr>
          <a:xfrm>
            <a:off x="179512" y="5685055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ja-JP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S11b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The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 plot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highlights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number of up-regulated genes (depicted as red dots) in contrast to the down-regulated genes (represented by blue dots) observed in </a:t>
            </a:r>
            <a:r>
              <a:rPr lang="en-US" altLang="ja-JP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TCF3::HLF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-positive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leukemia cell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lines compared to </a:t>
            </a:r>
            <a:r>
              <a:rPr lang="en-US" altLang="ja-JP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TCF3::PBX1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-positive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leukemia cell lines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223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112</Words>
  <Application>Microsoft Office PowerPoint</Application>
  <PresentationFormat>画面に合わせる (4:3)</PresentationFormat>
  <Paragraphs>30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PowerPoint プレゼンテーション</vt:lpstr>
      <vt:lpstr>PowerPoint プレゼンテーション</vt:lpstr>
    </vt:vector>
  </TitlesOfParts>
  <Company>茨城県立3病院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加藤　啓輔</dc:creator>
  <cp:lastModifiedBy>加藤　啓輔</cp:lastModifiedBy>
  <cp:revision>20</cp:revision>
  <dcterms:created xsi:type="dcterms:W3CDTF">2025-03-24T09:28:17Z</dcterms:created>
  <dcterms:modified xsi:type="dcterms:W3CDTF">2025-04-06T08:21:42Z</dcterms:modified>
</cp:coreProperties>
</file>