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46A6D-6418-0337-B9A7-48D9B769E0E4}" v="2" dt="2024-10-19T08:09:43.721"/>
    <p1510:client id="{EB8C8111-CF06-3474-F634-C2F97928B318}" v="51" dt="2024-10-18T23:39:13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43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suke Kato" userId="bff7c9d1a25a75eb" providerId="Windows Live" clId="Web-{EB8C8111-CF06-3474-F634-C2F97928B318}"/>
    <pc:docChg chg="modSld">
      <pc:chgData name="Keisuke Kato" userId="bff7c9d1a25a75eb" providerId="Windows Live" clId="Web-{EB8C8111-CF06-3474-F634-C2F97928B318}" dt="2024-10-18T23:39:13.410" v="33" actId="20577"/>
      <pc:docMkLst>
        <pc:docMk/>
      </pc:docMkLst>
      <pc:sldChg chg="modSp">
        <pc:chgData name="Keisuke Kato" userId="bff7c9d1a25a75eb" providerId="Windows Live" clId="Web-{EB8C8111-CF06-3474-F634-C2F97928B318}" dt="2024-10-18T23:38:59.722" v="21" actId="20577"/>
        <pc:sldMkLst>
          <pc:docMk/>
          <pc:sldMk cId="2664030933" sldId="256"/>
        </pc:sldMkLst>
        <pc:spChg chg="mod">
          <ac:chgData name="Keisuke Kato" userId="bff7c9d1a25a75eb" providerId="Windows Live" clId="Web-{EB8C8111-CF06-3474-F634-C2F97928B318}" dt="2024-10-18T23:38:39.503" v="9" actId="20577"/>
          <ac:spMkLst>
            <pc:docMk/>
            <pc:sldMk cId="2664030933" sldId="256"/>
            <ac:spMk id="2" creationId="{00000000-0000-0000-0000-000000000000}"/>
          </ac:spMkLst>
        </pc:spChg>
        <pc:spChg chg="mod">
          <ac:chgData name="Keisuke Kato" userId="bff7c9d1a25a75eb" providerId="Windows Live" clId="Web-{EB8C8111-CF06-3474-F634-C2F97928B318}" dt="2024-10-18T23:38:59.722" v="21" actId="20577"/>
          <ac:spMkLst>
            <pc:docMk/>
            <pc:sldMk cId="2664030933" sldId="256"/>
            <ac:spMk id="14" creationId="{2D3CE0DA-0601-DED9-7B3A-99CC88C5D23E}"/>
          </ac:spMkLst>
        </pc:spChg>
      </pc:sldChg>
      <pc:sldChg chg="modSp">
        <pc:chgData name="Keisuke Kato" userId="bff7c9d1a25a75eb" providerId="Windows Live" clId="Web-{EB8C8111-CF06-3474-F634-C2F97928B318}" dt="2024-10-18T23:38:51.394" v="19" actId="20577"/>
        <pc:sldMkLst>
          <pc:docMk/>
          <pc:sldMk cId="2654767164" sldId="257"/>
        </pc:sldMkLst>
        <pc:spChg chg="mod">
          <ac:chgData name="Keisuke Kato" userId="bff7c9d1a25a75eb" providerId="Windows Live" clId="Web-{EB8C8111-CF06-3474-F634-C2F97928B318}" dt="2024-10-18T23:38:45.097" v="17" actId="20577"/>
          <ac:spMkLst>
            <pc:docMk/>
            <pc:sldMk cId="2654767164" sldId="257"/>
            <ac:spMk id="3" creationId="{00000000-0000-0000-0000-000000000000}"/>
          </ac:spMkLst>
        </pc:spChg>
        <pc:spChg chg="mod">
          <ac:chgData name="Keisuke Kato" userId="bff7c9d1a25a75eb" providerId="Windows Live" clId="Web-{EB8C8111-CF06-3474-F634-C2F97928B318}" dt="2024-10-18T23:38:51.394" v="19" actId="20577"/>
          <ac:spMkLst>
            <pc:docMk/>
            <pc:sldMk cId="2654767164" sldId="257"/>
            <ac:spMk id="4" creationId="{99982C58-1294-59AF-542C-C4AC8A41FEC9}"/>
          </ac:spMkLst>
        </pc:spChg>
      </pc:sldChg>
      <pc:sldChg chg="modSp">
        <pc:chgData name="Keisuke Kato" userId="bff7c9d1a25a75eb" providerId="Windows Live" clId="Web-{EB8C8111-CF06-3474-F634-C2F97928B318}" dt="2024-10-18T23:39:13.410" v="33" actId="20577"/>
        <pc:sldMkLst>
          <pc:docMk/>
          <pc:sldMk cId="3669363963" sldId="258"/>
        </pc:sldMkLst>
        <pc:spChg chg="mod">
          <ac:chgData name="Keisuke Kato" userId="bff7c9d1a25a75eb" providerId="Windows Live" clId="Web-{EB8C8111-CF06-3474-F634-C2F97928B318}" dt="2024-10-18T23:39:07.441" v="25" actId="20577"/>
          <ac:spMkLst>
            <pc:docMk/>
            <pc:sldMk cId="3669363963" sldId="258"/>
            <ac:spMk id="3" creationId="{99982C58-1294-59AF-542C-C4AC8A41FEC9}"/>
          </ac:spMkLst>
        </pc:spChg>
        <pc:spChg chg="mod">
          <ac:chgData name="Keisuke Kato" userId="bff7c9d1a25a75eb" providerId="Windows Live" clId="Web-{EB8C8111-CF06-3474-F634-C2F97928B318}" dt="2024-10-18T23:39:13.410" v="33" actId="20577"/>
          <ac:spMkLst>
            <pc:docMk/>
            <pc:sldMk cId="3669363963" sldId="258"/>
            <ac:spMk id="17" creationId="{00000000-0000-0000-0000-000000000000}"/>
          </ac:spMkLst>
        </pc:spChg>
      </pc:sldChg>
    </pc:docChg>
  </pc:docChgLst>
  <pc:docChgLst>
    <pc:chgData name="Keisuke Kato" userId="bff7c9d1a25a75eb" providerId="Windows Live" clId="Web-{45046A6D-6418-0337-B9A7-48D9B769E0E4}"/>
    <pc:docChg chg="modSld">
      <pc:chgData name="Keisuke Kato" userId="bff7c9d1a25a75eb" providerId="Windows Live" clId="Web-{45046A6D-6418-0337-B9A7-48D9B769E0E4}" dt="2024-10-19T08:09:43.721" v="1" actId="20577"/>
      <pc:docMkLst>
        <pc:docMk/>
      </pc:docMkLst>
      <pc:sldChg chg="modSp">
        <pc:chgData name="Keisuke Kato" userId="bff7c9d1a25a75eb" providerId="Windows Live" clId="Web-{45046A6D-6418-0337-B9A7-48D9B769E0E4}" dt="2024-10-19T08:09:43.721" v="1" actId="20577"/>
        <pc:sldMkLst>
          <pc:docMk/>
          <pc:sldMk cId="2654767164" sldId="257"/>
        </pc:sldMkLst>
        <pc:spChg chg="mod">
          <ac:chgData name="Keisuke Kato" userId="bff7c9d1a25a75eb" providerId="Windows Live" clId="Web-{45046A6D-6418-0337-B9A7-48D9B769E0E4}" dt="2024-10-19T08:09:43.721" v="1" actId="20577"/>
          <ac:spMkLst>
            <pc:docMk/>
            <pc:sldMk cId="2654767164" sldId="25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C9E2D0D-F216-3E43-7C62-1ED457E06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EC709F21-6449-F16F-6F71-B274A5C66B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C6C589F-0AA4-2DCF-EB9D-0B94CAC8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5B53F13-B3D4-491B-9E04-7B50CBA16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31488EFA-3169-9F9C-E625-3890D864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05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B59FF3F-E96F-6E20-A564-0E95948D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B175E05-80EC-BFCE-7901-D04CBFE2A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5D9A3127-0390-768C-9AB3-31B8E5EB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FDA16E7F-945C-8885-00A0-6A0ABFEBB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448C121-BE35-E0E3-E2A9-6F9E9217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3337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DEE4A30-2DA8-E724-F798-F4B500A1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952446D2-9211-FB3A-AFA7-370414FCC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A0E069DC-EA4B-B8D4-83E9-C9BFB12A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9FB1C3BD-52AD-E8A1-F536-DD8800F1E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70CF596-40F7-4E41-9D3F-3DE649B8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47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5D85AC2-27F1-1FC1-CF1D-6D626CCF1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B73A453-A1FF-E5CF-C936-99A1C0112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5B85A4F9-C98A-0232-5052-07990BF30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CF12B0EC-B117-AC42-5AC6-BE56234D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EEC8BB76-F0C3-1A1A-437E-76DF74136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A926B6BC-5819-46C3-6C5D-F793C0288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41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A51D3FE-0538-1F08-6A51-9536986D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5AA5DF31-668E-F452-5586-EC62C8C33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62ACE1D1-9090-8BFA-1E84-4F7862764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AFD8FAA1-633E-B48D-15CD-3B58723AC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8969036F-CB71-FD7E-8162-26F3F5EE0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4A08ACA1-1A82-D51B-C6B8-0DE30B9A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BF2F56B5-C6FF-2523-7B58-3E9E9074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25BC589B-DE8D-322B-C698-62A2E2C8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09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63EFB49-ABE5-9576-B84C-0AA61D165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705F7609-ED62-7400-5F3C-DB9034A0E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16066750-07EE-0F95-0155-C1662D17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CBE8C0DC-79E6-B28D-FC4A-9FE6BD2F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98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22EA648B-23EB-4D27-DFA5-78A241AA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47087A82-2C67-8EEA-D569-DFAE4BD1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BC1C783E-5247-1EA0-4C30-5CE32AE6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87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7DD4BAF-DC37-68CA-7206-D89FB205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31E5B801-0CAB-6805-34B3-1A7D4B86A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D4837FC0-289F-3489-0383-E95785CAB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1922DD1-B7BB-4A2B-4A54-A6453EDFB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EA4ECF2B-0829-52E7-8F2B-33477BD39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B4977F77-AD60-3459-C413-619866AB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86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A43FE77-DE6B-84E2-33A6-A9516AF4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5442CB34-F1D2-179C-3861-69C7FC2151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57151FDD-197D-7576-CBE3-4432DEF20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F690AD5B-FD71-9F94-671A-69D992570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62177C03-C73E-8C08-ED05-D524EF656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E86F73E7-03CD-5323-D412-A4F0DBF3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29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BB6A99A-163A-323E-E9F9-AD44E3B0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7BE8032F-1AA5-4FA3-F767-E5DE7C962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34F0E0B-9086-9CCA-8D33-0D319FE5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23AF9DE-7A41-0EC4-C396-CE4CFDE4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0F96094-5E88-D5C6-676E-9F575AC2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81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56E7E946-99A5-BA21-1D4E-665C3C0DF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45CE1014-76B4-8722-190B-6A23C599F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7681FC4E-E433-5D07-C08B-ADA2C14F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888D4B8A-12F7-B876-A17A-715721CEE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72406D5-2079-A72C-B963-9423F7A8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A4EEF48E-778C-27EF-A55D-95B3884E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6EB64D2E-1891-836F-07A7-942DE81F3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B2A5701-C758-AE0A-0C7F-E4BB0374DE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5EFF1-1811-49FB-977D-CD001633452F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82F87D1-1727-D2A9-548A-7F45FFB65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37B15B65-E98A-5EA0-E7A4-617C8CFAA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A7191E-6389-4866-BA7A-D80AAC850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76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6B5DD114-B169-A683-2D80-CD328AF47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34" y="699974"/>
            <a:ext cx="4248150" cy="1733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1DAC26E2-771E-A997-02D7-BCB4999E6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92" y="3612996"/>
            <a:ext cx="4219575" cy="153515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2D3CE0DA-0601-DED9-7B3A-99CC88C5D23E}"/>
              </a:ext>
            </a:extLst>
          </p:cNvPr>
          <p:cNvSpPr txBox="1"/>
          <p:nvPr/>
        </p:nvSpPr>
        <p:spPr>
          <a:xfrm>
            <a:off x="406513" y="6100365"/>
            <a:ext cx="1133583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dirty="0">
                <a:latin typeface="Calibri"/>
                <a:ea typeface="游ゴシック"/>
                <a:cs typeface="Times New Roman"/>
              </a:rPr>
              <a:t>Fig.</a:t>
            </a:r>
            <a:r>
              <a:rPr kumimoji="1" lang="en-US" altLang="ja-JP" dirty="0">
                <a:latin typeface="Calibri"/>
                <a:ea typeface="游ゴシック"/>
                <a:cs typeface="Times New Roman"/>
              </a:rPr>
              <a:t> </a:t>
            </a:r>
            <a:r>
              <a:rPr lang="en-US" altLang="ja-JP" dirty="0" smtClean="0">
                <a:latin typeface="Calibri"/>
                <a:ea typeface="游ゴシック"/>
                <a:cs typeface="Times New Roman"/>
              </a:rPr>
              <a:t>S8a:The </a:t>
            </a:r>
            <a:r>
              <a:rPr lang="en-US" altLang="ja-JP" dirty="0">
                <a:latin typeface="Calibri"/>
                <a:ea typeface="游ゴシック"/>
                <a:cs typeface="Times New Roman"/>
              </a:rPr>
              <a:t>results of Sanger sequencing and subcloning of ARID5B exon 2 sequence. A “TGGCTT (red letters in the upper left)” is replaced by “GGAGAAG (red letters in the bottom left)” in the variant allele sequence.</a:t>
            </a:r>
            <a:endParaRPr kumimoji="1" lang="ja-JP" altLang="en-US" dirty="0">
              <a:latin typeface="Calibri"/>
              <a:ea typeface="游ゴシック"/>
              <a:cs typeface="Times New Roman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E42CE4BF-D669-B985-A00B-E57F41F851C6}"/>
              </a:ext>
            </a:extLst>
          </p:cNvPr>
          <p:cNvSpPr txBox="1"/>
          <p:nvPr/>
        </p:nvSpPr>
        <p:spPr>
          <a:xfrm>
            <a:off x="735980" y="2553631"/>
            <a:ext cx="421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normal allele of ARID5B exon 2 sequence in the diagnostic sample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65340F6D-B11B-CFB1-68F9-8B9ADFD743FA}"/>
              </a:ext>
            </a:extLst>
          </p:cNvPr>
          <p:cNvSpPr txBox="1"/>
          <p:nvPr/>
        </p:nvSpPr>
        <p:spPr>
          <a:xfrm>
            <a:off x="763670" y="459191"/>
            <a:ext cx="448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 C  </a:t>
            </a:r>
            <a:r>
              <a:rPr kumimoji="1"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G  T  G  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   G  </a:t>
            </a:r>
            <a:r>
              <a:rPr kumimoji="1" lang="en-US" altLang="ja-JP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C  T   </a:t>
            </a:r>
            <a:r>
              <a:rPr kumimoji="1" lang="en-US" altLang="ja-JP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G  C  A  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C  </a:t>
            </a:r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G  </a:t>
            </a:r>
            <a:r>
              <a:rPr kumimoji="1"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0FC3571A-3515-17B5-CDE2-92FA943BC4A8}"/>
              </a:ext>
            </a:extLst>
          </p:cNvPr>
          <p:cNvSpPr txBox="1"/>
          <p:nvPr/>
        </p:nvSpPr>
        <p:spPr>
          <a:xfrm>
            <a:off x="835292" y="3324217"/>
            <a:ext cx="4196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C </a:t>
            </a:r>
            <a:r>
              <a:rPr kumimoji="1"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G   T G  </a:t>
            </a:r>
            <a:r>
              <a:rPr kumimoji="1" lang="en-US" altLang="ja-JP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1" lang="en-US" altLang="ja-JP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 G  A </a:t>
            </a:r>
            <a:r>
              <a:rPr kumimoji="1" lang="en-US" altLang="ja-JP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 </a:t>
            </a:r>
            <a:r>
              <a:rPr kumimoji="1"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C A C G </a:t>
            </a:r>
            <a:r>
              <a:rPr kumimoji="1"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xmlns="" id="{398A24C0-AD4B-AB78-92E2-93FB1A4156D0}"/>
              </a:ext>
            </a:extLst>
          </p:cNvPr>
          <p:cNvSpPr txBox="1"/>
          <p:nvPr/>
        </p:nvSpPr>
        <p:spPr>
          <a:xfrm>
            <a:off x="888380" y="5259662"/>
            <a:ext cx="421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variant allele of ARID5B exon 2 sequence in the diagnostic sample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xmlns="" id="{396457BC-10F7-D285-3992-244484EEC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780" y="685527"/>
            <a:ext cx="4248150" cy="85448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xmlns="" id="{50465B64-B793-78E0-7BF8-CD7318753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780" y="2405424"/>
            <a:ext cx="4308088" cy="115635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xmlns="" id="{6D07EB5E-BE97-DF62-6BC8-007FAA2E4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39" y="4189451"/>
            <a:ext cx="4386145" cy="1122102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B3B51553-820E-86E8-E922-8B737B2A12D0}"/>
              </a:ext>
            </a:extLst>
          </p:cNvPr>
          <p:cNvSpPr txBox="1"/>
          <p:nvPr/>
        </p:nvSpPr>
        <p:spPr>
          <a:xfrm>
            <a:off x="6323901" y="426042"/>
            <a:ext cx="4336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 C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G  T  G  T   G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C  T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G  C A C  G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endParaRPr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xmlns="" id="{200C8202-94EA-6AA6-7698-41593C4A2626}"/>
              </a:ext>
            </a:extLst>
          </p:cNvPr>
          <p:cNvSpPr txBox="1"/>
          <p:nvPr/>
        </p:nvSpPr>
        <p:spPr>
          <a:xfrm>
            <a:off x="6296722" y="1709860"/>
            <a:ext cx="39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The sequence of the first relapse sample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EBAEFDE1-1F01-ECB6-FF9B-F4018FD4CF5F}"/>
              </a:ext>
            </a:extLst>
          </p:cNvPr>
          <p:cNvSpPr txBox="1"/>
          <p:nvPr/>
        </p:nvSpPr>
        <p:spPr>
          <a:xfrm>
            <a:off x="6386288" y="2299293"/>
            <a:ext cx="438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C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G  T   G  T  G 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C  T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G  C A C   G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endParaRPr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44C9BE0D-11DE-2A50-396E-28EEAAE39B0C}"/>
              </a:ext>
            </a:extLst>
          </p:cNvPr>
          <p:cNvSpPr txBox="1"/>
          <p:nvPr/>
        </p:nvSpPr>
        <p:spPr>
          <a:xfrm>
            <a:off x="6449122" y="3601848"/>
            <a:ext cx="4280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The sequence of the second relapse sample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xmlns="" id="{33038DA8-FCEF-7C5A-FE2D-D1A046B9AE57}"/>
              </a:ext>
            </a:extLst>
          </p:cNvPr>
          <p:cNvSpPr txBox="1"/>
          <p:nvPr/>
        </p:nvSpPr>
        <p:spPr>
          <a:xfrm>
            <a:off x="6336792" y="3986830"/>
            <a:ext cx="444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A C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G   T  G  T  G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C  T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   G  C  A C  G  </a:t>
            </a:r>
            <a:r>
              <a:rPr lang="en-US" altLang="ja-JP" dirty="0" err="1">
                <a:latin typeface="Calibri" panose="020F0502020204030204" pitchFamily="34" charset="0"/>
                <a:cs typeface="Times New Roman" panose="02020603050405020304" pitchFamily="18" charset="0"/>
              </a:rPr>
              <a:t>G</a:t>
            </a:r>
            <a:endParaRPr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xmlns="" id="{9E670877-55E0-967C-F53F-FCBFF161B674}"/>
              </a:ext>
            </a:extLst>
          </p:cNvPr>
          <p:cNvSpPr txBox="1"/>
          <p:nvPr/>
        </p:nvSpPr>
        <p:spPr>
          <a:xfrm>
            <a:off x="6478861" y="5393478"/>
            <a:ext cx="4729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cs typeface="Times New Roman" panose="02020603050405020304" pitchFamily="18" charset="0"/>
              </a:rPr>
              <a:t>The sequence of nucleic acid extracted from the cultured cell</a:t>
            </a:r>
            <a:endParaRPr kumimoji="1" lang="ja-JP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2270234" y="1429407"/>
            <a:ext cx="21021" cy="112422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3683834" y="1434667"/>
            <a:ext cx="21021" cy="112422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710114" y="4151507"/>
            <a:ext cx="21021" cy="112422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2149384" y="4156767"/>
            <a:ext cx="21021" cy="112422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03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4" y="2196662"/>
            <a:ext cx="3796535" cy="166539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99982C58-1294-59AF-542C-C4AC8A41FEC9}"/>
              </a:ext>
            </a:extLst>
          </p:cNvPr>
          <p:cNvSpPr txBox="1"/>
          <p:nvPr/>
        </p:nvSpPr>
        <p:spPr>
          <a:xfrm>
            <a:off x="490552" y="5778954"/>
            <a:ext cx="1127021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dirty="0">
                <a:latin typeface="Calibri"/>
                <a:ea typeface="游ゴシック"/>
                <a:cs typeface="Calibri"/>
              </a:rPr>
              <a:t>Fig. </a:t>
            </a:r>
            <a:r>
              <a:rPr lang="en-US" altLang="ja-JP" dirty="0" smtClean="0">
                <a:latin typeface="Calibri"/>
                <a:ea typeface="游ゴシック"/>
                <a:cs typeface="Calibri"/>
              </a:rPr>
              <a:t>S8b:The </a:t>
            </a:r>
            <a:r>
              <a:rPr lang="en-US" altLang="ja-JP" dirty="0">
                <a:latin typeface="Calibri"/>
                <a:ea typeface="游ゴシック"/>
                <a:cs typeface="Calibri"/>
              </a:rPr>
              <a:t>results of Sanger sequencing of NCOR1 exon 31 sequence. Note that a one-base substitution variant produced a stop codon in the diagnostic sample (c.5380C&gt;T, left). There is no variant in the first relapse sample (upper right), the second relapse sample (middle right), and the cultured cell (bottom right ).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A9943BEE-53CF-ACAF-9134-9EF45DB017CC}"/>
              </a:ext>
            </a:extLst>
          </p:cNvPr>
          <p:cNvSpPr txBox="1"/>
          <p:nvPr/>
        </p:nvSpPr>
        <p:spPr>
          <a:xfrm>
            <a:off x="858402" y="4154151"/>
            <a:ext cx="571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</a:rPr>
              <a:t>The NCOR1 exon 31 sequence of the diagnostic sample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94751" y="1927854"/>
            <a:ext cx="391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A     G    C     T     A    Y    G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 T     C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384" y="696720"/>
            <a:ext cx="3543300" cy="90479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614" y="2584251"/>
            <a:ext cx="3571875" cy="89535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906" y="4113659"/>
            <a:ext cx="3676650" cy="96678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D47F0B22-928F-B6EF-C42B-A583A9170483}"/>
              </a:ext>
            </a:extLst>
          </p:cNvPr>
          <p:cNvSpPr txBox="1"/>
          <p:nvPr/>
        </p:nvSpPr>
        <p:spPr>
          <a:xfrm>
            <a:off x="7158645" y="1701210"/>
            <a:ext cx="39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first relapse sample</a:t>
            </a:r>
            <a:endParaRPr kumimoji="1"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D147C8AB-6A55-F58C-F4A5-570AB04E3716}"/>
              </a:ext>
            </a:extLst>
          </p:cNvPr>
          <p:cNvSpPr txBox="1"/>
          <p:nvPr/>
        </p:nvSpPr>
        <p:spPr>
          <a:xfrm>
            <a:off x="7171782" y="3563225"/>
            <a:ext cx="4480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second recurrent sample</a:t>
            </a:r>
            <a:endParaRPr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2" name="矢印: 下 13">
            <a:extLst>
              <a:ext uri="{FF2B5EF4-FFF2-40B4-BE49-F238E27FC236}">
                <a16:creationId xmlns:a16="http://schemas.microsoft.com/office/drawing/2014/main" xmlns="" id="{9893DF0B-EAED-E5B4-E012-213C97BA9AAF}"/>
              </a:ext>
            </a:extLst>
          </p:cNvPr>
          <p:cNvSpPr/>
          <p:nvPr/>
        </p:nvSpPr>
        <p:spPr>
          <a:xfrm flipV="1">
            <a:off x="3025267" y="3957272"/>
            <a:ext cx="432048" cy="1679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 panose="020F050202020403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D147C8AB-6A55-F58C-F4A5-570AB04E3716}"/>
              </a:ext>
            </a:extLst>
          </p:cNvPr>
          <p:cNvSpPr txBox="1"/>
          <p:nvPr/>
        </p:nvSpPr>
        <p:spPr>
          <a:xfrm>
            <a:off x="7245351" y="5248779"/>
            <a:ext cx="4480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second recurrent sample</a:t>
            </a:r>
            <a:endParaRPr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531009" y="515813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A    G   C     T   A   C    G 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T    C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536269" y="2265733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A    G    C    T   A   C    G 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T    C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547404" y="3893589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A    G   C     T    A   C    G 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T    C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67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xmlns="" id="{B99CAFE6-FD85-FFE4-8BAD-AC7D8A6B2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13" y="2017183"/>
            <a:ext cx="4810125" cy="167279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99982C58-1294-59AF-542C-C4AC8A41FEC9}"/>
              </a:ext>
            </a:extLst>
          </p:cNvPr>
          <p:cNvSpPr txBox="1"/>
          <p:nvPr/>
        </p:nvSpPr>
        <p:spPr>
          <a:xfrm>
            <a:off x="606162" y="5875049"/>
            <a:ext cx="1127021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dirty="0">
                <a:latin typeface="Calibri"/>
                <a:ea typeface="游ゴシック"/>
                <a:cs typeface="Calibri"/>
              </a:rPr>
              <a:t>Fig. </a:t>
            </a:r>
            <a:r>
              <a:rPr lang="en-US" altLang="ja-JP" dirty="0" smtClean="0">
                <a:latin typeface="Calibri"/>
                <a:ea typeface="游ゴシック"/>
                <a:cs typeface="Calibri"/>
              </a:rPr>
              <a:t>S8c:The </a:t>
            </a:r>
            <a:r>
              <a:rPr lang="en-US" altLang="ja-JP" dirty="0">
                <a:latin typeface="Calibri"/>
                <a:ea typeface="游ゴシック"/>
                <a:cs typeface="Calibri"/>
              </a:rPr>
              <a:t>results of Sanger sequencing of KRAS exon 4 sequence. The first relapse sample has an amino acid substitution variant (c.356A&gt;G, upper right). Another variant is evident in the second recurrence and the cultured cell (c.351A&gt;T, middle right and bottom right).</a:t>
            </a:r>
          </a:p>
        </p:txBody>
      </p:sp>
      <p:pic>
        <p:nvPicPr>
          <p:cNvPr id="4" name="図 3" descr="ボート, 水, スケール, 大きい が含まれている画像&#10;&#10;自動的に生成された説明">
            <a:extLst>
              <a:ext uri="{FF2B5EF4-FFF2-40B4-BE49-F238E27FC236}">
                <a16:creationId xmlns:a16="http://schemas.microsoft.com/office/drawing/2014/main" xmlns="" id="{9F308BBD-9400-229F-3953-4D6AB518B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112" y="672778"/>
            <a:ext cx="3691361" cy="11354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D47F0B22-928F-B6EF-C42B-A583A9170483}"/>
              </a:ext>
            </a:extLst>
          </p:cNvPr>
          <p:cNvSpPr txBox="1"/>
          <p:nvPr/>
        </p:nvSpPr>
        <p:spPr>
          <a:xfrm>
            <a:off x="6908513" y="2041125"/>
            <a:ext cx="39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first relapse sample</a:t>
            </a:r>
            <a:endParaRPr kumimoji="1"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D147C8AB-6A55-F58C-F4A5-570AB04E3716}"/>
              </a:ext>
            </a:extLst>
          </p:cNvPr>
          <p:cNvSpPr txBox="1"/>
          <p:nvPr/>
        </p:nvSpPr>
        <p:spPr>
          <a:xfrm>
            <a:off x="6993112" y="3878525"/>
            <a:ext cx="4480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second recurrent sample</a:t>
            </a:r>
            <a:endParaRPr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7" name="矢印: 下 12">
            <a:extLst>
              <a:ext uri="{FF2B5EF4-FFF2-40B4-BE49-F238E27FC236}">
                <a16:creationId xmlns:a16="http://schemas.microsoft.com/office/drawing/2014/main" xmlns="" id="{C1675556-2670-3B57-56BF-D52165D3A7A0}"/>
              </a:ext>
            </a:extLst>
          </p:cNvPr>
          <p:cNvSpPr/>
          <p:nvPr/>
        </p:nvSpPr>
        <p:spPr>
          <a:xfrm flipV="1">
            <a:off x="9396783" y="1882606"/>
            <a:ext cx="432048" cy="1969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 panose="020F0502020204030204" pitchFamily="34" charset="0"/>
            </a:endParaRPr>
          </a:p>
        </p:txBody>
      </p:sp>
      <p:sp>
        <p:nvSpPr>
          <p:cNvPr id="8" name="矢印: 下 13">
            <a:extLst>
              <a:ext uri="{FF2B5EF4-FFF2-40B4-BE49-F238E27FC236}">
                <a16:creationId xmlns:a16="http://schemas.microsoft.com/office/drawing/2014/main" xmlns="" id="{9893DF0B-EAED-E5B4-E012-213C97BA9AAF}"/>
              </a:ext>
            </a:extLst>
          </p:cNvPr>
          <p:cNvSpPr/>
          <p:nvPr/>
        </p:nvSpPr>
        <p:spPr>
          <a:xfrm flipV="1">
            <a:off x="7946401" y="5383932"/>
            <a:ext cx="432048" cy="1679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 panose="020F050202020403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A9943BEE-53CF-ACAF-9134-9EF45DB017CC}"/>
              </a:ext>
            </a:extLst>
          </p:cNvPr>
          <p:cNvSpPr txBox="1"/>
          <p:nvPr/>
        </p:nvSpPr>
        <p:spPr>
          <a:xfrm>
            <a:off x="553613" y="3874647"/>
            <a:ext cx="571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</a:rPr>
              <a:t>The KRAS exon 4 sequence of the diagnostic sample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3613" y="1870984"/>
            <a:ext cx="480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     A  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  T     G     T      G      A    T  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r>
              <a:rPr kumimoji="1" lang="en-US" altLang="ja-JP" dirty="0">
                <a:latin typeface="Calibri" panose="020F0502020204030204" pitchFamily="34" charset="0"/>
              </a:rPr>
              <a:t>  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44449" y="481478"/>
            <a:ext cx="3842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 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lang="en-US" altLang="ja-JP" dirty="0">
                <a:latin typeface="Calibri" panose="020F0502020204030204" pitchFamily="34" charset="0"/>
              </a:rPr>
              <a:t>  </a:t>
            </a:r>
            <a:r>
              <a:rPr kumimoji="1" lang="en-US" altLang="ja-JP" dirty="0">
                <a:latin typeface="Calibri" panose="020F0502020204030204" pitchFamily="34" charset="0"/>
              </a:rPr>
              <a:t>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kumimoji="1" lang="en-US" altLang="ja-JP" dirty="0">
                <a:latin typeface="Calibri" panose="020F0502020204030204" pitchFamily="34" charset="0"/>
              </a:rPr>
              <a:t>   T    G    T   G    R   T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r>
              <a:rPr kumimoji="1" lang="en-US" altLang="ja-JP" dirty="0">
                <a:latin typeface="Calibri" panose="020F0502020204030204" pitchFamily="34" charset="0"/>
              </a:rPr>
              <a:t> 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88569" y="2469294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    A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</a:rPr>
              <a:t>  W  T    G   T    G    A   T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r>
              <a:rPr kumimoji="1" lang="en-US" altLang="ja-JP" dirty="0">
                <a:latin typeface="Calibri" panose="020F0502020204030204" pitchFamily="34" charset="0"/>
              </a:rPr>
              <a:t>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D147C8AB-6A55-F58C-F4A5-570AB04E3716}"/>
              </a:ext>
            </a:extLst>
          </p:cNvPr>
          <p:cNvSpPr txBox="1"/>
          <p:nvPr/>
        </p:nvSpPr>
        <p:spPr>
          <a:xfrm>
            <a:off x="6993111" y="5532549"/>
            <a:ext cx="4480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メイリオ" panose="020B0604030504040204" pitchFamily="50" charset="-128"/>
              </a:rPr>
              <a:t>The sequence of the second recurrent sample</a:t>
            </a:r>
            <a:endParaRPr lang="ja-JP" altLang="en-US" dirty="0">
              <a:latin typeface="Calibri" panose="020F05020202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78369" y="4236391"/>
            <a:ext cx="3869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    A    </a:t>
            </a:r>
            <a:r>
              <a:rPr kumimoji="1" lang="en-US" altLang="ja-JP" dirty="0" err="1">
                <a:latin typeface="Calibri" panose="020F0502020204030204" pitchFamily="34" charset="0"/>
              </a:rPr>
              <a:t>A</a:t>
            </a:r>
            <a:r>
              <a:rPr lang="en-US" altLang="ja-JP" dirty="0">
                <a:latin typeface="Calibri" panose="020F0502020204030204" pitchFamily="34" charset="0"/>
              </a:rPr>
              <a:t> </a:t>
            </a:r>
            <a:r>
              <a:rPr kumimoji="1" lang="en-US" altLang="ja-JP" dirty="0">
                <a:latin typeface="Calibri" panose="020F0502020204030204" pitchFamily="34" charset="0"/>
              </a:rPr>
              <a:t> W   T     G   T    G    A  T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r>
              <a:rPr kumimoji="1" lang="en-US" altLang="ja-JP" dirty="0">
                <a:latin typeface="Calibri" panose="020F0502020204030204" pitchFamily="34" charset="0"/>
              </a:rPr>
              <a:t>    </a:t>
            </a:r>
            <a:r>
              <a:rPr kumimoji="1" lang="en-US" altLang="ja-JP" dirty="0" err="1">
                <a:latin typeface="Calibri" panose="020F0502020204030204" pitchFamily="34" charset="0"/>
              </a:rPr>
              <a:t>T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101" y="2817249"/>
            <a:ext cx="3671005" cy="83606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100" y="4540047"/>
            <a:ext cx="3826225" cy="791646"/>
          </a:xfrm>
          <a:prstGeom prst="rect">
            <a:avLst/>
          </a:prstGeom>
        </p:spPr>
      </p:pic>
      <p:sp>
        <p:nvSpPr>
          <p:cNvPr id="18" name="矢印: 下 13">
            <a:extLst>
              <a:ext uri="{FF2B5EF4-FFF2-40B4-BE49-F238E27FC236}">
                <a16:creationId xmlns:a16="http://schemas.microsoft.com/office/drawing/2014/main" xmlns="" id="{9893DF0B-EAED-E5B4-E012-213C97BA9AAF}"/>
              </a:ext>
            </a:extLst>
          </p:cNvPr>
          <p:cNvSpPr/>
          <p:nvPr/>
        </p:nvSpPr>
        <p:spPr>
          <a:xfrm flipV="1">
            <a:off x="7962171" y="3739122"/>
            <a:ext cx="432048" cy="1679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363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447</Words>
  <Application>Microsoft Office PowerPoint</Application>
  <PresentationFormat>ユーザー設定</PresentationFormat>
  <Paragraphs>29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Keisuke Kato</dc:creator>
  <cp:lastModifiedBy>加藤　啓輔</cp:lastModifiedBy>
  <cp:revision>32</cp:revision>
  <dcterms:created xsi:type="dcterms:W3CDTF">2024-10-12T06:03:21Z</dcterms:created>
  <dcterms:modified xsi:type="dcterms:W3CDTF">2025-04-07T01:50:35Z</dcterms:modified>
</cp:coreProperties>
</file>