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CC2D0A-D663-017F-0442-A663FA3E88B8}" v="74" dt="2024-10-19T04:58:28.6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90" d="100"/>
          <a:sy n="90" d="100"/>
        </p:scale>
        <p:origin x="-2268" y="-5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isuke Kato" userId="bff7c9d1a25a75eb" providerId="Windows Live" clId="Web-{5DCC2D0A-D663-017F-0442-A663FA3E88B8}"/>
    <pc:docChg chg="modSld">
      <pc:chgData name="Keisuke Kato" userId="bff7c9d1a25a75eb" providerId="Windows Live" clId="Web-{5DCC2D0A-D663-017F-0442-A663FA3E88B8}" dt="2024-10-19T04:58:28.625" v="55" actId="20577"/>
      <pc:docMkLst>
        <pc:docMk/>
      </pc:docMkLst>
      <pc:sldChg chg="modSp">
        <pc:chgData name="Keisuke Kato" userId="bff7c9d1a25a75eb" providerId="Windows Live" clId="Web-{5DCC2D0A-D663-017F-0442-A663FA3E88B8}" dt="2024-10-19T04:58:05.749" v="37" actId="20577"/>
        <pc:sldMkLst>
          <pc:docMk/>
          <pc:sldMk cId="1691629487" sldId="256"/>
        </pc:sldMkLst>
        <pc:spChg chg="mod">
          <ac:chgData name="Keisuke Kato" userId="bff7c9d1a25a75eb" providerId="Windows Live" clId="Web-{5DCC2D0A-D663-017F-0442-A663FA3E88B8}" dt="2024-10-19T04:57:21.982" v="11" actId="20577"/>
          <ac:spMkLst>
            <pc:docMk/>
            <pc:sldMk cId="1691629487" sldId="256"/>
            <ac:spMk id="3" creationId="{00000000-0000-0000-0000-000000000000}"/>
          </ac:spMkLst>
        </pc:spChg>
        <pc:spChg chg="mod">
          <ac:chgData name="Keisuke Kato" userId="bff7c9d1a25a75eb" providerId="Windows Live" clId="Web-{5DCC2D0A-D663-017F-0442-A663FA3E88B8}" dt="2024-10-19T04:58:05.749" v="37" actId="20577"/>
          <ac:spMkLst>
            <pc:docMk/>
            <pc:sldMk cId="1691629487" sldId="256"/>
            <ac:spMk id="4" creationId="{00000000-0000-0000-0000-000000000000}"/>
          </ac:spMkLst>
        </pc:spChg>
      </pc:sldChg>
      <pc:sldChg chg="addSp delSp modSp">
        <pc:chgData name="Keisuke Kato" userId="bff7c9d1a25a75eb" providerId="Windows Live" clId="Web-{5DCC2D0A-D663-017F-0442-A663FA3E88B8}" dt="2024-10-19T04:58:28.625" v="55" actId="20577"/>
        <pc:sldMkLst>
          <pc:docMk/>
          <pc:sldMk cId="4248564074" sldId="257"/>
        </pc:sldMkLst>
        <pc:spChg chg="mod">
          <ac:chgData name="Keisuke Kato" userId="bff7c9d1a25a75eb" providerId="Windows Live" clId="Web-{5DCC2D0A-D663-017F-0442-A663FA3E88B8}" dt="2024-10-19T04:58:28.625" v="55" actId="20577"/>
          <ac:spMkLst>
            <pc:docMk/>
            <pc:sldMk cId="4248564074" sldId="257"/>
            <ac:spMk id="12" creationId="{00000000-0000-0000-0000-000000000000}"/>
          </ac:spMkLst>
        </pc:spChg>
        <pc:spChg chg="add del mod">
          <ac:chgData name="Keisuke Kato" userId="bff7c9d1a25a75eb" providerId="Windows Live" clId="Web-{5DCC2D0A-D663-017F-0442-A663FA3E88B8}" dt="2024-10-19T04:58:20" v="49" actId="20577"/>
          <ac:spMkLst>
            <pc:docMk/>
            <pc:sldMk cId="4248564074" sldId="257"/>
            <ac:spMk id="26"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337358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3988070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1904876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3910911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2350868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2356514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144828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4205765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3565415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1720396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979677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FE1B18-B4F2-47F6-B5AF-77538756B45B}" type="datetimeFigureOut">
              <a:rPr kumimoji="1" lang="ja-JP" altLang="en-US" smtClean="0"/>
              <a:t>2025/4/7</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6495018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0" y="5316996"/>
            <a:ext cx="9144000" cy="923330"/>
          </a:xfrm>
          <a:prstGeom prst="rect">
            <a:avLst/>
          </a:prstGeom>
          <a:noFill/>
        </p:spPr>
        <p:txBody>
          <a:bodyPr wrap="square" lIns="91440" tIns="45720" rIns="91440" bIns="45720" rtlCol="0" anchor="t">
            <a:spAutoFit/>
          </a:bodyPr>
          <a:lstStyle/>
          <a:p>
            <a:r>
              <a:rPr lang="en-US" altLang="ja-JP" b="1" dirty="0">
                <a:ea typeface="ＭＳ Ｐゴシック"/>
              </a:rPr>
              <a:t>Fig. </a:t>
            </a:r>
            <a:r>
              <a:rPr lang="en-US" altLang="ja-JP" b="1" dirty="0" smtClean="0">
                <a:ea typeface="ＭＳ Ｐゴシック"/>
              </a:rPr>
              <a:t>S4a:</a:t>
            </a:r>
            <a:r>
              <a:rPr lang="en-US" altLang="ja-JP" dirty="0" smtClean="0">
                <a:ea typeface="ＭＳ Ｐゴシック"/>
              </a:rPr>
              <a:t>The </a:t>
            </a:r>
            <a:r>
              <a:rPr lang="en-US" altLang="ja-JP" dirty="0">
                <a:ea typeface="ＭＳ Ｐゴシック"/>
              </a:rPr>
              <a:t>sequences of the rearranged IGH</a:t>
            </a:r>
            <a:r>
              <a:rPr lang="ja-JP" altLang="en-US" dirty="0">
                <a:ea typeface="ＭＳ Ｐゴシック"/>
              </a:rPr>
              <a:t> </a:t>
            </a:r>
            <a:r>
              <a:rPr lang="en-US" altLang="ja-JP" dirty="0">
                <a:ea typeface="ＭＳ Ｐゴシック"/>
              </a:rPr>
              <a:t>alleles on the diagnostic sample, the first relapse sample, the second relapse sample, and the cell line passage 70. The IGH V-D and D-J junction's clone-specific insertions were highlighted in bold letters. The sequences are all identical. </a:t>
            </a:r>
            <a:endParaRPr lang="ja-JP" altLang="en-US" dirty="0">
              <a:ea typeface="ＭＳ Ｐゴシック"/>
            </a:endParaRPr>
          </a:p>
        </p:txBody>
      </p:sp>
      <p:pic>
        <p:nvPicPr>
          <p:cNvPr id="1026" name="Picture 2" descr="https://snz04pap001files.storage.live.com/y4mK8fehz7CRcLWXYK2truGbXNfQ7Z_sSB6b3h0WYuv0-isGF0tuhloe2S-EAzm14tfb7ca_cRL9qxObRKOAXkcfOOo5YJoiGnzYXyRoeuz0iOHI35d7hD2eZ2z0LSbVH-O43WpbtjDjW3c0_ZELAauQ6DMGnSfvawCZQviLnVpQdfjeBzMWVde0NYxncHbtTQk_aSjHIcrFfPYnO-r6MQ3_OYru9RrZQWNFyAWrmD2SJA?encodeFailures=1&amp;width=1156&amp;height=2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5720" y="692696"/>
            <a:ext cx="6259833" cy="107993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nz04pap001files.storage.live.com/y4mKEg5hxNA-8k8GbYXD1_CnsvQQkA2k2tjrIV28qphzWeJOEqvJ3pZ8bJv2rk0veSzTgD-ooVP08RxxdvoUIcBmwc1kXttiCIOBonPtCC0CiYvQRv-BOQccfzYTxqP2DvIE32E-iJlM3sXYN2BKsjFRzLo_Rm6TPR2OjuBCiLJBkQ6epNiAVSsniG0Bdmvrw0Mul7mm6D8Eki6l5XhZw_aIFsqoXUjpyoyJ0XIdJRxuAA?encodeFailures=1&amp;width=1194&amp;height=2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1982456"/>
            <a:ext cx="6263794" cy="100811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snz04pap001files.storage.live.com/y4mufzr_Va0mzJLme96Q-9WkLogLYuAePv4GX0VagtE0WVDGoEz7Zbrbd39Bmdj4ZOaKVkF0MLe3kaCH2dRM_Lt9M37p78r2rr974EaqEUSQQABcdcjjnpFdlN_dzaTOjli9LMTTRLNek-3K3PdO4pidRkYhW_1n-tfl20EcboSwh8CwcGhCpuVj4OdLALpGmEqhIJXLF2DZu4MBxgFZXlG9Herc-skXGknXuyHtIvMcDc?encodeFailures=1&amp;width=1173&amp;height=27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0026" y="3176479"/>
            <a:ext cx="6175528" cy="9928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snz04pap001files.storage.live.com/y4mT7pdo6TTKru2OGvLza_Y3S4hncA1Pvt3j5gRiYwHfgtZn8PcEVY1nvGhpO__H6PwuH-l-Hb4q3GnGAsCzBYE5Kbm5y9wspbQnelvjpWnX8_5VHUKR7dysOrJo-7ZKn1hl7FmlbVMP3i-U--yzB-irgh8ckU2LZd7JNwCWhwi0UkSUkN95Q2LfSCbw918dbcdtOAXT8TUbAqcIthLFYwNjP7ahk9c6BoLA_ruN8j7Yuw?encodeFailures=1&amp;width=1187&amp;height=2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3991" y="4437112"/>
            <a:ext cx="6171562" cy="893713"/>
          </a:xfrm>
          <a:prstGeom prst="rect">
            <a:avLst/>
          </a:prstGeom>
          <a:noFill/>
          <a:extLst>
            <a:ext uri="{909E8E84-426E-40DD-AFC4-6F175D3DCCD1}">
              <a14:hiddenFill xmlns:a14="http://schemas.microsoft.com/office/drawing/2010/main">
                <a:solidFill>
                  <a:srgbClr val="FFFFFF"/>
                </a:solidFill>
              </a14:hiddenFill>
            </a:ext>
          </a:extLst>
        </p:spPr>
      </p:pic>
      <p:sp>
        <p:nvSpPr>
          <p:cNvPr id="2" name="テキスト ボックス 1"/>
          <p:cNvSpPr txBox="1"/>
          <p:nvPr/>
        </p:nvSpPr>
        <p:spPr>
          <a:xfrm>
            <a:off x="335932" y="692696"/>
            <a:ext cx="1859804" cy="646331"/>
          </a:xfrm>
          <a:prstGeom prst="rect">
            <a:avLst/>
          </a:prstGeom>
          <a:noFill/>
        </p:spPr>
        <p:txBody>
          <a:bodyPr wrap="square" rtlCol="0">
            <a:spAutoFit/>
          </a:bodyPr>
          <a:lstStyle/>
          <a:p>
            <a:r>
              <a:rPr kumimoji="1" lang="en-US" altLang="ja-JP"/>
              <a:t>The diagnostic sample</a:t>
            </a:r>
            <a:endParaRPr kumimoji="1" lang="ja-JP" altLang="en-US"/>
          </a:p>
        </p:txBody>
      </p:sp>
      <p:sp>
        <p:nvSpPr>
          <p:cNvPr id="9" name="テキスト ボックス 8"/>
          <p:cNvSpPr txBox="1"/>
          <p:nvPr/>
        </p:nvSpPr>
        <p:spPr>
          <a:xfrm>
            <a:off x="366130" y="2132856"/>
            <a:ext cx="1685590" cy="646331"/>
          </a:xfrm>
          <a:prstGeom prst="rect">
            <a:avLst/>
          </a:prstGeom>
          <a:noFill/>
        </p:spPr>
        <p:txBody>
          <a:bodyPr wrap="none" rtlCol="0">
            <a:spAutoFit/>
          </a:bodyPr>
          <a:lstStyle/>
          <a:p>
            <a:r>
              <a:rPr kumimoji="1" lang="en-US" altLang="ja-JP"/>
              <a:t>The first relapse</a:t>
            </a:r>
          </a:p>
          <a:p>
            <a:r>
              <a:rPr lang="en-US" altLang="ja-JP"/>
              <a:t>sample</a:t>
            </a:r>
            <a:endParaRPr kumimoji="1" lang="ja-JP" altLang="en-US"/>
          </a:p>
        </p:txBody>
      </p:sp>
      <p:sp>
        <p:nvSpPr>
          <p:cNvPr id="10" name="テキスト ボックス 9"/>
          <p:cNvSpPr txBox="1"/>
          <p:nvPr/>
        </p:nvSpPr>
        <p:spPr>
          <a:xfrm>
            <a:off x="351387" y="3502749"/>
            <a:ext cx="1988365" cy="646331"/>
          </a:xfrm>
          <a:prstGeom prst="rect">
            <a:avLst/>
          </a:prstGeom>
          <a:noFill/>
        </p:spPr>
        <p:txBody>
          <a:bodyPr wrap="none" rtlCol="0">
            <a:spAutoFit/>
          </a:bodyPr>
          <a:lstStyle/>
          <a:p>
            <a:r>
              <a:rPr kumimoji="1" lang="en-US" altLang="ja-JP"/>
              <a:t>The second relapse</a:t>
            </a:r>
          </a:p>
          <a:p>
            <a:r>
              <a:rPr lang="en-US" altLang="ja-JP"/>
              <a:t>sample</a:t>
            </a:r>
            <a:endParaRPr kumimoji="1" lang="ja-JP" altLang="en-US"/>
          </a:p>
        </p:txBody>
      </p:sp>
      <p:sp>
        <p:nvSpPr>
          <p:cNvPr id="11" name="テキスト ボックス 10"/>
          <p:cNvSpPr txBox="1"/>
          <p:nvPr/>
        </p:nvSpPr>
        <p:spPr>
          <a:xfrm>
            <a:off x="395536" y="4509120"/>
            <a:ext cx="1301959" cy="369332"/>
          </a:xfrm>
          <a:prstGeom prst="rect">
            <a:avLst/>
          </a:prstGeom>
          <a:noFill/>
        </p:spPr>
        <p:txBody>
          <a:bodyPr wrap="none" rtlCol="0">
            <a:spAutoFit/>
          </a:bodyPr>
          <a:lstStyle/>
          <a:p>
            <a:r>
              <a:rPr kumimoji="1" lang="en-US" altLang="ja-JP"/>
              <a:t>The cell line</a:t>
            </a:r>
            <a:endParaRPr kumimoji="1" lang="ja-JP" altLang="en-US"/>
          </a:p>
        </p:txBody>
      </p:sp>
      <p:cxnSp>
        <p:nvCxnSpPr>
          <p:cNvPr id="12" name="Rett linje 6">
            <a:extLst>
              <a:ext uri="{FF2B5EF4-FFF2-40B4-BE49-F238E27FC236}">
                <a16:creationId xmlns="" xmlns:a16="http://schemas.microsoft.com/office/drawing/2014/main" id="{E4E54CD7-159E-4D8A-ABAA-34EBF49087BB}"/>
              </a:ext>
            </a:extLst>
          </p:cNvPr>
          <p:cNvCxnSpPr>
            <a:cxnSpLocks/>
          </p:cNvCxnSpPr>
          <p:nvPr/>
        </p:nvCxnSpPr>
        <p:spPr>
          <a:xfrm>
            <a:off x="3923928" y="820925"/>
            <a:ext cx="0" cy="101121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Rett linje 6">
            <a:extLst>
              <a:ext uri="{FF2B5EF4-FFF2-40B4-BE49-F238E27FC236}">
                <a16:creationId xmlns="" xmlns:a16="http://schemas.microsoft.com/office/drawing/2014/main" id="{E4E54CD7-159E-4D8A-ABAA-34EBF49087BB}"/>
              </a:ext>
            </a:extLst>
          </p:cNvPr>
          <p:cNvCxnSpPr>
            <a:cxnSpLocks/>
          </p:cNvCxnSpPr>
          <p:nvPr/>
        </p:nvCxnSpPr>
        <p:spPr>
          <a:xfrm>
            <a:off x="5060733" y="820925"/>
            <a:ext cx="0" cy="101121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Rett linje 6">
            <a:extLst>
              <a:ext uri="{FF2B5EF4-FFF2-40B4-BE49-F238E27FC236}">
                <a16:creationId xmlns="" xmlns:a16="http://schemas.microsoft.com/office/drawing/2014/main" id="{E4E54CD7-159E-4D8A-ABAA-34EBF49087BB}"/>
              </a:ext>
            </a:extLst>
          </p:cNvPr>
          <p:cNvCxnSpPr>
            <a:cxnSpLocks/>
          </p:cNvCxnSpPr>
          <p:nvPr/>
        </p:nvCxnSpPr>
        <p:spPr>
          <a:xfrm>
            <a:off x="6444208" y="811098"/>
            <a:ext cx="0" cy="101121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Rett linje 6">
            <a:extLst>
              <a:ext uri="{FF2B5EF4-FFF2-40B4-BE49-F238E27FC236}">
                <a16:creationId xmlns="" xmlns:a16="http://schemas.microsoft.com/office/drawing/2014/main" id="{E4E54CD7-159E-4D8A-ABAA-34EBF49087BB}"/>
              </a:ext>
            </a:extLst>
          </p:cNvPr>
          <p:cNvCxnSpPr>
            <a:cxnSpLocks/>
          </p:cNvCxnSpPr>
          <p:nvPr/>
        </p:nvCxnSpPr>
        <p:spPr>
          <a:xfrm>
            <a:off x="6811531" y="820924"/>
            <a:ext cx="0" cy="101121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2304288" y="1783849"/>
            <a:ext cx="6504986" cy="276999"/>
          </a:xfrm>
          <a:prstGeom prst="rect">
            <a:avLst/>
          </a:prstGeom>
          <a:noFill/>
        </p:spPr>
        <p:txBody>
          <a:bodyPr wrap="none" rtlCol="0">
            <a:spAutoFit/>
          </a:bodyPr>
          <a:lstStyle/>
          <a:p>
            <a:r>
              <a:rPr lang="en-US" altLang="ja-JP" sz="1200"/>
              <a:t>C T G T G C A </a:t>
            </a:r>
            <a:r>
              <a:rPr lang="en-US" altLang="ja-JP" sz="1200" err="1"/>
              <a:t>A</a:t>
            </a:r>
            <a:r>
              <a:rPr lang="en-US" altLang="ja-JP" sz="1200"/>
              <a:t> </a:t>
            </a:r>
            <a:r>
              <a:rPr lang="en-US" altLang="ja-JP" sz="1200" err="1"/>
              <a:t>A</a:t>
            </a:r>
            <a:r>
              <a:rPr lang="en-US" altLang="ja-JP" sz="1200"/>
              <a:t> </a:t>
            </a:r>
            <a:r>
              <a:rPr lang="en-US" altLang="ja-JP" sz="1200" err="1"/>
              <a:t>A</a:t>
            </a:r>
            <a:r>
              <a:rPr lang="en-US" altLang="ja-JP" sz="1200"/>
              <a:t> GA T </a:t>
            </a:r>
            <a:r>
              <a:rPr lang="en-US" altLang="ja-JP" sz="1200" b="1"/>
              <a:t>G  </a:t>
            </a:r>
            <a:r>
              <a:rPr lang="en-US" altLang="ja-JP" sz="1200" b="1" err="1"/>
              <a:t>G</a:t>
            </a:r>
            <a:r>
              <a:rPr lang="en-US" altLang="ja-JP" sz="1200" b="1"/>
              <a:t> T </a:t>
            </a:r>
            <a:r>
              <a:rPr lang="en-US" altLang="ja-JP" sz="1200" b="1" err="1"/>
              <a:t>T</a:t>
            </a:r>
            <a:r>
              <a:rPr lang="en-US" altLang="ja-JP" sz="1200" b="1"/>
              <a:t> </a:t>
            </a:r>
            <a:r>
              <a:rPr lang="en-US" altLang="ja-JP" sz="1200" b="1" err="1"/>
              <a:t>T</a:t>
            </a:r>
            <a:r>
              <a:rPr lang="en-US" altLang="ja-JP" sz="1200" b="1"/>
              <a:t>  G AG G </a:t>
            </a:r>
            <a:r>
              <a:rPr lang="en-US" altLang="ja-JP" sz="1200" err="1"/>
              <a:t>G</a:t>
            </a:r>
            <a:r>
              <a:rPr lang="en-US" altLang="ja-JP" sz="1200"/>
              <a:t> G GG A GT T A T </a:t>
            </a:r>
            <a:r>
              <a:rPr lang="en-US" altLang="ja-JP" sz="1200" err="1"/>
              <a:t>T</a:t>
            </a:r>
            <a:r>
              <a:rPr lang="en-US" altLang="ja-JP" sz="1200"/>
              <a:t> A </a:t>
            </a:r>
            <a:r>
              <a:rPr lang="en-US" altLang="ja-JP" sz="1200" b="1"/>
              <a:t>C </a:t>
            </a:r>
            <a:r>
              <a:rPr lang="en-US" altLang="ja-JP" sz="1200" b="1" err="1"/>
              <a:t>C</a:t>
            </a:r>
            <a:r>
              <a:rPr lang="en-US" altLang="ja-JP" sz="1200" b="1"/>
              <a:t> T  </a:t>
            </a:r>
            <a:r>
              <a:rPr lang="en-US" altLang="ja-JP" sz="1200" err="1"/>
              <a:t>T</a:t>
            </a:r>
            <a:r>
              <a:rPr lang="en-US" altLang="ja-JP" sz="1200"/>
              <a:t> A C T A C T A C T A C T A C A</a:t>
            </a:r>
            <a:endParaRPr kumimoji="1" lang="ja-JP" altLang="en-US" sz="1200"/>
          </a:p>
        </p:txBody>
      </p:sp>
      <p:sp>
        <p:nvSpPr>
          <p:cNvPr id="22" name="テキスト ボックス 21"/>
          <p:cNvSpPr txBox="1"/>
          <p:nvPr/>
        </p:nvSpPr>
        <p:spPr>
          <a:xfrm>
            <a:off x="2315486" y="559713"/>
            <a:ext cx="6504986" cy="276999"/>
          </a:xfrm>
          <a:prstGeom prst="rect">
            <a:avLst/>
          </a:prstGeom>
          <a:noFill/>
        </p:spPr>
        <p:txBody>
          <a:bodyPr wrap="none" rtlCol="0">
            <a:spAutoFit/>
          </a:bodyPr>
          <a:lstStyle/>
          <a:p>
            <a:r>
              <a:rPr lang="en-US" altLang="ja-JP" sz="1200"/>
              <a:t>C T G T G C A </a:t>
            </a:r>
            <a:r>
              <a:rPr lang="en-US" altLang="ja-JP" sz="1200" err="1"/>
              <a:t>A</a:t>
            </a:r>
            <a:r>
              <a:rPr lang="en-US" altLang="ja-JP" sz="1200"/>
              <a:t> </a:t>
            </a:r>
            <a:r>
              <a:rPr lang="en-US" altLang="ja-JP" sz="1200" err="1"/>
              <a:t>A</a:t>
            </a:r>
            <a:r>
              <a:rPr lang="en-US" altLang="ja-JP" sz="1200"/>
              <a:t> </a:t>
            </a:r>
            <a:r>
              <a:rPr lang="en-US" altLang="ja-JP" sz="1200" err="1"/>
              <a:t>A</a:t>
            </a:r>
            <a:r>
              <a:rPr lang="en-US" altLang="ja-JP" sz="1200"/>
              <a:t> GA T </a:t>
            </a:r>
            <a:r>
              <a:rPr lang="en-US" altLang="ja-JP" sz="1200" b="1"/>
              <a:t>G  </a:t>
            </a:r>
            <a:r>
              <a:rPr lang="en-US" altLang="ja-JP" sz="1200" b="1" err="1"/>
              <a:t>G</a:t>
            </a:r>
            <a:r>
              <a:rPr lang="en-US" altLang="ja-JP" sz="1200" b="1"/>
              <a:t> T </a:t>
            </a:r>
            <a:r>
              <a:rPr lang="en-US" altLang="ja-JP" sz="1200" b="1" err="1"/>
              <a:t>T</a:t>
            </a:r>
            <a:r>
              <a:rPr lang="en-US" altLang="ja-JP" sz="1200" b="1"/>
              <a:t> </a:t>
            </a:r>
            <a:r>
              <a:rPr lang="en-US" altLang="ja-JP" sz="1200" b="1" err="1"/>
              <a:t>T</a:t>
            </a:r>
            <a:r>
              <a:rPr lang="en-US" altLang="ja-JP" sz="1200" b="1"/>
              <a:t>  G AG G </a:t>
            </a:r>
            <a:r>
              <a:rPr lang="en-US" altLang="ja-JP" sz="1200" err="1"/>
              <a:t>G</a:t>
            </a:r>
            <a:r>
              <a:rPr lang="en-US" altLang="ja-JP" sz="1200"/>
              <a:t> G GG A GT T A T </a:t>
            </a:r>
            <a:r>
              <a:rPr lang="en-US" altLang="ja-JP" sz="1200" err="1"/>
              <a:t>T</a:t>
            </a:r>
            <a:r>
              <a:rPr lang="en-US" altLang="ja-JP" sz="1200"/>
              <a:t> A </a:t>
            </a:r>
            <a:r>
              <a:rPr lang="en-US" altLang="ja-JP" sz="1200" b="1"/>
              <a:t>C </a:t>
            </a:r>
            <a:r>
              <a:rPr lang="en-US" altLang="ja-JP" sz="1200" b="1" err="1"/>
              <a:t>C</a:t>
            </a:r>
            <a:r>
              <a:rPr lang="en-US" altLang="ja-JP" sz="1200" b="1"/>
              <a:t> T  </a:t>
            </a:r>
            <a:r>
              <a:rPr lang="en-US" altLang="ja-JP" sz="1200" err="1"/>
              <a:t>T</a:t>
            </a:r>
            <a:r>
              <a:rPr lang="en-US" altLang="ja-JP" sz="1200"/>
              <a:t> A C T A C T A C T A C T A C A</a:t>
            </a:r>
            <a:endParaRPr kumimoji="1" lang="ja-JP" altLang="en-US" sz="1200"/>
          </a:p>
        </p:txBody>
      </p:sp>
      <p:sp>
        <p:nvSpPr>
          <p:cNvPr id="23" name="テキスト ボックス 22"/>
          <p:cNvSpPr txBox="1"/>
          <p:nvPr/>
        </p:nvSpPr>
        <p:spPr>
          <a:xfrm>
            <a:off x="2387494" y="3007985"/>
            <a:ext cx="6504986" cy="276999"/>
          </a:xfrm>
          <a:prstGeom prst="rect">
            <a:avLst/>
          </a:prstGeom>
          <a:noFill/>
        </p:spPr>
        <p:txBody>
          <a:bodyPr wrap="none" rtlCol="0">
            <a:spAutoFit/>
          </a:bodyPr>
          <a:lstStyle/>
          <a:p>
            <a:r>
              <a:rPr lang="en-US" altLang="ja-JP" sz="1200"/>
              <a:t>C T G T G C A </a:t>
            </a:r>
            <a:r>
              <a:rPr lang="en-US" altLang="ja-JP" sz="1200" err="1"/>
              <a:t>A</a:t>
            </a:r>
            <a:r>
              <a:rPr lang="en-US" altLang="ja-JP" sz="1200"/>
              <a:t> </a:t>
            </a:r>
            <a:r>
              <a:rPr lang="en-US" altLang="ja-JP" sz="1200" err="1"/>
              <a:t>A</a:t>
            </a:r>
            <a:r>
              <a:rPr lang="en-US" altLang="ja-JP" sz="1200"/>
              <a:t> </a:t>
            </a:r>
            <a:r>
              <a:rPr lang="en-US" altLang="ja-JP" sz="1200" err="1"/>
              <a:t>A</a:t>
            </a:r>
            <a:r>
              <a:rPr lang="en-US" altLang="ja-JP" sz="1200"/>
              <a:t> GA T </a:t>
            </a:r>
            <a:r>
              <a:rPr lang="en-US" altLang="ja-JP" sz="1200" b="1"/>
              <a:t>G  </a:t>
            </a:r>
            <a:r>
              <a:rPr lang="en-US" altLang="ja-JP" sz="1200" b="1" err="1"/>
              <a:t>G</a:t>
            </a:r>
            <a:r>
              <a:rPr lang="en-US" altLang="ja-JP" sz="1200" b="1"/>
              <a:t> T </a:t>
            </a:r>
            <a:r>
              <a:rPr lang="en-US" altLang="ja-JP" sz="1200" b="1" err="1"/>
              <a:t>T</a:t>
            </a:r>
            <a:r>
              <a:rPr lang="en-US" altLang="ja-JP" sz="1200" b="1"/>
              <a:t> </a:t>
            </a:r>
            <a:r>
              <a:rPr lang="en-US" altLang="ja-JP" sz="1200" b="1" err="1"/>
              <a:t>T</a:t>
            </a:r>
            <a:r>
              <a:rPr lang="en-US" altLang="ja-JP" sz="1200" b="1"/>
              <a:t>  G AGG </a:t>
            </a:r>
            <a:r>
              <a:rPr lang="en-US" altLang="ja-JP" sz="1200"/>
              <a:t>G G GG A GTT A T </a:t>
            </a:r>
            <a:r>
              <a:rPr lang="en-US" altLang="ja-JP" sz="1200" err="1"/>
              <a:t>T</a:t>
            </a:r>
            <a:r>
              <a:rPr lang="en-US" altLang="ja-JP" sz="1200"/>
              <a:t> A </a:t>
            </a:r>
            <a:r>
              <a:rPr lang="en-US" altLang="ja-JP" sz="1200" b="1"/>
              <a:t>C </a:t>
            </a:r>
            <a:r>
              <a:rPr lang="en-US" altLang="ja-JP" sz="1200" b="1" err="1"/>
              <a:t>C</a:t>
            </a:r>
            <a:r>
              <a:rPr lang="en-US" altLang="ja-JP" sz="1200" b="1"/>
              <a:t> T </a:t>
            </a:r>
            <a:r>
              <a:rPr lang="ja-JP" altLang="en-US" sz="1200" b="1"/>
              <a:t> </a:t>
            </a:r>
            <a:r>
              <a:rPr lang="en-US" altLang="ja-JP" sz="1200"/>
              <a:t>T A C T A C T A C T A C T A C A</a:t>
            </a:r>
            <a:endParaRPr kumimoji="1" lang="ja-JP" altLang="en-US" sz="1200"/>
          </a:p>
        </p:txBody>
      </p:sp>
      <p:sp>
        <p:nvSpPr>
          <p:cNvPr id="24" name="テキスト ボックス 23"/>
          <p:cNvSpPr txBox="1"/>
          <p:nvPr/>
        </p:nvSpPr>
        <p:spPr>
          <a:xfrm>
            <a:off x="2387494" y="4304129"/>
            <a:ext cx="6504986" cy="276999"/>
          </a:xfrm>
          <a:prstGeom prst="rect">
            <a:avLst/>
          </a:prstGeom>
          <a:noFill/>
        </p:spPr>
        <p:txBody>
          <a:bodyPr wrap="none" rtlCol="0">
            <a:spAutoFit/>
          </a:bodyPr>
          <a:lstStyle/>
          <a:p>
            <a:r>
              <a:rPr lang="en-US" altLang="ja-JP" sz="1200"/>
              <a:t>C T G T G C A </a:t>
            </a:r>
            <a:r>
              <a:rPr lang="en-US" altLang="ja-JP" sz="1200" err="1"/>
              <a:t>A</a:t>
            </a:r>
            <a:r>
              <a:rPr lang="en-US" altLang="ja-JP" sz="1200"/>
              <a:t> </a:t>
            </a:r>
            <a:r>
              <a:rPr lang="en-US" altLang="ja-JP" sz="1200" err="1"/>
              <a:t>A</a:t>
            </a:r>
            <a:r>
              <a:rPr lang="en-US" altLang="ja-JP" sz="1200"/>
              <a:t> </a:t>
            </a:r>
            <a:r>
              <a:rPr lang="en-US" altLang="ja-JP" sz="1200" err="1"/>
              <a:t>A</a:t>
            </a:r>
            <a:r>
              <a:rPr lang="en-US" altLang="ja-JP" sz="1200"/>
              <a:t> GA T </a:t>
            </a:r>
            <a:r>
              <a:rPr lang="en-US" altLang="ja-JP" sz="1200" b="1"/>
              <a:t>G  </a:t>
            </a:r>
            <a:r>
              <a:rPr lang="en-US" altLang="ja-JP" sz="1200" b="1" err="1"/>
              <a:t>G</a:t>
            </a:r>
            <a:r>
              <a:rPr lang="en-US" altLang="ja-JP" sz="1200" b="1"/>
              <a:t> T </a:t>
            </a:r>
            <a:r>
              <a:rPr lang="en-US" altLang="ja-JP" sz="1200" b="1" err="1"/>
              <a:t>T</a:t>
            </a:r>
            <a:r>
              <a:rPr lang="en-US" altLang="ja-JP" sz="1200" b="1"/>
              <a:t> </a:t>
            </a:r>
            <a:r>
              <a:rPr lang="en-US" altLang="ja-JP" sz="1200" b="1" err="1"/>
              <a:t>T</a:t>
            </a:r>
            <a:r>
              <a:rPr lang="en-US" altLang="ja-JP" sz="1200" b="1"/>
              <a:t> G AGG  </a:t>
            </a:r>
            <a:r>
              <a:rPr lang="en-US" altLang="ja-JP" sz="1200"/>
              <a:t>G G GG A GT T AT T A </a:t>
            </a:r>
            <a:r>
              <a:rPr lang="en-US" altLang="ja-JP" sz="1200" b="1"/>
              <a:t>C </a:t>
            </a:r>
            <a:r>
              <a:rPr lang="en-US" altLang="ja-JP" sz="1200" b="1" err="1"/>
              <a:t>C</a:t>
            </a:r>
            <a:r>
              <a:rPr lang="en-US" altLang="ja-JP" sz="1200" b="1"/>
              <a:t>  T  </a:t>
            </a:r>
            <a:r>
              <a:rPr lang="en-US" altLang="ja-JP" sz="1200" err="1"/>
              <a:t>T</a:t>
            </a:r>
            <a:r>
              <a:rPr lang="en-US" altLang="ja-JP" sz="1200"/>
              <a:t> A C T A C T A C T A C T A C A</a:t>
            </a:r>
            <a:endParaRPr kumimoji="1" lang="ja-JP" altLang="en-US" sz="1200"/>
          </a:p>
        </p:txBody>
      </p:sp>
      <p:cxnSp>
        <p:nvCxnSpPr>
          <p:cNvPr id="25" name="Rett linje 6">
            <a:extLst>
              <a:ext uri="{FF2B5EF4-FFF2-40B4-BE49-F238E27FC236}">
                <a16:creationId xmlns="" xmlns:a16="http://schemas.microsoft.com/office/drawing/2014/main" id="{E4E54CD7-159E-4D8A-ABAA-34EBF49087BB}"/>
              </a:ext>
            </a:extLst>
          </p:cNvPr>
          <p:cNvCxnSpPr>
            <a:cxnSpLocks/>
          </p:cNvCxnSpPr>
          <p:nvPr/>
        </p:nvCxnSpPr>
        <p:spPr>
          <a:xfrm>
            <a:off x="3923928" y="2051359"/>
            <a:ext cx="0" cy="101121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Rett linje 6">
            <a:extLst>
              <a:ext uri="{FF2B5EF4-FFF2-40B4-BE49-F238E27FC236}">
                <a16:creationId xmlns="" xmlns:a16="http://schemas.microsoft.com/office/drawing/2014/main" id="{E4E54CD7-159E-4D8A-ABAA-34EBF49087BB}"/>
              </a:ext>
            </a:extLst>
          </p:cNvPr>
          <p:cNvCxnSpPr>
            <a:cxnSpLocks/>
          </p:cNvCxnSpPr>
          <p:nvPr/>
        </p:nvCxnSpPr>
        <p:spPr>
          <a:xfrm>
            <a:off x="5060040" y="2047897"/>
            <a:ext cx="0" cy="101121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Rett linje 6">
            <a:extLst>
              <a:ext uri="{FF2B5EF4-FFF2-40B4-BE49-F238E27FC236}">
                <a16:creationId xmlns="" xmlns:a16="http://schemas.microsoft.com/office/drawing/2014/main" id="{E4E54CD7-159E-4D8A-ABAA-34EBF49087BB}"/>
              </a:ext>
            </a:extLst>
          </p:cNvPr>
          <p:cNvCxnSpPr>
            <a:cxnSpLocks/>
          </p:cNvCxnSpPr>
          <p:nvPr/>
        </p:nvCxnSpPr>
        <p:spPr>
          <a:xfrm>
            <a:off x="6444208" y="2057743"/>
            <a:ext cx="0" cy="101121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8" name="Rett linje 6">
            <a:extLst>
              <a:ext uri="{FF2B5EF4-FFF2-40B4-BE49-F238E27FC236}">
                <a16:creationId xmlns="" xmlns:a16="http://schemas.microsoft.com/office/drawing/2014/main" id="{E4E54CD7-159E-4D8A-ABAA-34EBF49087BB}"/>
              </a:ext>
            </a:extLst>
          </p:cNvPr>
          <p:cNvCxnSpPr>
            <a:cxnSpLocks/>
          </p:cNvCxnSpPr>
          <p:nvPr/>
        </p:nvCxnSpPr>
        <p:spPr>
          <a:xfrm>
            <a:off x="6804248" y="2047898"/>
            <a:ext cx="0" cy="101121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Rett linje 6">
            <a:extLst>
              <a:ext uri="{FF2B5EF4-FFF2-40B4-BE49-F238E27FC236}">
                <a16:creationId xmlns="" xmlns:a16="http://schemas.microsoft.com/office/drawing/2014/main" id="{E4E54CD7-159E-4D8A-ABAA-34EBF49087BB}"/>
              </a:ext>
            </a:extLst>
          </p:cNvPr>
          <p:cNvCxnSpPr>
            <a:cxnSpLocks/>
          </p:cNvCxnSpPr>
          <p:nvPr/>
        </p:nvCxnSpPr>
        <p:spPr>
          <a:xfrm>
            <a:off x="3995936" y="3272390"/>
            <a:ext cx="0" cy="101121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Rett linje 6">
            <a:extLst>
              <a:ext uri="{FF2B5EF4-FFF2-40B4-BE49-F238E27FC236}">
                <a16:creationId xmlns="" xmlns:a16="http://schemas.microsoft.com/office/drawing/2014/main" id="{E4E54CD7-159E-4D8A-ABAA-34EBF49087BB}"/>
              </a:ext>
            </a:extLst>
          </p:cNvPr>
          <p:cNvCxnSpPr>
            <a:cxnSpLocks/>
          </p:cNvCxnSpPr>
          <p:nvPr/>
        </p:nvCxnSpPr>
        <p:spPr>
          <a:xfrm>
            <a:off x="5076056" y="3281879"/>
            <a:ext cx="0" cy="101121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Rett linje 6">
            <a:extLst>
              <a:ext uri="{FF2B5EF4-FFF2-40B4-BE49-F238E27FC236}">
                <a16:creationId xmlns="" xmlns:a16="http://schemas.microsoft.com/office/drawing/2014/main" id="{E4E54CD7-159E-4D8A-ABAA-34EBF49087BB}"/>
              </a:ext>
            </a:extLst>
          </p:cNvPr>
          <p:cNvCxnSpPr>
            <a:cxnSpLocks/>
          </p:cNvCxnSpPr>
          <p:nvPr/>
        </p:nvCxnSpPr>
        <p:spPr>
          <a:xfrm>
            <a:off x="6448752" y="3268928"/>
            <a:ext cx="0" cy="101121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Rett linje 6">
            <a:extLst>
              <a:ext uri="{FF2B5EF4-FFF2-40B4-BE49-F238E27FC236}">
                <a16:creationId xmlns="" xmlns:a16="http://schemas.microsoft.com/office/drawing/2014/main" id="{E4E54CD7-159E-4D8A-ABAA-34EBF49087BB}"/>
              </a:ext>
            </a:extLst>
          </p:cNvPr>
          <p:cNvCxnSpPr>
            <a:cxnSpLocks/>
          </p:cNvCxnSpPr>
          <p:nvPr/>
        </p:nvCxnSpPr>
        <p:spPr>
          <a:xfrm>
            <a:off x="6811531" y="3272390"/>
            <a:ext cx="0" cy="101121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3" name="Rett linje 6">
            <a:extLst>
              <a:ext uri="{FF2B5EF4-FFF2-40B4-BE49-F238E27FC236}">
                <a16:creationId xmlns="" xmlns:a16="http://schemas.microsoft.com/office/drawing/2014/main" id="{E4E54CD7-159E-4D8A-ABAA-34EBF49087BB}"/>
              </a:ext>
            </a:extLst>
          </p:cNvPr>
          <p:cNvCxnSpPr>
            <a:cxnSpLocks/>
          </p:cNvCxnSpPr>
          <p:nvPr/>
        </p:nvCxnSpPr>
        <p:spPr>
          <a:xfrm>
            <a:off x="3995936" y="4483843"/>
            <a:ext cx="0" cy="88937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4" name="Rett linje 6">
            <a:extLst>
              <a:ext uri="{FF2B5EF4-FFF2-40B4-BE49-F238E27FC236}">
                <a16:creationId xmlns="" xmlns:a16="http://schemas.microsoft.com/office/drawing/2014/main" id="{E4E54CD7-159E-4D8A-ABAA-34EBF49087BB}"/>
              </a:ext>
            </a:extLst>
          </p:cNvPr>
          <p:cNvCxnSpPr>
            <a:cxnSpLocks/>
          </p:cNvCxnSpPr>
          <p:nvPr/>
        </p:nvCxnSpPr>
        <p:spPr>
          <a:xfrm>
            <a:off x="5076056" y="4506015"/>
            <a:ext cx="0" cy="86720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5" name="Rett linje 6">
            <a:extLst>
              <a:ext uri="{FF2B5EF4-FFF2-40B4-BE49-F238E27FC236}">
                <a16:creationId xmlns="" xmlns:a16="http://schemas.microsoft.com/office/drawing/2014/main" id="{E4E54CD7-159E-4D8A-ABAA-34EBF49087BB}"/>
              </a:ext>
            </a:extLst>
          </p:cNvPr>
          <p:cNvCxnSpPr>
            <a:cxnSpLocks/>
          </p:cNvCxnSpPr>
          <p:nvPr/>
        </p:nvCxnSpPr>
        <p:spPr>
          <a:xfrm>
            <a:off x="6485328" y="4490227"/>
            <a:ext cx="0" cy="88298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6" name="Rett linje 6">
            <a:extLst>
              <a:ext uri="{FF2B5EF4-FFF2-40B4-BE49-F238E27FC236}">
                <a16:creationId xmlns="" xmlns:a16="http://schemas.microsoft.com/office/drawing/2014/main" id="{E4E54CD7-159E-4D8A-ABAA-34EBF49087BB}"/>
              </a:ext>
            </a:extLst>
          </p:cNvPr>
          <p:cNvCxnSpPr>
            <a:cxnSpLocks/>
          </p:cNvCxnSpPr>
          <p:nvPr/>
        </p:nvCxnSpPr>
        <p:spPr>
          <a:xfrm>
            <a:off x="6846963" y="4480382"/>
            <a:ext cx="0" cy="89283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 name="テキスト ボックス 4"/>
          <p:cNvSpPr txBox="1"/>
          <p:nvPr/>
        </p:nvSpPr>
        <p:spPr>
          <a:xfrm>
            <a:off x="2622350" y="307576"/>
            <a:ext cx="1085554" cy="369332"/>
          </a:xfrm>
          <a:prstGeom prst="rect">
            <a:avLst/>
          </a:prstGeom>
          <a:noFill/>
        </p:spPr>
        <p:txBody>
          <a:bodyPr wrap="none" rtlCol="0">
            <a:spAutoFit/>
          </a:bodyPr>
          <a:lstStyle/>
          <a:p>
            <a:r>
              <a:rPr lang="en-US" altLang="ja-JP"/>
              <a:t>IGHV3-43</a:t>
            </a:r>
            <a:endParaRPr kumimoji="1" lang="ja-JP" altLang="en-US"/>
          </a:p>
        </p:txBody>
      </p:sp>
      <p:sp>
        <p:nvSpPr>
          <p:cNvPr id="6" name="正方形/長方形 5"/>
          <p:cNvSpPr/>
          <p:nvPr/>
        </p:nvSpPr>
        <p:spPr>
          <a:xfrm>
            <a:off x="5220072" y="323364"/>
            <a:ext cx="1096775" cy="369332"/>
          </a:xfrm>
          <a:prstGeom prst="rect">
            <a:avLst/>
          </a:prstGeom>
        </p:spPr>
        <p:txBody>
          <a:bodyPr wrap="none">
            <a:spAutoFit/>
          </a:bodyPr>
          <a:lstStyle/>
          <a:p>
            <a:r>
              <a:rPr lang="en-US" altLang="ja-JP"/>
              <a:t>IGHD3-10</a:t>
            </a:r>
            <a:endParaRPr lang="ja-JP" altLang="en-US"/>
          </a:p>
        </p:txBody>
      </p:sp>
      <p:sp>
        <p:nvSpPr>
          <p:cNvPr id="8" name="正方形/長方形 7"/>
          <p:cNvSpPr/>
          <p:nvPr/>
        </p:nvSpPr>
        <p:spPr>
          <a:xfrm>
            <a:off x="7308304" y="307576"/>
            <a:ext cx="723275" cy="369332"/>
          </a:xfrm>
          <a:prstGeom prst="rect">
            <a:avLst/>
          </a:prstGeom>
        </p:spPr>
        <p:txBody>
          <a:bodyPr wrap="none">
            <a:spAutoFit/>
          </a:bodyPr>
          <a:lstStyle/>
          <a:p>
            <a:r>
              <a:rPr lang="en-US" altLang="ja-JP"/>
              <a:t>IGHJ6</a:t>
            </a:r>
            <a:endParaRPr lang="ja-JP" altLang="en-US"/>
          </a:p>
        </p:txBody>
      </p:sp>
    </p:spTree>
    <p:extLst>
      <p:ext uri="{BB962C8B-B14F-4D97-AF65-F5344CB8AC3E}">
        <p14:creationId xmlns:p14="http://schemas.microsoft.com/office/powerpoint/2010/main" val="1691629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91916" y="506289"/>
            <a:ext cx="1859804" cy="646331"/>
          </a:xfrm>
          <a:prstGeom prst="rect">
            <a:avLst/>
          </a:prstGeom>
          <a:noFill/>
        </p:spPr>
        <p:txBody>
          <a:bodyPr wrap="square" rtlCol="0">
            <a:spAutoFit/>
          </a:bodyPr>
          <a:lstStyle/>
          <a:p>
            <a:r>
              <a:rPr kumimoji="1" lang="en-US" altLang="ja-JP"/>
              <a:t>The diagnostic sample</a:t>
            </a:r>
            <a:endParaRPr kumimoji="1" lang="ja-JP" altLang="en-US"/>
          </a:p>
        </p:txBody>
      </p:sp>
      <p:sp>
        <p:nvSpPr>
          <p:cNvPr id="9" name="テキスト ボックス 8"/>
          <p:cNvSpPr txBox="1"/>
          <p:nvPr/>
        </p:nvSpPr>
        <p:spPr>
          <a:xfrm>
            <a:off x="177292" y="1865149"/>
            <a:ext cx="1685590" cy="646331"/>
          </a:xfrm>
          <a:prstGeom prst="rect">
            <a:avLst/>
          </a:prstGeom>
          <a:noFill/>
        </p:spPr>
        <p:txBody>
          <a:bodyPr wrap="none" rtlCol="0">
            <a:spAutoFit/>
          </a:bodyPr>
          <a:lstStyle/>
          <a:p>
            <a:r>
              <a:rPr kumimoji="1" lang="en-US" altLang="ja-JP"/>
              <a:t>The first relapse</a:t>
            </a:r>
          </a:p>
          <a:p>
            <a:r>
              <a:rPr lang="en-US" altLang="ja-JP"/>
              <a:t>sample</a:t>
            </a:r>
            <a:endParaRPr kumimoji="1" lang="ja-JP" altLang="en-US"/>
          </a:p>
        </p:txBody>
      </p:sp>
      <p:sp>
        <p:nvSpPr>
          <p:cNvPr id="10" name="テキスト ボックス 9"/>
          <p:cNvSpPr txBox="1"/>
          <p:nvPr/>
        </p:nvSpPr>
        <p:spPr>
          <a:xfrm>
            <a:off x="107504" y="3352815"/>
            <a:ext cx="1988365" cy="646331"/>
          </a:xfrm>
          <a:prstGeom prst="rect">
            <a:avLst/>
          </a:prstGeom>
          <a:noFill/>
        </p:spPr>
        <p:txBody>
          <a:bodyPr wrap="none" rtlCol="0">
            <a:spAutoFit/>
          </a:bodyPr>
          <a:lstStyle/>
          <a:p>
            <a:r>
              <a:rPr kumimoji="1" lang="en-US" altLang="ja-JP"/>
              <a:t>The second relapse</a:t>
            </a:r>
          </a:p>
          <a:p>
            <a:r>
              <a:rPr lang="en-US" altLang="ja-JP"/>
              <a:t>sample</a:t>
            </a:r>
            <a:endParaRPr kumimoji="1" lang="ja-JP" altLang="en-US"/>
          </a:p>
        </p:txBody>
      </p:sp>
      <p:sp>
        <p:nvSpPr>
          <p:cNvPr id="11" name="テキスト ボックス 10"/>
          <p:cNvSpPr txBox="1"/>
          <p:nvPr/>
        </p:nvSpPr>
        <p:spPr>
          <a:xfrm>
            <a:off x="365233" y="4831232"/>
            <a:ext cx="1301959" cy="369332"/>
          </a:xfrm>
          <a:prstGeom prst="rect">
            <a:avLst/>
          </a:prstGeom>
          <a:noFill/>
        </p:spPr>
        <p:txBody>
          <a:bodyPr wrap="none" rtlCol="0">
            <a:spAutoFit/>
          </a:bodyPr>
          <a:lstStyle/>
          <a:p>
            <a:r>
              <a:rPr kumimoji="1" lang="en-US" altLang="ja-JP"/>
              <a:t>The cell line</a:t>
            </a:r>
            <a:endParaRPr kumimoji="1" lang="ja-JP" altLang="en-US"/>
          </a:p>
        </p:txBody>
      </p:sp>
      <p:pic>
        <p:nvPicPr>
          <p:cNvPr id="5" name="Picture 2" descr="https://snz04pap001files.storage.live.com/y4mKfWDBIYzQyRXqo1aMEguSuuLnl6tkeRor8sbWVPbT8ym871hA0haw4jbCyNfbINy-VXtX05dT1mCXibLxRcLcEU5vmLMVvh3V64TWJa8QaH6eXrrHY8uXUT6hFO684qxj6XhZvtrp4f2Jm_ebKf5oUjURNdHAHeWJmqrVQbIWnduTJNnS0DcSXDI-ehuhUasH9f6gCmVMhOZrhXaeu3QRTRIwvZvzMVuaRO94jGh-hw?encodeFailures=1&amp;width=1068&amp;height=29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729570"/>
            <a:ext cx="6473388" cy="97123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s://snz04pap001files.storage.live.com/y4m2UMMAiNM1B-9cEgKwHdWeCVWPe6Y1XxsxG0gSebgm5weGpTHNBwLVYsPiVxCqGDFUwsUQMpkdU8WPMPs_TA8shiVN3KkM0rfG1ENYd7L5B0HG6t0sgbn36LT5ZOUTNRdu63jWqPZQB6rCqBt0jeLbA4I2RfOXsvo_dDFSXP2QBOvgN0_giRE3bO2PiPJRDs6xnQAd9VRr9zU7C5G-9X1BYSifMAhMlt0zQwSwZFpZTI?encodeFailures=1&amp;width=1182&amp;height=2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5656" y="2079432"/>
            <a:ext cx="6576237" cy="86409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s://snz04pap001files.storage.live.com/y4mhHWqf6L3oc1n0-04FQDVihIAqKi2PMHHFeaZUgQywlE2B3xZ29frnoWy88bg0k95E1hSsVZYD_w-mVpz4EojwF9Bw70NEou_Hw--NofAw5cmfcXBRu6mlnQGMd66C7T7yKyxp6yGstV7PYRZZhCV7ZCd4lVrT8YG60zdSDVJK6chry732f3Jkb2K6sLChl6b7Tr6lVj_woPB2vWHmeInbBZxReKkerrmmbtaHBAMgm4?encodeFailures=1&amp;width=1181&amp;height=2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6391" y="3087544"/>
            <a:ext cx="6570673" cy="10081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https://snz04pap001files.storage.live.com/y4mwt-Pnk7bMhPW9KEcm5NtkQnXj5ZeXmpf4ZNjLar5H5iXhMtuwxq9RS9aHGEDDvQxwUCV-bG10F4g9o_d-5C9QTwgSlkdOlG8G-D3bcu6o-4XXDZaLYIV7hiItokWoNuLGiNZxTQ9bNh7AzmmFryj4G7qT9YjXxJW5MRagyXfCiLpPrBofPmPdeQ8eJGIwrh8SNcTEwWtjBURsZ4tGiaNHdGM_brJKU7TNReNGuFp_-Y?encodeFailures=1&amp;width=738&amp;height=3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3675" y="4599712"/>
            <a:ext cx="6468217" cy="733508"/>
          </a:xfrm>
          <a:prstGeom prst="rect">
            <a:avLst/>
          </a:prstGeom>
          <a:noFill/>
          <a:extLst>
            <a:ext uri="{909E8E84-426E-40DD-AFC4-6F175D3DCCD1}">
              <a14:hiddenFill xmlns:a14="http://schemas.microsoft.com/office/drawing/2010/main">
                <a:solidFill>
                  <a:srgbClr val="FFFFFF"/>
                </a:solidFill>
              </a14:hiddenFill>
            </a:ext>
          </a:extLst>
        </p:spPr>
      </p:pic>
      <p:sp>
        <p:nvSpPr>
          <p:cNvPr id="12" name="テキスト ボックス 11"/>
          <p:cNvSpPr txBox="1"/>
          <p:nvPr/>
        </p:nvSpPr>
        <p:spPr>
          <a:xfrm>
            <a:off x="107504" y="5419090"/>
            <a:ext cx="8856984" cy="1200329"/>
          </a:xfrm>
          <a:prstGeom prst="rect">
            <a:avLst/>
          </a:prstGeom>
          <a:noFill/>
        </p:spPr>
        <p:txBody>
          <a:bodyPr wrap="square" lIns="91440" tIns="45720" rIns="91440" bIns="45720" rtlCol="0" anchor="t">
            <a:spAutoFit/>
          </a:bodyPr>
          <a:lstStyle/>
          <a:p>
            <a:r>
              <a:rPr lang="en-US" altLang="ja-JP" b="1" dirty="0">
                <a:ea typeface="ＭＳ Ｐゴシック"/>
              </a:rPr>
              <a:t>Fig. </a:t>
            </a:r>
            <a:r>
              <a:rPr lang="en-US" altLang="ja-JP" b="1" dirty="0" smtClean="0">
                <a:ea typeface="ＭＳ Ｐゴシック"/>
              </a:rPr>
              <a:t>S4b:</a:t>
            </a:r>
            <a:r>
              <a:rPr lang="en-US" altLang="ja-JP" dirty="0" smtClean="0">
                <a:ea typeface="ＭＳ Ｐゴシック"/>
              </a:rPr>
              <a:t>The </a:t>
            </a:r>
            <a:r>
              <a:rPr lang="en-US" altLang="ja-JP" dirty="0">
                <a:ea typeface="ＭＳ Ｐゴシック"/>
              </a:rPr>
              <a:t>sequences of the rearranged IGL alleles. The sequences of the rearranged IGH alleles on the diagnostic sample, the first relapse sample, the second relapse sample, and the cell line passage 70. The clone-specific insertion of the </a:t>
            </a:r>
            <a:r>
              <a:rPr lang="en-US" altLang="ja-JP" i="1" dirty="0">
                <a:ea typeface="ＭＳ Ｐゴシック"/>
              </a:rPr>
              <a:t>IGL</a:t>
            </a:r>
            <a:r>
              <a:rPr lang="en-US" altLang="ja-JP" dirty="0">
                <a:ea typeface="ＭＳ Ｐゴシック"/>
              </a:rPr>
              <a:t>V-J junction was highlighted in bold letters. The sequences are all identical.  </a:t>
            </a:r>
            <a:endParaRPr lang="ja-JP" altLang="en-US" dirty="0">
              <a:ea typeface="ＭＳ Ｐゴシック"/>
            </a:endParaRPr>
          </a:p>
        </p:txBody>
      </p:sp>
      <p:cxnSp>
        <p:nvCxnSpPr>
          <p:cNvPr id="13" name="Rett linje 6">
            <a:extLst>
              <a:ext uri="{FF2B5EF4-FFF2-40B4-BE49-F238E27FC236}">
                <a16:creationId xmlns="" xmlns:a16="http://schemas.microsoft.com/office/drawing/2014/main" id="{E4E54CD7-159E-4D8A-ABAA-34EBF49087BB}"/>
              </a:ext>
            </a:extLst>
          </p:cNvPr>
          <p:cNvCxnSpPr>
            <a:cxnSpLocks/>
          </p:cNvCxnSpPr>
          <p:nvPr/>
        </p:nvCxnSpPr>
        <p:spPr>
          <a:xfrm>
            <a:off x="5193522" y="3447584"/>
            <a:ext cx="0" cy="7920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Rett linje 6">
            <a:extLst>
              <a:ext uri="{FF2B5EF4-FFF2-40B4-BE49-F238E27FC236}">
                <a16:creationId xmlns="" xmlns:a16="http://schemas.microsoft.com/office/drawing/2014/main" id="{E4E54CD7-159E-4D8A-ABAA-34EBF49087BB}"/>
              </a:ext>
            </a:extLst>
          </p:cNvPr>
          <p:cNvCxnSpPr>
            <a:cxnSpLocks/>
          </p:cNvCxnSpPr>
          <p:nvPr/>
        </p:nvCxnSpPr>
        <p:spPr>
          <a:xfrm>
            <a:off x="5798356" y="3456541"/>
            <a:ext cx="0" cy="78313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 name="正方形/長方形 2"/>
          <p:cNvSpPr/>
          <p:nvPr/>
        </p:nvSpPr>
        <p:spPr>
          <a:xfrm>
            <a:off x="2183775" y="548680"/>
            <a:ext cx="6636697" cy="369332"/>
          </a:xfrm>
          <a:prstGeom prst="rect">
            <a:avLst/>
          </a:prstGeom>
        </p:spPr>
        <p:txBody>
          <a:bodyPr wrap="square">
            <a:spAutoFit/>
          </a:bodyPr>
          <a:lstStyle/>
          <a:p>
            <a:r>
              <a:rPr lang="en-US" altLang="ja-JP"/>
              <a:t>G   </a:t>
            </a:r>
            <a:r>
              <a:rPr lang="en-US" altLang="ja-JP" err="1"/>
              <a:t>G</a:t>
            </a:r>
            <a:r>
              <a:rPr lang="en-US" altLang="ja-JP"/>
              <a:t>   </a:t>
            </a:r>
            <a:r>
              <a:rPr lang="en-US" altLang="ja-JP" err="1"/>
              <a:t>G</a:t>
            </a:r>
            <a:r>
              <a:rPr lang="en-US" altLang="ja-JP"/>
              <a:t>   A  T  G  A   C  A  G  C   </a:t>
            </a:r>
            <a:r>
              <a:rPr lang="en-US" altLang="ja-JP" b="1"/>
              <a:t>T   G</a:t>
            </a:r>
            <a:r>
              <a:rPr lang="en-US" altLang="ja-JP"/>
              <a:t>   T   </a:t>
            </a:r>
            <a:r>
              <a:rPr lang="en-US" altLang="ja-JP" err="1"/>
              <a:t>T</a:t>
            </a:r>
            <a:r>
              <a:rPr lang="en-US" altLang="ja-JP"/>
              <a:t>    G  </a:t>
            </a:r>
            <a:r>
              <a:rPr lang="en-US" altLang="ja-JP" err="1"/>
              <a:t>G</a:t>
            </a:r>
            <a:r>
              <a:rPr lang="en-US" altLang="ja-JP"/>
              <a:t>   </a:t>
            </a:r>
            <a:r>
              <a:rPr lang="en-US" altLang="ja-JP" err="1"/>
              <a:t>G</a:t>
            </a:r>
            <a:r>
              <a:rPr lang="en-US" altLang="ja-JP"/>
              <a:t>   T  G  T   </a:t>
            </a:r>
            <a:r>
              <a:rPr lang="en-US" altLang="ja-JP" err="1"/>
              <a:t>T</a:t>
            </a:r>
            <a:r>
              <a:rPr lang="en-US" altLang="ja-JP"/>
              <a:t>   C   G</a:t>
            </a:r>
            <a:endParaRPr lang="ja-JP" altLang="en-US"/>
          </a:p>
        </p:txBody>
      </p:sp>
      <p:cxnSp>
        <p:nvCxnSpPr>
          <p:cNvPr id="15" name="Rett linje 6">
            <a:extLst>
              <a:ext uri="{FF2B5EF4-FFF2-40B4-BE49-F238E27FC236}">
                <a16:creationId xmlns="" xmlns:a16="http://schemas.microsoft.com/office/drawing/2014/main" id="{E4E54CD7-159E-4D8A-ABAA-34EBF49087BB}"/>
              </a:ext>
            </a:extLst>
          </p:cNvPr>
          <p:cNvCxnSpPr>
            <a:cxnSpLocks/>
          </p:cNvCxnSpPr>
          <p:nvPr/>
        </p:nvCxnSpPr>
        <p:spPr>
          <a:xfrm>
            <a:off x="5220072" y="4671720"/>
            <a:ext cx="0" cy="72318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Rett linje 6">
            <a:extLst>
              <a:ext uri="{FF2B5EF4-FFF2-40B4-BE49-F238E27FC236}">
                <a16:creationId xmlns="" xmlns:a16="http://schemas.microsoft.com/office/drawing/2014/main" id="{E4E54CD7-159E-4D8A-ABAA-34EBF49087BB}"/>
              </a:ext>
            </a:extLst>
          </p:cNvPr>
          <p:cNvCxnSpPr>
            <a:cxnSpLocks/>
          </p:cNvCxnSpPr>
          <p:nvPr/>
        </p:nvCxnSpPr>
        <p:spPr>
          <a:xfrm>
            <a:off x="5824906" y="4671720"/>
            <a:ext cx="0" cy="73214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Rett linje 6">
            <a:extLst>
              <a:ext uri="{FF2B5EF4-FFF2-40B4-BE49-F238E27FC236}">
                <a16:creationId xmlns="" xmlns:a16="http://schemas.microsoft.com/office/drawing/2014/main" id="{E4E54CD7-159E-4D8A-ABAA-34EBF49087BB}"/>
              </a:ext>
            </a:extLst>
          </p:cNvPr>
          <p:cNvCxnSpPr>
            <a:cxnSpLocks/>
          </p:cNvCxnSpPr>
          <p:nvPr/>
        </p:nvCxnSpPr>
        <p:spPr>
          <a:xfrm>
            <a:off x="5148064" y="2005871"/>
            <a:ext cx="0" cy="101121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Rett linje 6">
            <a:extLst>
              <a:ext uri="{FF2B5EF4-FFF2-40B4-BE49-F238E27FC236}">
                <a16:creationId xmlns="" xmlns:a16="http://schemas.microsoft.com/office/drawing/2014/main" id="{E4E54CD7-159E-4D8A-ABAA-34EBF49087BB}"/>
              </a:ext>
            </a:extLst>
          </p:cNvPr>
          <p:cNvCxnSpPr>
            <a:cxnSpLocks/>
          </p:cNvCxnSpPr>
          <p:nvPr/>
        </p:nvCxnSpPr>
        <p:spPr>
          <a:xfrm>
            <a:off x="5733646" y="2005870"/>
            <a:ext cx="0" cy="101121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Rett linje 6">
            <a:extLst>
              <a:ext uri="{FF2B5EF4-FFF2-40B4-BE49-F238E27FC236}">
                <a16:creationId xmlns="" xmlns:a16="http://schemas.microsoft.com/office/drawing/2014/main" id="{E4E54CD7-159E-4D8A-ABAA-34EBF49087BB}"/>
              </a:ext>
            </a:extLst>
          </p:cNvPr>
          <p:cNvCxnSpPr>
            <a:cxnSpLocks/>
          </p:cNvCxnSpPr>
          <p:nvPr/>
        </p:nvCxnSpPr>
        <p:spPr>
          <a:xfrm>
            <a:off x="5076056" y="761599"/>
            <a:ext cx="0" cy="101121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Rett linje 6">
            <a:extLst>
              <a:ext uri="{FF2B5EF4-FFF2-40B4-BE49-F238E27FC236}">
                <a16:creationId xmlns="" xmlns:a16="http://schemas.microsoft.com/office/drawing/2014/main" id="{E4E54CD7-159E-4D8A-ABAA-34EBF49087BB}"/>
              </a:ext>
            </a:extLst>
          </p:cNvPr>
          <p:cNvCxnSpPr>
            <a:cxnSpLocks/>
          </p:cNvCxnSpPr>
          <p:nvPr/>
        </p:nvCxnSpPr>
        <p:spPr>
          <a:xfrm>
            <a:off x="5652120" y="761599"/>
            <a:ext cx="0" cy="101121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 name="正方形/長方形 20"/>
          <p:cNvSpPr/>
          <p:nvPr/>
        </p:nvSpPr>
        <p:spPr>
          <a:xfrm>
            <a:off x="2123728" y="1710100"/>
            <a:ext cx="6696744" cy="369332"/>
          </a:xfrm>
          <a:prstGeom prst="rect">
            <a:avLst/>
          </a:prstGeom>
        </p:spPr>
        <p:txBody>
          <a:bodyPr wrap="square">
            <a:spAutoFit/>
          </a:bodyPr>
          <a:lstStyle/>
          <a:p>
            <a:r>
              <a:rPr lang="en-US" altLang="ja-JP"/>
              <a:t>G   </a:t>
            </a:r>
            <a:r>
              <a:rPr lang="en-US" altLang="ja-JP" err="1"/>
              <a:t>G</a:t>
            </a:r>
            <a:r>
              <a:rPr lang="en-US" altLang="ja-JP"/>
              <a:t>   </a:t>
            </a:r>
            <a:r>
              <a:rPr lang="en-US" altLang="ja-JP" err="1"/>
              <a:t>G</a:t>
            </a:r>
            <a:r>
              <a:rPr lang="en-US" altLang="ja-JP"/>
              <a:t>   A  T  G  A   C   A  G   C    </a:t>
            </a:r>
            <a:r>
              <a:rPr lang="en-US" altLang="ja-JP" b="1"/>
              <a:t>T   G</a:t>
            </a:r>
            <a:r>
              <a:rPr lang="en-US" altLang="ja-JP"/>
              <a:t>   T   </a:t>
            </a:r>
            <a:r>
              <a:rPr lang="en-US" altLang="ja-JP" err="1"/>
              <a:t>T</a:t>
            </a:r>
            <a:r>
              <a:rPr lang="en-US" altLang="ja-JP"/>
              <a:t>    G  </a:t>
            </a:r>
            <a:r>
              <a:rPr lang="en-US" altLang="ja-JP" err="1"/>
              <a:t>G</a:t>
            </a:r>
            <a:r>
              <a:rPr lang="en-US" altLang="ja-JP"/>
              <a:t>   </a:t>
            </a:r>
            <a:r>
              <a:rPr lang="en-US" altLang="ja-JP" err="1"/>
              <a:t>G</a:t>
            </a:r>
            <a:r>
              <a:rPr lang="en-US" altLang="ja-JP"/>
              <a:t>   T  G  T   </a:t>
            </a:r>
            <a:r>
              <a:rPr lang="en-US" altLang="ja-JP" err="1"/>
              <a:t>T</a:t>
            </a:r>
            <a:r>
              <a:rPr lang="en-US" altLang="ja-JP"/>
              <a:t>   C   G</a:t>
            </a:r>
            <a:endParaRPr lang="ja-JP" altLang="en-US"/>
          </a:p>
        </p:txBody>
      </p:sp>
      <p:sp>
        <p:nvSpPr>
          <p:cNvPr id="22" name="正方形/長方形 21"/>
          <p:cNvSpPr/>
          <p:nvPr/>
        </p:nvSpPr>
        <p:spPr>
          <a:xfrm>
            <a:off x="2123728" y="3078252"/>
            <a:ext cx="6696744" cy="369332"/>
          </a:xfrm>
          <a:prstGeom prst="rect">
            <a:avLst/>
          </a:prstGeom>
        </p:spPr>
        <p:txBody>
          <a:bodyPr wrap="square">
            <a:spAutoFit/>
          </a:bodyPr>
          <a:lstStyle/>
          <a:p>
            <a:r>
              <a:rPr lang="en-US" altLang="ja-JP"/>
              <a:t>G   </a:t>
            </a:r>
            <a:r>
              <a:rPr lang="en-US" altLang="ja-JP" err="1"/>
              <a:t>G</a:t>
            </a:r>
            <a:r>
              <a:rPr lang="en-US" altLang="ja-JP"/>
              <a:t>   </a:t>
            </a:r>
            <a:r>
              <a:rPr lang="en-US" altLang="ja-JP" err="1"/>
              <a:t>G</a:t>
            </a:r>
            <a:r>
              <a:rPr lang="en-US" altLang="ja-JP"/>
              <a:t>   A  T  G  A   C   A  G   C    </a:t>
            </a:r>
            <a:r>
              <a:rPr lang="en-US" altLang="ja-JP" b="1"/>
              <a:t>T   G</a:t>
            </a:r>
            <a:r>
              <a:rPr lang="en-US" altLang="ja-JP"/>
              <a:t>   T   </a:t>
            </a:r>
            <a:r>
              <a:rPr lang="en-US" altLang="ja-JP" err="1"/>
              <a:t>T</a:t>
            </a:r>
            <a:r>
              <a:rPr lang="en-US" altLang="ja-JP"/>
              <a:t>    G  </a:t>
            </a:r>
            <a:r>
              <a:rPr lang="en-US" altLang="ja-JP" err="1"/>
              <a:t>G</a:t>
            </a:r>
            <a:r>
              <a:rPr lang="en-US" altLang="ja-JP"/>
              <a:t>   </a:t>
            </a:r>
            <a:r>
              <a:rPr lang="en-US" altLang="ja-JP" err="1"/>
              <a:t>G</a:t>
            </a:r>
            <a:r>
              <a:rPr lang="en-US" altLang="ja-JP"/>
              <a:t>   T  G  T   </a:t>
            </a:r>
            <a:r>
              <a:rPr lang="en-US" altLang="ja-JP" err="1"/>
              <a:t>T</a:t>
            </a:r>
            <a:r>
              <a:rPr lang="en-US" altLang="ja-JP"/>
              <a:t>   C   G</a:t>
            </a:r>
            <a:endParaRPr lang="ja-JP" altLang="en-US"/>
          </a:p>
        </p:txBody>
      </p:sp>
      <p:sp>
        <p:nvSpPr>
          <p:cNvPr id="23" name="正方形/長方形 22"/>
          <p:cNvSpPr/>
          <p:nvPr/>
        </p:nvSpPr>
        <p:spPr>
          <a:xfrm>
            <a:off x="2267744" y="4302388"/>
            <a:ext cx="6696744" cy="369332"/>
          </a:xfrm>
          <a:prstGeom prst="rect">
            <a:avLst/>
          </a:prstGeom>
        </p:spPr>
        <p:txBody>
          <a:bodyPr wrap="square">
            <a:spAutoFit/>
          </a:bodyPr>
          <a:lstStyle/>
          <a:p>
            <a:r>
              <a:rPr lang="en-US" altLang="ja-JP"/>
              <a:t>G   </a:t>
            </a:r>
            <a:r>
              <a:rPr lang="en-US" altLang="ja-JP" err="1"/>
              <a:t>G</a:t>
            </a:r>
            <a:r>
              <a:rPr lang="en-US" altLang="ja-JP"/>
              <a:t>   </a:t>
            </a:r>
            <a:r>
              <a:rPr lang="en-US" altLang="ja-JP" err="1"/>
              <a:t>G</a:t>
            </a:r>
            <a:r>
              <a:rPr lang="en-US" altLang="ja-JP"/>
              <a:t>   A  T  G  A   C   A  G  C   </a:t>
            </a:r>
            <a:r>
              <a:rPr lang="en-US" altLang="ja-JP" b="1"/>
              <a:t>T   G</a:t>
            </a:r>
            <a:r>
              <a:rPr lang="en-US" altLang="ja-JP"/>
              <a:t>   T   </a:t>
            </a:r>
            <a:r>
              <a:rPr lang="en-US" altLang="ja-JP" err="1"/>
              <a:t>T</a:t>
            </a:r>
            <a:r>
              <a:rPr lang="en-US" altLang="ja-JP"/>
              <a:t>    G  </a:t>
            </a:r>
            <a:r>
              <a:rPr lang="en-US" altLang="ja-JP" err="1"/>
              <a:t>G</a:t>
            </a:r>
            <a:r>
              <a:rPr lang="en-US" altLang="ja-JP"/>
              <a:t>   </a:t>
            </a:r>
            <a:r>
              <a:rPr lang="en-US" altLang="ja-JP" err="1"/>
              <a:t>G</a:t>
            </a:r>
            <a:r>
              <a:rPr lang="en-US" altLang="ja-JP"/>
              <a:t>   T  G  T   </a:t>
            </a:r>
            <a:r>
              <a:rPr lang="en-US" altLang="ja-JP" err="1"/>
              <a:t>T</a:t>
            </a:r>
            <a:r>
              <a:rPr lang="en-US" altLang="ja-JP"/>
              <a:t>   C   G</a:t>
            </a:r>
            <a:endParaRPr lang="ja-JP" altLang="en-US"/>
          </a:p>
        </p:txBody>
      </p:sp>
      <p:sp>
        <p:nvSpPr>
          <p:cNvPr id="4" name="正方形/長方形 3"/>
          <p:cNvSpPr/>
          <p:nvPr/>
        </p:nvSpPr>
        <p:spPr>
          <a:xfrm>
            <a:off x="5110336" y="-171400"/>
            <a:ext cx="237566" cy="369332"/>
          </a:xfrm>
          <a:prstGeom prst="rect">
            <a:avLst/>
          </a:prstGeom>
        </p:spPr>
        <p:txBody>
          <a:bodyPr wrap="none">
            <a:spAutoFit/>
          </a:bodyPr>
          <a:lstStyle/>
          <a:p>
            <a:r>
              <a:rPr lang="en-US" altLang="ja-JP"/>
              <a:t> </a:t>
            </a:r>
            <a:endParaRPr lang="ja-JP" altLang="en-US"/>
          </a:p>
        </p:txBody>
      </p:sp>
      <p:sp>
        <p:nvSpPr>
          <p:cNvPr id="24" name="正方形/長方形 23"/>
          <p:cNvSpPr/>
          <p:nvPr/>
        </p:nvSpPr>
        <p:spPr>
          <a:xfrm>
            <a:off x="6732240" y="260648"/>
            <a:ext cx="679610" cy="369332"/>
          </a:xfrm>
          <a:prstGeom prst="rect">
            <a:avLst/>
          </a:prstGeom>
        </p:spPr>
        <p:txBody>
          <a:bodyPr wrap="none">
            <a:spAutoFit/>
          </a:bodyPr>
          <a:lstStyle/>
          <a:p>
            <a:r>
              <a:rPr lang="en-US" altLang="ja-JP"/>
              <a:t>IGLJ3</a:t>
            </a:r>
            <a:endParaRPr lang="ja-JP" altLang="en-US"/>
          </a:p>
        </p:txBody>
      </p:sp>
      <p:sp>
        <p:nvSpPr>
          <p:cNvPr id="25" name="正方形/長方形 24"/>
          <p:cNvSpPr/>
          <p:nvPr/>
        </p:nvSpPr>
        <p:spPr>
          <a:xfrm>
            <a:off x="3189436" y="260648"/>
            <a:ext cx="1022524" cy="369332"/>
          </a:xfrm>
          <a:prstGeom prst="rect">
            <a:avLst/>
          </a:prstGeom>
        </p:spPr>
        <p:txBody>
          <a:bodyPr wrap="none">
            <a:spAutoFit/>
          </a:bodyPr>
          <a:lstStyle/>
          <a:p>
            <a:r>
              <a:rPr lang="en-US" altLang="ja-JP"/>
              <a:t>IGLV1-47</a:t>
            </a:r>
            <a:endParaRPr lang="ja-JP" altLang="en-US"/>
          </a:p>
        </p:txBody>
      </p:sp>
    </p:spTree>
    <p:extLst>
      <p:ext uri="{BB962C8B-B14F-4D97-AF65-F5344CB8AC3E}">
        <p14:creationId xmlns:p14="http://schemas.microsoft.com/office/powerpoint/2010/main" val="424856407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431</Words>
  <Application>Microsoft Office PowerPoint</Application>
  <PresentationFormat>画面に合わせる (4:3)</PresentationFormat>
  <Paragraphs>28</Paragraphs>
  <Slides>2</Slides>
  <Notes>0</Notes>
  <HiddenSlides>0</HiddenSlides>
  <MMClips>0</MMClips>
  <ScaleCrop>false</ScaleCrop>
  <HeadingPairs>
    <vt:vector size="4" baseType="variant">
      <vt:variant>
        <vt:lpstr>テーマ</vt:lpstr>
      </vt:variant>
      <vt:variant>
        <vt:i4>1</vt:i4>
      </vt:variant>
      <vt:variant>
        <vt:lpstr>スライド タイトル</vt:lpstr>
      </vt:variant>
      <vt:variant>
        <vt:i4>2</vt:i4>
      </vt:variant>
    </vt:vector>
  </HeadingPairs>
  <TitlesOfParts>
    <vt:vector size="3" baseType="lpstr">
      <vt:lpstr>Office ​​テーマ</vt:lpstr>
      <vt:lpstr>PowerPoint プレゼンテーション</vt:lpstr>
      <vt:lpstr>PowerPoint プレゼンテーション</vt:lpstr>
    </vt:vector>
  </TitlesOfParts>
  <Company>茨城県立3病院</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加藤　啓輔</dc:creator>
  <cp:lastModifiedBy>加藤　啓輔</cp:lastModifiedBy>
  <cp:revision>3</cp:revision>
  <dcterms:created xsi:type="dcterms:W3CDTF">2024-08-23T01:05:17Z</dcterms:created>
  <dcterms:modified xsi:type="dcterms:W3CDTF">2025-04-07T01:45:13Z</dcterms:modified>
</cp:coreProperties>
</file>