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8FC155-4624-E3AA-03C2-2B013BCEEFA3}" v="71" dt="2024-10-18T23:41:49.722"/>
    <p1510:client id="{9F7BC14B-704F-9D16-FCF1-BF2BC1F84C5C}" v="233" dt="2024-10-19T03:09:07.1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9" d="100"/>
          <a:sy n="109" d="100"/>
        </p:scale>
        <p:origin x="-165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suke Kato" userId="bff7c9d1a25a75eb" providerId="Windows Live" clId="Web-{598FC155-4624-E3AA-03C2-2B013BCEEFA3}"/>
    <pc:docChg chg="modSld">
      <pc:chgData name="Keisuke Kato" userId="bff7c9d1a25a75eb" providerId="Windows Live" clId="Web-{598FC155-4624-E3AA-03C2-2B013BCEEFA3}" dt="2024-10-18T23:41:49.707" v="29" actId="20577"/>
      <pc:docMkLst>
        <pc:docMk/>
      </pc:docMkLst>
      <pc:sldChg chg="modSp">
        <pc:chgData name="Keisuke Kato" userId="bff7c9d1a25a75eb" providerId="Windows Live" clId="Web-{598FC155-4624-E3AA-03C2-2B013BCEEFA3}" dt="2024-10-18T23:41:03.298" v="13" actId="20577"/>
        <pc:sldMkLst>
          <pc:docMk/>
          <pc:sldMk cId="1723450323" sldId="256"/>
        </pc:sldMkLst>
        <pc:spChg chg="mod">
          <ac:chgData name="Keisuke Kato" userId="bff7c9d1a25a75eb" providerId="Windows Live" clId="Web-{598FC155-4624-E3AA-03C2-2B013BCEEFA3}" dt="2024-10-18T23:40:58.814" v="11" actId="20577"/>
          <ac:spMkLst>
            <pc:docMk/>
            <pc:sldMk cId="1723450323" sldId="256"/>
            <ac:spMk id="7" creationId="{00000000-0000-0000-0000-000000000000}"/>
          </ac:spMkLst>
        </pc:spChg>
        <pc:spChg chg="mod">
          <ac:chgData name="Keisuke Kato" userId="bff7c9d1a25a75eb" providerId="Windows Live" clId="Web-{598FC155-4624-E3AA-03C2-2B013BCEEFA3}" dt="2024-10-18T23:41:03.298" v="13" actId="20577"/>
          <ac:spMkLst>
            <pc:docMk/>
            <pc:sldMk cId="1723450323" sldId="256"/>
            <ac:spMk id="8" creationId="{00000000-0000-0000-0000-000000000000}"/>
          </ac:spMkLst>
        </pc:spChg>
      </pc:sldChg>
      <pc:sldChg chg="modSp">
        <pc:chgData name="Keisuke Kato" userId="bff7c9d1a25a75eb" providerId="Windows Live" clId="Web-{598FC155-4624-E3AA-03C2-2B013BCEEFA3}" dt="2024-10-18T23:40:49.704" v="7" actId="20577"/>
        <pc:sldMkLst>
          <pc:docMk/>
          <pc:sldMk cId="3700072444" sldId="257"/>
        </pc:sldMkLst>
        <pc:spChg chg="mod">
          <ac:chgData name="Keisuke Kato" userId="bff7c9d1a25a75eb" providerId="Windows Live" clId="Web-{598FC155-4624-E3AA-03C2-2B013BCEEFA3}" dt="2024-10-18T23:40:44.172" v="2" actId="20577"/>
          <ac:spMkLst>
            <pc:docMk/>
            <pc:sldMk cId="3700072444" sldId="257"/>
            <ac:spMk id="7" creationId="{00000000-0000-0000-0000-000000000000}"/>
          </ac:spMkLst>
        </pc:spChg>
        <pc:spChg chg="mod">
          <ac:chgData name="Keisuke Kato" userId="bff7c9d1a25a75eb" providerId="Windows Live" clId="Web-{598FC155-4624-E3AA-03C2-2B013BCEEFA3}" dt="2024-10-18T23:40:49.704" v="7" actId="20577"/>
          <ac:spMkLst>
            <pc:docMk/>
            <pc:sldMk cId="3700072444" sldId="257"/>
            <ac:spMk id="8" creationId="{00000000-0000-0000-0000-000000000000}"/>
          </ac:spMkLst>
        </pc:spChg>
      </pc:sldChg>
      <pc:sldChg chg="modSp">
        <pc:chgData name="Keisuke Kato" userId="bff7c9d1a25a75eb" providerId="Windows Live" clId="Web-{598FC155-4624-E3AA-03C2-2B013BCEEFA3}" dt="2024-10-18T23:41:14.720" v="17" actId="20577"/>
        <pc:sldMkLst>
          <pc:docMk/>
          <pc:sldMk cId="560345494" sldId="258"/>
        </pc:sldMkLst>
        <pc:spChg chg="mod">
          <ac:chgData name="Keisuke Kato" userId="bff7c9d1a25a75eb" providerId="Windows Live" clId="Web-{598FC155-4624-E3AA-03C2-2B013BCEEFA3}" dt="2024-10-18T23:41:10.267" v="15" actId="20577"/>
          <ac:spMkLst>
            <pc:docMk/>
            <pc:sldMk cId="560345494" sldId="258"/>
            <ac:spMk id="7" creationId="{00000000-0000-0000-0000-000000000000}"/>
          </ac:spMkLst>
        </pc:spChg>
        <pc:spChg chg="mod">
          <ac:chgData name="Keisuke Kato" userId="bff7c9d1a25a75eb" providerId="Windows Live" clId="Web-{598FC155-4624-E3AA-03C2-2B013BCEEFA3}" dt="2024-10-18T23:41:14.720" v="17" actId="20577"/>
          <ac:spMkLst>
            <pc:docMk/>
            <pc:sldMk cId="560345494" sldId="258"/>
            <ac:spMk id="8" creationId="{00000000-0000-0000-0000-000000000000}"/>
          </ac:spMkLst>
        </pc:spChg>
      </pc:sldChg>
      <pc:sldChg chg="modSp">
        <pc:chgData name="Keisuke Kato" userId="bff7c9d1a25a75eb" providerId="Windows Live" clId="Web-{598FC155-4624-E3AA-03C2-2B013BCEEFA3}" dt="2024-10-18T23:41:30.097" v="22" actId="20577"/>
        <pc:sldMkLst>
          <pc:docMk/>
          <pc:sldMk cId="3293941908" sldId="259"/>
        </pc:sldMkLst>
        <pc:spChg chg="mod">
          <ac:chgData name="Keisuke Kato" userId="bff7c9d1a25a75eb" providerId="Windows Live" clId="Web-{598FC155-4624-E3AA-03C2-2B013BCEEFA3}" dt="2024-10-18T23:41:24.174" v="19" actId="20577"/>
          <ac:spMkLst>
            <pc:docMk/>
            <pc:sldMk cId="3293941908" sldId="259"/>
            <ac:spMk id="7" creationId="{00000000-0000-0000-0000-000000000000}"/>
          </ac:spMkLst>
        </pc:spChg>
        <pc:spChg chg="mod">
          <ac:chgData name="Keisuke Kato" userId="bff7c9d1a25a75eb" providerId="Windows Live" clId="Web-{598FC155-4624-E3AA-03C2-2B013BCEEFA3}" dt="2024-10-18T23:41:30.097" v="22" actId="20577"/>
          <ac:spMkLst>
            <pc:docMk/>
            <pc:sldMk cId="3293941908" sldId="259"/>
            <ac:spMk id="8" creationId="{00000000-0000-0000-0000-000000000000}"/>
          </ac:spMkLst>
        </pc:spChg>
      </pc:sldChg>
      <pc:sldChg chg="modSp">
        <pc:chgData name="Keisuke Kato" userId="bff7c9d1a25a75eb" providerId="Windows Live" clId="Web-{598FC155-4624-E3AA-03C2-2B013BCEEFA3}" dt="2024-10-18T23:41:49.707" v="29" actId="20577"/>
        <pc:sldMkLst>
          <pc:docMk/>
          <pc:sldMk cId="2449037048" sldId="260"/>
        </pc:sldMkLst>
        <pc:spChg chg="mod">
          <ac:chgData name="Keisuke Kato" userId="bff7c9d1a25a75eb" providerId="Windows Live" clId="Web-{598FC155-4624-E3AA-03C2-2B013BCEEFA3}" dt="2024-10-18T23:41:38.566" v="24" actId="20577"/>
          <ac:spMkLst>
            <pc:docMk/>
            <pc:sldMk cId="2449037048" sldId="260"/>
            <ac:spMk id="7" creationId="{00000000-0000-0000-0000-000000000000}"/>
          </ac:spMkLst>
        </pc:spChg>
        <pc:spChg chg="mod">
          <ac:chgData name="Keisuke Kato" userId="bff7c9d1a25a75eb" providerId="Windows Live" clId="Web-{598FC155-4624-E3AA-03C2-2B013BCEEFA3}" dt="2024-10-18T23:41:49.707" v="29" actId="20577"/>
          <ac:spMkLst>
            <pc:docMk/>
            <pc:sldMk cId="2449037048" sldId="260"/>
            <ac:spMk id="8" creationId="{00000000-0000-0000-0000-000000000000}"/>
          </ac:spMkLst>
        </pc:spChg>
      </pc:sldChg>
    </pc:docChg>
  </pc:docChgLst>
  <pc:docChgLst>
    <pc:chgData name="Keisuke Kato" userId="bff7c9d1a25a75eb" providerId="Windows Live" clId="Web-{9F7BC14B-704F-9D16-FCF1-BF2BC1F84C5C}"/>
    <pc:docChg chg="modSld">
      <pc:chgData name="Keisuke Kato" userId="bff7c9d1a25a75eb" providerId="Windows Live" clId="Web-{9F7BC14B-704F-9D16-FCF1-BF2BC1F84C5C}" dt="2024-10-19T03:09:05.427" v="101" actId="20577"/>
      <pc:docMkLst>
        <pc:docMk/>
      </pc:docMkLst>
      <pc:sldChg chg="modSp">
        <pc:chgData name="Keisuke Kato" userId="bff7c9d1a25a75eb" providerId="Windows Live" clId="Web-{9F7BC14B-704F-9D16-FCF1-BF2BC1F84C5C}" dt="2024-10-19T03:06:29.923" v="8" actId="20577"/>
        <pc:sldMkLst>
          <pc:docMk/>
          <pc:sldMk cId="1892681809" sldId="261"/>
        </pc:sldMkLst>
        <pc:spChg chg="mod">
          <ac:chgData name="Keisuke Kato" userId="bff7c9d1a25a75eb" providerId="Windows Live" clId="Web-{9F7BC14B-704F-9D16-FCF1-BF2BC1F84C5C}" dt="2024-10-19T03:06:22.251" v="3" actId="20577"/>
          <ac:spMkLst>
            <pc:docMk/>
            <pc:sldMk cId="1892681809" sldId="261"/>
            <ac:spMk id="7" creationId="{00000000-0000-0000-0000-000000000000}"/>
          </ac:spMkLst>
        </pc:spChg>
        <pc:spChg chg="mod">
          <ac:chgData name="Keisuke Kato" userId="bff7c9d1a25a75eb" providerId="Windows Live" clId="Web-{9F7BC14B-704F-9D16-FCF1-BF2BC1F84C5C}" dt="2024-10-19T03:06:29.923" v="8" actId="20577"/>
          <ac:spMkLst>
            <pc:docMk/>
            <pc:sldMk cId="1892681809" sldId="261"/>
            <ac:spMk id="8" creationId="{00000000-0000-0000-0000-000000000000}"/>
          </ac:spMkLst>
        </pc:spChg>
      </pc:sldChg>
      <pc:sldChg chg="modSp">
        <pc:chgData name="Keisuke Kato" userId="bff7c9d1a25a75eb" providerId="Windows Live" clId="Web-{9F7BC14B-704F-9D16-FCF1-BF2BC1F84C5C}" dt="2024-10-19T03:06:46.204" v="16" actId="20577"/>
        <pc:sldMkLst>
          <pc:docMk/>
          <pc:sldMk cId="1257011654" sldId="262"/>
        </pc:sldMkLst>
        <pc:spChg chg="mod">
          <ac:chgData name="Keisuke Kato" userId="bff7c9d1a25a75eb" providerId="Windows Live" clId="Web-{9F7BC14B-704F-9D16-FCF1-BF2BC1F84C5C}" dt="2024-10-19T03:06:39.751" v="13" actId="20577"/>
          <ac:spMkLst>
            <pc:docMk/>
            <pc:sldMk cId="1257011654" sldId="262"/>
            <ac:spMk id="7" creationId="{00000000-0000-0000-0000-000000000000}"/>
          </ac:spMkLst>
        </pc:spChg>
        <pc:spChg chg="mod">
          <ac:chgData name="Keisuke Kato" userId="bff7c9d1a25a75eb" providerId="Windows Live" clId="Web-{9F7BC14B-704F-9D16-FCF1-BF2BC1F84C5C}" dt="2024-10-19T03:06:46.204" v="16" actId="20577"/>
          <ac:spMkLst>
            <pc:docMk/>
            <pc:sldMk cId="1257011654" sldId="262"/>
            <ac:spMk id="8" creationId="{00000000-0000-0000-0000-000000000000}"/>
          </ac:spMkLst>
        </pc:spChg>
      </pc:sldChg>
      <pc:sldChg chg="modSp">
        <pc:chgData name="Keisuke Kato" userId="bff7c9d1a25a75eb" providerId="Windows Live" clId="Web-{9F7BC14B-704F-9D16-FCF1-BF2BC1F84C5C}" dt="2024-10-19T03:07:02.017" v="23" actId="20577"/>
        <pc:sldMkLst>
          <pc:docMk/>
          <pc:sldMk cId="1086536836" sldId="263"/>
        </pc:sldMkLst>
        <pc:spChg chg="mod">
          <ac:chgData name="Keisuke Kato" userId="bff7c9d1a25a75eb" providerId="Windows Live" clId="Web-{9F7BC14B-704F-9D16-FCF1-BF2BC1F84C5C}" dt="2024-10-19T03:07:02.017" v="23" actId="20577"/>
          <ac:spMkLst>
            <pc:docMk/>
            <pc:sldMk cId="1086536836" sldId="263"/>
            <ac:spMk id="7" creationId="{00000000-0000-0000-0000-000000000000}"/>
          </ac:spMkLst>
        </pc:spChg>
        <pc:spChg chg="mod">
          <ac:chgData name="Keisuke Kato" userId="bff7c9d1a25a75eb" providerId="Windows Live" clId="Web-{9F7BC14B-704F-9D16-FCF1-BF2BC1F84C5C}" dt="2024-10-19T03:06:53.033" v="19" actId="20577"/>
          <ac:spMkLst>
            <pc:docMk/>
            <pc:sldMk cId="1086536836" sldId="263"/>
            <ac:spMk id="8" creationId="{00000000-0000-0000-0000-000000000000}"/>
          </ac:spMkLst>
        </pc:spChg>
      </pc:sldChg>
      <pc:sldChg chg="modSp">
        <pc:chgData name="Keisuke Kato" userId="bff7c9d1a25a75eb" providerId="Windows Live" clId="Web-{9F7BC14B-704F-9D16-FCF1-BF2BC1F84C5C}" dt="2024-10-19T03:07:18.658" v="33" actId="20577"/>
        <pc:sldMkLst>
          <pc:docMk/>
          <pc:sldMk cId="1979486080" sldId="264"/>
        </pc:sldMkLst>
        <pc:spChg chg="mod">
          <ac:chgData name="Keisuke Kato" userId="bff7c9d1a25a75eb" providerId="Windows Live" clId="Web-{9F7BC14B-704F-9D16-FCF1-BF2BC1F84C5C}" dt="2024-10-19T03:07:12.924" v="29" actId="20577"/>
          <ac:spMkLst>
            <pc:docMk/>
            <pc:sldMk cId="1979486080" sldId="264"/>
            <ac:spMk id="7" creationId="{00000000-0000-0000-0000-000000000000}"/>
          </ac:spMkLst>
        </pc:spChg>
        <pc:spChg chg="mod">
          <ac:chgData name="Keisuke Kato" userId="bff7c9d1a25a75eb" providerId="Windows Live" clId="Web-{9F7BC14B-704F-9D16-FCF1-BF2BC1F84C5C}" dt="2024-10-19T03:07:18.658" v="33" actId="20577"/>
          <ac:spMkLst>
            <pc:docMk/>
            <pc:sldMk cId="1979486080" sldId="264"/>
            <ac:spMk id="8" creationId="{00000000-0000-0000-0000-000000000000}"/>
          </ac:spMkLst>
        </pc:spChg>
      </pc:sldChg>
      <pc:sldChg chg="modSp">
        <pc:chgData name="Keisuke Kato" userId="bff7c9d1a25a75eb" providerId="Windows Live" clId="Web-{9F7BC14B-704F-9D16-FCF1-BF2BC1F84C5C}" dt="2024-10-19T03:07:36.581" v="43" actId="20577"/>
        <pc:sldMkLst>
          <pc:docMk/>
          <pc:sldMk cId="2798521696" sldId="265"/>
        </pc:sldMkLst>
        <pc:spChg chg="mod">
          <ac:chgData name="Keisuke Kato" userId="bff7c9d1a25a75eb" providerId="Windows Live" clId="Web-{9F7BC14B-704F-9D16-FCF1-BF2BC1F84C5C}" dt="2024-10-19T03:07:36.581" v="43" actId="20577"/>
          <ac:spMkLst>
            <pc:docMk/>
            <pc:sldMk cId="2798521696" sldId="265"/>
            <ac:spMk id="7" creationId="{00000000-0000-0000-0000-000000000000}"/>
          </ac:spMkLst>
        </pc:spChg>
        <pc:spChg chg="mod">
          <ac:chgData name="Keisuke Kato" userId="bff7c9d1a25a75eb" providerId="Windows Live" clId="Web-{9F7BC14B-704F-9D16-FCF1-BF2BC1F84C5C}" dt="2024-10-19T03:07:28.409" v="39" actId="20577"/>
          <ac:spMkLst>
            <pc:docMk/>
            <pc:sldMk cId="2798521696" sldId="265"/>
            <ac:spMk id="8" creationId="{00000000-0000-0000-0000-000000000000}"/>
          </ac:spMkLst>
        </pc:spChg>
      </pc:sldChg>
      <pc:sldChg chg="modSp">
        <pc:chgData name="Keisuke Kato" userId="bff7c9d1a25a75eb" providerId="Windows Live" clId="Web-{9F7BC14B-704F-9D16-FCF1-BF2BC1F84C5C}" dt="2024-10-19T03:07:50.831" v="51" actId="20577"/>
        <pc:sldMkLst>
          <pc:docMk/>
          <pc:sldMk cId="1042423394" sldId="266"/>
        </pc:sldMkLst>
        <pc:spChg chg="mod">
          <ac:chgData name="Keisuke Kato" userId="bff7c9d1a25a75eb" providerId="Windows Live" clId="Web-{9F7BC14B-704F-9D16-FCF1-BF2BC1F84C5C}" dt="2024-10-19T03:07:44.581" v="47" actId="20577"/>
          <ac:spMkLst>
            <pc:docMk/>
            <pc:sldMk cId="1042423394" sldId="266"/>
            <ac:spMk id="7" creationId="{00000000-0000-0000-0000-000000000000}"/>
          </ac:spMkLst>
        </pc:spChg>
        <pc:spChg chg="mod">
          <ac:chgData name="Keisuke Kato" userId="bff7c9d1a25a75eb" providerId="Windows Live" clId="Web-{9F7BC14B-704F-9D16-FCF1-BF2BC1F84C5C}" dt="2024-10-19T03:07:50.831" v="51" actId="20577"/>
          <ac:spMkLst>
            <pc:docMk/>
            <pc:sldMk cId="1042423394" sldId="266"/>
            <ac:spMk id="8" creationId="{00000000-0000-0000-0000-000000000000}"/>
          </ac:spMkLst>
        </pc:spChg>
      </pc:sldChg>
      <pc:sldChg chg="modSp">
        <pc:chgData name="Keisuke Kato" userId="bff7c9d1a25a75eb" providerId="Windows Live" clId="Web-{9F7BC14B-704F-9D16-FCF1-BF2BC1F84C5C}" dt="2024-10-19T03:08:07.472" v="62" actId="20577"/>
        <pc:sldMkLst>
          <pc:docMk/>
          <pc:sldMk cId="2486515496" sldId="267"/>
        </pc:sldMkLst>
        <pc:spChg chg="mod">
          <ac:chgData name="Keisuke Kato" userId="bff7c9d1a25a75eb" providerId="Windows Live" clId="Web-{9F7BC14B-704F-9D16-FCF1-BF2BC1F84C5C}" dt="2024-10-19T03:08:07.472" v="62" actId="20577"/>
          <ac:spMkLst>
            <pc:docMk/>
            <pc:sldMk cId="2486515496" sldId="267"/>
            <ac:spMk id="7" creationId="{00000000-0000-0000-0000-000000000000}"/>
          </ac:spMkLst>
        </pc:spChg>
        <pc:spChg chg="mod">
          <ac:chgData name="Keisuke Kato" userId="bff7c9d1a25a75eb" providerId="Windows Live" clId="Web-{9F7BC14B-704F-9D16-FCF1-BF2BC1F84C5C}" dt="2024-10-19T03:07:58.831" v="56" actId="20577"/>
          <ac:spMkLst>
            <pc:docMk/>
            <pc:sldMk cId="2486515496" sldId="267"/>
            <ac:spMk id="8" creationId="{00000000-0000-0000-0000-000000000000}"/>
          </ac:spMkLst>
        </pc:spChg>
      </pc:sldChg>
      <pc:sldChg chg="modSp">
        <pc:chgData name="Keisuke Kato" userId="bff7c9d1a25a75eb" providerId="Windows Live" clId="Web-{9F7BC14B-704F-9D16-FCF1-BF2BC1F84C5C}" dt="2024-10-19T03:08:19.316" v="69" actId="20577"/>
        <pc:sldMkLst>
          <pc:docMk/>
          <pc:sldMk cId="1176305765" sldId="268"/>
        </pc:sldMkLst>
        <pc:spChg chg="mod">
          <ac:chgData name="Keisuke Kato" userId="bff7c9d1a25a75eb" providerId="Windows Live" clId="Web-{9F7BC14B-704F-9D16-FCF1-BF2BC1F84C5C}" dt="2024-10-19T03:08:14.550" v="66" actId="20577"/>
          <ac:spMkLst>
            <pc:docMk/>
            <pc:sldMk cId="1176305765" sldId="268"/>
            <ac:spMk id="7" creationId="{00000000-0000-0000-0000-000000000000}"/>
          </ac:spMkLst>
        </pc:spChg>
        <pc:spChg chg="mod">
          <ac:chgData name="Keisuke Kato" userId="bff7c9d1a25a75eb" providerId="Windows Live" clId="Web-{9F7BC14B-704F-9D16-FCF1-BF2BC1F84C5C}" dt="2024-10-19T03:08:19.316" v="69" actId="20577"/>
          <ac:spMkLst>
            <pc:docMk/>
            <pc:sldMk cId="1176305765" sldId="268"/>
            <ac:spMk id="8" creationId="{00000000-0000-0000-0000-000000000000}"/>
          </ac:spMkLst>
        </pc:spChg>
      </pc:sldChg>
      <pc:sldChg chg="modSp">
        <pc:chgData name="Keisuke Kato" userId="bff7c9d1a25a75eb" providerId="Windows Live" clId="Web-{9F7BC14B-704F-9D16-FCF1-BF2BC1F84C5C}" dt="2024-10-19T03:08:40.317" v="83" actId="20577"/>
        <pc:sldMkLst>
          <pc:docMk/>
          <pc:sldMk cId="3116834347" sldId="269"/>
        </pc:sldMkLst>
        <pc:spChg chg="mod">
          <ac:chgData name="Keisuke Kato" userId="bff7c9d1a25a75eb" providerId="Windows Live" clId="Web-{9F7BC14B-704F-9D16-FCF1-BF2BC1F84C5C}" dt="2024-10-19T03:08:40.317" v="83" actId="20577"/>
          <ac:spMkLst>
            <pc:docMk/>
            <pc:sldMk cId="3116834347" sldId="269"/>
            <ac:spMk id="7" creationId="{00000000-0000-0000-0000-000000000000}"/>
          </ac:spMkLst>
        </pc:spChg>
        <pc:spChg chg="mod">
          <ac:chgData name="Keisuke Kato" userId="bff7c9d1a25a75eb" providerId="Windows Live" clId="Web-{9F7BC14B-704F-9D16-FCF1-BF2BC1F84C5C}" dt="2024-10-19T03:08:30.160" v="75" actId="20577"/>
          <ac:spMkLst>
            <pc:docMk/>
            <pc:sldMk cId="3116834347" sldId="269"/>
            <ac:spMk id="8" creationId="{00000000-0000-0000-0000-000000000000}"/>
          </ac:spMkLst>
        </pc:spChg>
      </pc:sldChg>
      <pc:sldChg chg="modSp">
        <pc:chgData name="Keisuke Kato" userId="bff7c9d1a25a75eb" providerId="Windows Live" clId="Web-{9F7BC14B-704F-9D16-FCF1-BF2BC1F84C5C}" dt="2024-10-19T03:08:52.895" v="91" actId="20577"/>
        <pc:sldMkLst>
          <pc:docMk/>
          <pc:sldMk cId="3639619334" sldId="270"/>
        </pc:sldMkLst>
        <pc:spChg chg="mod">
          <ac:chgData name="Keisuke Kato" userId="bff7c9d1a25a75eb" providerId="Windows Live" clId="Web-{9F7BC14B-704F-9D16-FCF1-BF2BC1F84C5C}" dt="2024-10-19T03:08:47.348" v="87" actId="20577"/>
          <ac:spMkLst>
            <pc:docMk/>
            <pc:sldMk cId="3639619334" sldId="270"/>
            <ac:spMk id="7" creationId="{00000000-0000-0000-0000-000000000000}"/>
          </ac:spMkLst>
        </pc:spChg>
        <pc:spChg chg="mod">
          <ac:chgData name="Keisuke Kato" userId="bff7c9d1a25a75eb" providerId="Windows Live" clId="Web-{9F7BC14B-704F-9D16-FCF1-BF2BC1F84C5C}" dt="2024-10-19T03:08:52.895" v="91" actId="20577"/>
          <ac:spMkLst>
            <pc:docMk/>
            <pc:sldMk cId="3639619334" sldId="270"/>
            <ac:spMk id="8" creationId="{00000000-0000-0000-0000-000000000000}"/>
          </ac:spMkLst>
        </pc:spChg>
      </pc:sldChg>
      <pc:sldChg chg="modSp">
        <pc:chgData name="Keisuke Kato" userId="bff7c9d1a25a75eb" providerId="Windows Live" clId="Web-{9F7BC14B-704F-9D16-FCF1-BF2BC1F84C5C}" dt="2024-10-19T03:09:05.427" v="101" actId="20577"/>
        <pc:sldMkLst>
          <pc:docMk/>
          <pc:sldMk cId="1509935502" sldId="271"/>
        </pc:sldMkLst>
        <pc:spChg chg="mod">
          <ac:chgData name="Keisuke Kato" userId="bff7c9d1a25a75eb" providerId="Windows Live" clId="Web-{9F7BC14B-704F-9D16-FCF1-BF2BC1F84C5C}" dt="2024-10-19T03:09:00.224" v="97" actId="20577"/>
          <ac:spMkLst>
            <pc:docMk/>
            <pc:sldMk cId="1509935502" sldId="271"/>
            <ac:spMk id="7" creationId="{00000000-0000-0000-0000-000000000000}"/>
          </ac:spMkLst>
        </pc:spChg>
        <pc:spChg chg="mod">
          <ac:chgData name="Keisuke Kato" userId="bff7c9d1a25a75eb" providerId="Windows Live" clId="Web-{9F7BC14B-704F-9D16-FCF1-BF2BC1F84C5C}" dt="2024-10-19T03:09:05.427" v="101" actId="20577"/>
          <ac:spMkLst>
            <pc:docMk/>
            <pc:sldMk cId="1509935502" sldId="271"/>
            <ac:spMk id="8"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2477091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2424316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394681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2735526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4191889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329731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1912016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2663357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274294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2541846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F21DED7-25FA-4D4D-8361-F20B80B64D7F}" type="datetimeFigureOut">
              <a:rPr kumimoji="1" lang="ja-JP" altLang="en-US" smtClean="0"/>
              <a:t>2025/4/7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2639038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1DED7-25FA-4D4D-8361-F20B80B64D7F}" type="datetimeFigureOut">
              <a:rPr kumimoji="1" lang="ja-JP" altLang="en-US" smtClean="0"/>
              <a:t>2025/4/7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F7E2B-4ECE-4E03-9205-C0044FDF34A3}" type="slidenum">
              <a:rPr kumimoji="1" lang="ja-JP" altLang="en-US" smtClean="0"/>
              <a:t>‹#›</a:t>
            </a:fld>
            <a:endParaRPr kumimoji="1" lang="ja-JP" altLang="en-US"/>
          </a:p>
        </p:txBody>
      </p:sp>
    </p:spTree>
    <p:extLst>
      <p:ext uri="{BB962C8B-B14F-4D97-AF65-F5344CB8AC3E}">
        <p14:creationId xmlns:p14="http://schemas.microsoft.com/office/powerpoint/2010/main" val="53719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377207" y="77723"/>
            <a:ext cx="8389604" cy="830997"/>
          </a:xfrm>
          <a:prstGeom prst="rect">
            <a:avLst/>
          </a:prstGeom>
          <a:noFill/>
        </p:spPr>
        <p:txBody>
          <a:bodyPr wrap="none" lIns="91440" tIns="45720" rIns="91440" bIns="45720" rtlCol="0" anchor="t">
            <a:spAutoFit/>
          </a:bodyPr>
          <a:lstStyle/>
          <a:p>
            <a:pPr algn="ctr"/>
            <a:r>
              <a:rPr lang="en-US" altLang="ja-JP" sz="2400" dirty="0">
                <a:latin typeface="+mj-lt"/>
                <a:ea typeface="ＭＳ Ｐゴシック"/>
              </a:rPr>
              <a:t>Fig. </a:t>
            </a:r>
            <a:r>
              <a:rPr lang="en-US" altLang="ja-JP" sz="2400" dirty="0" smtClean="0">
                <a:latin typeface="+mj-lt"/>
                <a:ea typeface="ＭＳ Ｐゴシック"/>
              </a:rPr>
              <a:t>S3a</a:t>
            </a:r>
            <a:endParaRPr lang="en-US" altLang="ja-JP" sz="2400" dirty="0">
              <a:latin typeface="+mj-lt"/>
              <a:ea typeface="ＭＳ Ｐゴシック"/>
            </a:endParaRPr>
          </a:p>
          <a:p>
            <a:pPr algn="ctr"/>
            <a:r>
              <a:rPr lang="en-US" altLang="ja-JP" sz="2400" dirty="0">
                <a:latin typeface="+mj-lt"/>
                <a:ea typeface="ＭＳ Ｐゴシック"/>
              </a:rPr>
              <a:t>The results of length polymorphism analysis on AMELX/AMELY loci</a:t>
            </a:r>
            <a:endParaRPr lang="ja-JP" altLang="ja-JP" sz="2400" dirty="0">
              <a:latin typeface="+mj-lt"/>
              <a:ea typeface="ＭＳ Ｐゴシック"/>
            </a:endParaRPr>
          </a:p>
        </p:txBody>
      </p:sp>
      <p:sp>
        <p:nvSpPr>
          <p:cNvPr id="8" name="テキスト ボックス 7"/>
          <p:cNvSpPr txBox="1"/>
          <p:nvPr/>
        </p:nvSpPr>
        <p:spPr>
          <a:xfrm>
            <a:off x="663385" y="5013176"/>
            <a:ext cx="7851104" cy="1477328"/>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S3a</a:t>
            </a:r>
            <a:r>
              <a:rPr lang="en-US" altLang="ja-JP" dirty="0">
                <a:ea typeface="ＭＳ Ｐゴシック"/>
              </a:rPr>
              <a:t>: The electropherograms of the PCR product of the AMELX/AMELY loci. The upper electropherogram shows the result of the recurrent testicular sample, and the lower demonstrates the electropherogram of the cell line. Note heterozygous peaks on the recurrent sample at 218 bp and 224 bp and a homozygous peak on the cell line at 218 bp (arrows), suggesting loss of chromosome Y in the cell line. </a:t>
            </a:r>
          </a:p>
        </p:txBody>
      </p:sp>
      <p:sp>
        <p:nvSpPr>
          <p:cNvPr id="2" name="矢印: 上 1">
            <a:extLst>
              <a:ext uri="{FF2B5EF4-FFF2-40B4-BE49-F238E27FC236}">
                <a16:creationId xmlns:a16="http://schemas.microsoft.com/office/drawing/2014/main" xmlns="" id="{AED08B41-E071-59F4-F4A3-7A539D6DB059}"/>
              </a:ext>
            </a:extLst>
          </p:cNvPr>
          <p:cNvSpPr/>
          <p:nvPr/>
        </p:nvSpPr>
        <p:spPr>
          <a:xfrm>
            <a:off x="4067944" y="2962405"/>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矢印: 上 2">
            <a:extLst>
              <a:ext uri="{FF2B5EF4-FFF2-40B4-BE49-F238E27FC236}">
                <a16:creationId xmlns:a16="http://schemas.microsoft.com/office/drawing/2014/main" xmlns="" id="{3806DF16-2F21-CDD1-AF0E-BCD5389503F7}"/>
              </a:ext>
            </a:extLst>
          </p:cNvPr>
          <p:cNvSpPr/>
          <p:nvPr/>
        </p:nvSpPr>
        <p:spPr>
          <a:xfrm>
            <a:off x="3995936" y="4797153"/>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0225" y="1263384"/>
            <a:ext cx="5543550" cy="1641351"/>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7637" y="3356992"/>
            <a:ext cx="5562600" cy="1372369"/>
          </a:xfrm>
          <a:prstGeom prst="rect">
            <a:avLst/>
          </a:prstGeom>
        </p:spPr>
      </p:pic>
      <p:sp>
        <p:nvSpPr>
          <p:cNvPr id="10" name="矢印: 上 1">
            <a:extLst>
              <a:ext uri="{FF2B5EF4-FFF2-40B4-BE49-F238E27FC236}">
                <a16:creationId xmlns:a16="http://schemas.microsoft.com/office/drawing/2014/main" xmlns="" id="{AED08B41-E071-59F4-F4A3-7A539D6DB059}"/>
              </a:ext>
            </a:extLst>
          </p:cNvPr>
          <p:cNvSpPr/>
          <p:nvPr/>
        </p:nvSpPr>
        <p:spPr>
          <a:xfrm>
            <a:off x="4788024" y="292494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00072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73536" y="77723"/>
            <a:ext cx="7796943" cy="830997"/>
          </a:xfrm>
          <a:prstGeom prst="rect">
            <a:avLst/>
          </a:prstGeom>
          <a:noFill/>
        </p:spPr>
        <p:txBody>
          <a:bodyPr wrap="none" lIns="91440" tIns="45720" rIns="91440" bIns="45720" rtlCol="0" anchor="t">
            <a:spAutoFit/>
          </a:bodyPr>
          <a:lstStyle/>
          <a:p>
            <a:pPr algn="ctr"/>
            <a:r>
              <a:rPr lang="en-US" altLang="ja-JP" sz="2400" dirty="0" smtClean="0">
                <a:latin typeface="+mj-lt"/>
                <a:ea typeface="ＭＳ Ｐゴシック"/>
              </a:rPr>
              <a:t>Fig.S3b</a:t>
            </a:r>
            <a:endParaRPr lang="en-US" altLang="ja-JP" sz="2400" dirty="0">
              <a:latin typeface="+mj-lt"/>
              <a:ea typeface="ＭＳ Ｐゴシック"/>
            </a:endParaRPr>
          </a:p>
          <a:p>
            <a:pPr algn="ctr"/>
            <a:r>
              <a:rPr lang="en-US" altLang="ja-JP" sz="2400" dirty="0">
                <a:latin typeface="+mj-lt"/>
                <a:ea typeface="ＭＳ Ｐゴシック"/>
              </a:rPr>
              <a:t>The results of length polymorphism analysis on CSF1R locus</a:t>
            </a:r>
            <a:endParaRPr lang="ja-JP" altLang="ja-JP" sz="2400" dirty="0">
              <a:latin typeface="+mj-lt"/>
              <a:ea typeface="ＭＳ Ｐゴシック"/>
            </a:endParaRPr>
          </a:p>
        </p:txBody>
      </p:sp>
      <p:sp>
        <p:nvSpPr>
          <p:cNvPr id="8" name="テキスト ボックス 7"/>
          <p:cNvSpPr txBox="1"/>
          <p:nvPr/>
        </p:nvSpPr>
        <p:spPr>
          <a:xfrm>
            <a:off x="663385" y="5661248"/>
            <a:ext cx="7851104" cy="923330"/>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S3b</a:t>
            </a:r>
            <a:r>
              <a:rPr lang="en-US" altLang="ja-JP" dirty="0">
                <a:ea typeface="ＭＳ Ｐゴシック"/>
              </a:rPr>
              <a:t>: The electropherograms of the PCR product of the CSF1R locus. The upper is from the recurrent testicular sample, and the lower shows the result of the cell line. There are heterozygous peaks at 312 bp and 320 bp</a:t>
            </a:r>
            <a:r>
              <a:rPr lang="ja-JP" altLang="en-US" dirty="0">
                <a:ea typeface="ＭＳ Ｐゴシック"/>
              </a:rPr>
              <a:t> </a:t>
            </a:r>
            <a:r>
              <a:rPr lang="en-US" altLang="ja-JP" dirty="0">
                <a:ea typeface="ＭＳ Ｐゴシック"/>
              </a:rPr>
              <a:t>(arrows). </a:t>
            </a:r>
            <a:endParaRPr lang="ja-JP" altLang="ja-JP" dirty="0">
              <a:ea typeface="ＭＳ Ｐゴシック"/>
            </a:endParaRPr>
          </a:p>
        </p:txBody>
      </p:sp>
      <p:sp>
        <p:nvSpPr>
          <p:cNvPr id="6" name="矢印: 上 5">
            <a:extLst>
              <a:ext uri="{FF2B5EF4-FFF2-40B4-BE49-F238E27FC236}">
                <a16:creationId xmlns:a16="http://schemas.microsoft.com/office/drawing/2014/main" xmlns="" id="{92D7EEA9-9849-2A7F-D595-44E843334182}"/>
              </a:ext>
            </a:extLst>
          </p:cNvPr>
          <p:cNvSpPr/>
          <p:nvPr/>
        </p:nvSpPr>
        <p:spPr>
          <a:xfrm>
            <a:off x="3635896" y="306896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上 8">
            <a:extLst>
              <a:ext uri="{FF2B5EF4-FFF2-40B4-BE49-F238E27FC236}">
                <a16:creationId xmlns:a16="http://schemas.microsoft.com/office/drawing/2014/main" xmlns="" id="{882DCAC6-16B2-B15D-3D7C-8325FAF86C17}"/>
              </a:ext>
            </a:extLst>
          </p:cNvPr>
          <p:cNvSpPr/>
          <p:nvPr/>
        </p:nvSpPr>
        <p:spPr>
          <a:xfrm>
            <a:off x="3707904" y="5273562"/>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descr="ダイアグラム, ヒストグラム&#10;&#10;自動的に生成された説明">
            <a:extLst>
              <a:ext uri="{FF2B5EF4-FFF2-40B4-BE49-F238E27FC236}">
                <a16:creationId xmlns:a16="http://schemas.microsoft.com/office/drawing/2014/main" xmlns="" id="{F1E1FB87-84F5-BCA3-C556-3B4494F287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3530185"/>
            <a:ext cx="3506143" cy="1714114"/>
          </a:xfrm>
          <a:prstGeom prst="rect">
            <a:avLst/>
          </a:prstGeom>
        </p:spPr>
      </p:pic>
      <p:pic>
        <p:nvPicPr>
          <p:cNvPr id="11" name="図 10" descr="ヒストグラム が含まれている画像&#10;&#10;自動的に生成された説明">
            <a:extLst>
              <a:ext uri="{FF2B5EF4-FFF2-40B4-BE49-F238E27FC236}">
                <a16:creationId xmlns:a16="http://schemas.microsoft.com/office/drawing/2014/main" xmlns="" id="{950EF5E0-E27E-5612-3633-CCC7E8F72B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042" y="947207"/>
            <a:ext cx="3500150" cy="2049745"/>
          </a:xfrm>
          <a:prstGeom prst="rect">
            <a:avLst/>
          </a:prstGeom>
        </p:spPr>
      </p:pic>
      <p:sp>
        <p:nvSpPr>
          <p:cNvPr id="12" name="矢印: 上 11">
            <a:extLst>
              <a:ext uri="{FF2B5EF4-FFF2-40B4-BE49-F238E27FC236}">
                <a16:creationId xmlns:a16="http://schemas.microsoft.com/office/drawing/2014/main" xmlns="" id="{5001D14E-781E-D7B1-94E1-F62980D5AD12}"/>
              </a:ext>
            </a:extLst>
          </p:cNvPr>
          <p:cNvSpPr/>
          <p:nvPr/>
        </p:nvSpPr>
        <p:spPr>
          <a:xfrm>
            <a:off x="4427984" y="306896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906C745E-5A6E-6A9A-8DA5-8B27145E4C74}"/>
              </a:ext>
            </a:extLst>
          </p:cNvPr>
          <p:cNvSpPr/>
          <p:nvPr/>
        </p:nvSpPr>
        <p:spPr>
          <a:xfrm>
            <a:off x="4355976" y="5301208"/>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23450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01401" y="77723"/>
            <a:ext cx="7941213" cy="830997"/>
          </a:xfrm>
          <a:prstGeom prst="rect">
            <a:avLst/>
          </a:prstGeom>
          <a:noFill/>
        </p:spPr>
        <p:txBody>
          <a:bodyPr wrap="none" lIns="91440" tIns="45720" rIns="91440" bIns="45720" rtlCol="0" anchor="t">
            <a:spAutoFit/>
          </a:bodyPr>
          <a:lstStyle/>
          <a:p>
            <a:pPr algn="ctr"/>
            <a:r>
              <a:rPr lang="en-US" altLang="ja-JP" sz="2400" dirty="0">
                <a:latin typeface="+mj-lt"/>
                <a:ea typeface="ＭＳ Ｐゴシック"/>
              </a:rPr>
              <a:t>Fig. </a:t>
            </a:r>
            <a:r>
              <a:rPr lang="en-US" altLang="ja-JP" sz="2400" dirty="0" smtClean="0">
                <a:latin typeface="+mj-lt"/>
                <a:ea typeface="ＭＳ Ｐゴシック"/>
              </a:rPr>
              <a:t>S3c</a:t>
            </a:r>
            <a:endParaRPr lang="en-US" altLang="ja-JP" sz="2400" dirty="0">
              <a:latin typeface="+mj-lt"/>
            </a:endParaRPr>
          </a:p>
          <a:p>
            <a:pPr algn="ctr"/>
            <a:r>
              <a:rPr lang="en-US" altLang="ja-JP" sz="2400" dirty="0">
                <a:latin typeface="+mj-lt"/>
                <a:ea typeface="ＭＳ Ｐゴシック"/>
              </a:rPr>
              <a:t>The results of length polymorphism analysis on </a:t>
            </a:r>
            <a:r>
              <a:rPr lang="en-US" altLang="ja-JP" sz="2400" b="0" i="0" dirty="0">
                <a:solidFill>
                  <a:srgbClr val="000000"/>
                </a:solidFill>
                <a:effectLst/>
                <a:latin typeface="+mj-lt"/>
                <a:ea typeface="ＭＳ Ｐゴシック"/>
              </a:rPr>
              <a:t>D2S1338</a:t>
            </a:r>
            <a:r>
              <a:rPr lang="en-US" altLang="ja-JP" sz="2400" dirty="0">
                <a:latin typeface="+mj-lt"/>
                <a:ea typeface="ＭＳ Ｐゴシック"/>
              </a:rPr>
              <a:t> locus</a:t>
            </a:r>
            <a:endParaRPr lang="ja-JP" altLang="ja-JP" sz="2400" dirty="0">
              <a:latin typeface="+mj-lt"/>
              <a:ea typeface="ＭＳ Ｐゴシック"/>
            </a:endParaRPr>
          </a:p>
        </p:txBody>
      </p:sp>
      <p:sp>
        <p:nvSpPr>
          <p:cNvPr id="8" name="テキスト ボックス 7"/>
          <p:cNvSpPr txBox="1"/>
          <p:nvPr/>
        </p:nvSpPr>
        <p:spPr>
          <a:xfrm>
            <a:off x="663385" y="5613047"/>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S3c</a:t>
            </a:r>
            <a:r>
              <a:rPr lang="en-US" altLang="ja-JP" dirty="0">
                <a:ea typeface="ＭＳ Ｐゴシック"/>
              </a:rPr>
              <a:t>: The electropherograms of the PCR product of the D2S1338 locus. The upper is the electropherogram of the recurrent testicular sample, and the lower shows the result of the cell line. Two heterozygous peaks are evident at 170 bp and 198 bp (arrows). </a:t>
            </a:r>
            <a:endParaRPr lang="ja-JP" altLang="ja-JP" dirty="0">
              <a:ea typeface="ＭＳ Ｐゴシック"/>
            </a:endParaRPr>
          </a:p>
        </p:txBody>
      </p:sp>
      <p:sp>
        <p:nvSpPr>
          <p:cNvPr id="6" name="矢印: 上 5">
            <a:extLst>
              <a:ext uri="{FF2B5EF4-FFF2-40B4-BE49-F238E27FC236}">
                <a16:creationId xmlns:a16="http://schemas.microsoft.com/office/drawing/2014/main" xmlns="" id="{92D7EEA9-9849-2A7F-D595-44E843334182}"/>
              </a:ext>
            </a:extLst>
          </p:cNvPr>
          <p:cNvSpPr/>
          <p:nvPr/>
        </p:nvSpPr>
        <p:spPr>
          <a:xfrm>
            <a:off x="3419872" y="296930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上 8">
            <a:extLst>
              <a:ext uri="{FF2B5EF4-FFF2-40B4-BE49-F238E27FC236}">
                <a16:creationId xmlns:a16="http://schemas.microsoft.com/office/drawing/2014/main" xmlns="" id="{882DCAC6-16B2-B15D-3D7C-8325FAF86C17}"/>
              </a:ext>
            </a:extLst>
          </p:cNvPr>
          <p:cNvSpPr/>
          <p:nvPr/>
        </p:nvSpPr>
        <p:spPr>
          <a:xfrm>
            <a:off x="3419872" y="537321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 11">
            <a:extLst>
              <a:ext uri="{FF2B5EF4-FFF2-40B4-BE49-F238E27FC236}">
                <a16:creationId xmlns:a16="http://schemas.microsoft.com/office/drawing/2014/main" xmlns="" id="{CF72DD77-5906-B239-7443-1470F42AF402}"/>
              </a:ext>
            </a:extLst>
          </p:cNvPr>
          <p:cNvSpPr/>
          <p:nvPr/>
        </p:nvSpPr>
        <p:spPr>
          <a:xfrm>
            <a:off x="5508104" y="296930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5508104" y="537321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ヒストグラム が含まれている画像&#10;&#10;自動的に生成された説明">
            <a:extLst>
              <a:ext uri="{FF2B5EF4-FFF2-40B4-BE49-F238E27FC236}">
                <a16:creationId xmlns:a16="http://schemas.microsoft.com/office/drawing/2014/main" xmlns="" id="{7623D23C-3454-E86D-0D31-CC8965DDD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7" y="980728"/>
            <a:ext cx="3367884" cy="1894075"/>
          </a:xfrm>
          <a:prstGeom prst="rect">
            <a:avLst/>
          </a:prstGeom>
        </p:spPr>
      </p:pic>
      <p:pic>
        <p:nvPicPr>
          <p:cNvPr id="5" name="図 4" descr="文字と写真のスクリーンショット&#10;&#10;中程度の精度で自動的に生成された説明">
            <a:extLst>
              <a:ext uri="{FF2B5EF4-FFF2-40B4-BE49-F238E27FC236}">
                <a16:creationId xmlns:a16="http://schemas.microsoft.com/office/drawing/2014/main" xmlns="" id="{9041825F-9D7C-A032-63EC-FA3CB1C23F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816" y="3479141"/>
            <a:ext cx="3362127" cy="1894075"/>
          </a:xfrm>
          <a:prstGeom prst="rect">
            <a:avLst/>
          </a:prstGeom>
        </p:spPr>
      </p:pic>
    </p:spTree>
    <p:extLst>
      <p:ext uri="{BB962C8B-B14F-4D97-AF65-F5344CB8AC3E}">
        <p14:creationId xmlns:p14="http://schemas.microsoft.com/office/powerpoint/2010/main" val="56034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01401" y="77723"/>
            <a:ext cx="7941213"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S3d</a:t>
            </a:r>
            <a:endParaRPr lang="en-US" altLang="ja-JP" sz="2400" dirty="0"/>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D3S1358</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373216"/>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S3d</a:t>
            </a:r>
            <a:r>
              <a:rPr lang="en-US" altLang="ja-JP" dirty="0">
                <a:ea typeface="ＭＳ Ｐゴシック"/>
              </a:rPr>
              <a:t>: The electropherograms of the PCR product of the D3S1358 locus. The upper demonstrates the result of the recurrent testicular sample (two peaks represent one with and the other without a one-base overhang), and the lower is from the cell line. Note heterozygous peaks at 124 bp and 132 bp (arrows). </a:t>
            </a:r>
            <a:endParaRPr lang="ja-JP" altLang="ja-JP" dirty="0">
              <a:ea typeface="ＭＳ Ｐゴシック"/>
            </a:endParaRPr>
          </a:p>
        </p:txBody>
      </p:sp>
      <p:sp>
        <p:nvSpPr>
          <p:cNvPr id="12" name="矢印: 上 11">
            <a:extLst>
              <a:ext uri="{FF2B5EF4-FFF2-40B4-BE49-F238E27FC236}">
                <a16:creationId xmlns:a16="http://schemas.microsoft.com/office/drawing/2014/main" xmlns="" id="{CF72DD77-5906-B239-7443-1470F42AF402}"/>
              </a:ext>
            </a:extLst>
          </p:cNvPr>
          <p:cNvSpPr/>
          <p:nvPr/>
        </p:nvSpPr>
        <p:spPr>
          <a:xfrm>
            <a:off x="4572000" y="2996952"/>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4572000" y="520155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ダイアグラム, ヒストグラム&#10;&#10;自動的に生成された説明">
            <a:extLst>
              <a:ext uri="{FF2B5EF4-FFF2-40B4-BE49-F238E27FC236}">
                <a16:creationId xmlns:a16="http://schemas.microsoft.com/office/drawing/2014/main" xmlns="" id="{480D2498-8981-B58D-4493-8E5220C0C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4320" y="1105766"/>
            <a:ext cx="3850043" cy="1819178"/>
          </a:xfrm>
          <a:prstGeom prst="rect">
            <a:avLst/>
          </a:prstGeom>
        </p:spPr>
      </p:pic>
      <p:pic>
        <p:nvPicPr>
          <p:cNvPr id="5" name="図 4" descr="ダイアグラム が含まれている画像&#10;&#10;自動的に生成された説明">
            <a:extLst>
              <a:ext uri="{FF2B5EF4-FFF2-40B4-BE49-F238E27FC236}">
                <a16:creationId xmlns:a16="http://schemas.microsoft.com/office/drawing/2014/main" xmlns="" id="{F52EB7BB-E03D-7D24-6453-8FF1C03AED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9558" y="3229692"/>
            <a:ext cx="3856658" cy="1944216"/>
          </a:xfrm>
          <a:prstGeom prst="rect">
            <a:avLst/>
          </a:prstGeom>
        </p:spPr>
      </p:pic>
      <p:sp>
        <p:nvSpPr>
          <p:cNvPr id="6" name="矢印: 上 5">
            <a:extLst>
              <a:ext uri="{FF2B5EF4-FFF2-40B4-BE49-F238E27FC236}">
                <a16:creationId xmlns:a16="http://schemas.microsoft.com/office/drawing/2014/main" xmlns="" id="{EDF1DA65-27D8-53A4-A1DB-95D3C6173887}"/>
              </a:ext>
            </a:extLst>
          </p:cNvPr>
          <p:cNvSpPr/>
          <p:nvPr/>
        </p:nvSpPr>
        <p:spPr>
          <a:xfrm>
            <a:off x="3779912" y="2996952"/>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上 8">
            <a:extLst>
              <a:ext uri="{FF2B5EF4-FFF2-40B4-BE49-F238E27FC236}">
                <a16:creationId xmlns:a16="http://schemas.microsoft.com/office/drawing/2014/main" xmlns="" id="{E392C14E-FBEA-30BF-A57D-F4DF2C4F2574}"/>
              </a:ext>
            </a:extLst>
          </p:cNvPr>
          <p:cNvSpPr/>
          <p:nvPr/>
        </p:nvSpPr>
        <p:spPr>
          <a:xfrm>
            <a:off x="3779912" y="520155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93941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79147" y="77723"/>
            <a:ext cx="7785722"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Figure </a:t>
            </a:r>
            <a:r>
              <a:rPr lang="en-US" altLang="ja-JP" sz="2400" dirty="0" smtClean="0">
                <a:ea typeface="ＭＳ Ｐゴシック"/>
              </a:rPr>
              <a:t>S3e</a:t>
            </a:r>
            <a:endParaRPr lang="en-US" altLang="ja-JP" sz="2400" dirty="0"/>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D5S818</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S3e</a:t>
            </a:r>
            <a:r>
              <a:rPr lang="en-US" altLang="ja-JP" dirty="0">
                <a:ea typeface="ＭＳ Ｐゴシック"/>
              </a:rPr>
              <a:t>: The electropherograms of the PCR product of the D5S818 locus. The upper illustrates the result of the recurrent testicular sample, and the lower exhibits the result of the cell line. Heterozygous peaks are observed at 150 bp and 158 bp on the recurrent tumor and the cell line (arrows). </a:t>
            </a:r>
            <a:endParaRPr lang="ja-JP" altLang="ja-JP" dirty="0">
              <a:ea typeface="ＭＳ Ｐゴシック"/>
            </a:endParaRPr>
          </a:p>
        </p:txBody>
      </p:sp>
      <p:sp>
        <p:nvSpPr>
          <p:cNvPr id="12" name="矢印: 上 11">
            <a:extLst>
              <a:ext uri="{FF2B5EF4-FFF2-40B4-BE49-F238E27FC236}">
                <a16:creationId xmlns:a16="http://schemas.microsoft.com/office/drawing/2014/main" xmlns="" id="{CF72DD77-5906-B239-7443-1470F42AF402}"/>
              </a:ext>
            </a:extLst>
          </p:cNvPr>
          <p:cNvSpPr/>
          <p:nvPr/>
        </p:nvSpPr>
        <p:spPr>
          <a:xfrm>
            <a:off x="3779912" y="285293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3779912" y="501317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ダイアグラム が含まれている画像&#10;&#10;自動的に生成された説明">
            <a:extLst>
              <a:ext uri="{FF2B5EF4-FFF2-40B4-BE49-F238E27FC236}">
                <a16:creationId xmlns:a16="http://schemas.microsoft.com/office/drawing/2014/main" xmlns="" id="{A5DBF939-8940-AC3D-8686-540C05341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8067" y="908720"/>
            <a:ext cx="4180694" cy="1678014"/>
          </a:xfrm>
          <a:prstGeom prst="rect">
            <a:avLst/>
          </a:prstGeom>
        </p:spPr>
      </p:pic>
      <p:pic>
        <p:nvPicPr>
          <p:cNvPr id="5" name="図 4" descr="ヒストグラム が含まれている画像&#10;&#10;自動的に生成された説明">
            <a:extLst>
              <a:ext uri="{FF2B5EF4-FFF2-40B4-BE49-F238E27FC236}">
                <a16:creationId xmlns:a16="http://schemas.microsoft.com/office/drawing/2014/main" xmlns="" id="{3EE4543F-FB02-F20B-907C-C12EAD885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6709" y="3191145"/>
            <a:ext cx="4173523" cy="1678015"/>
          </a:xfrm>
          <a:prstGeom prst="rect">
            <a:avLst/>
          </a:prstGeom>
        </p:spPr>
      </p:pic>
      <p:sp>
        <p:nvSpPr>
          <p:cNvPr id="6" name="矢印: 上 5">
            <a:extLst>
              <a:ext uri="{FF2B5EF4-FFF2-40B4-BE49-F238E27FC236}">
                <a16:creationId xmlns:a16="http://schemas.microsoft.com/office/drawing/2014/main" xmlns="" id="{CDC6904D-16FC-D41A-6189-A5AC64243FCF}"/>
              </a:ext>
            </a:extLst>
          </p:cNvPr>
          <p:cNvSpPr/>
          <p:nvPr/>
        </p:nvSpPr>
        <p:spPr>
          <a:xfrm>
            <a:off x="4644008" y="285293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上 8">
            <a:extLst>
              <a:ext uri="{FF2B5EF4-FFF2-40B4-BE49-F238E27FC236}">
                <a16:creationId xmlns:a16="http://schemas.microsoft.com/office/drawing/2014/main" xmlns="" id="{60CB8DA8-BD3D-68ED-228C-6345E58C7C30}"/>
              </a:ext>
            </a:extLst>
          </p:cNvPr>
          <p:cNvSpPr/>
          <p:nvPr/>
        </p:nvSpPr>
        <p:spPr>
          <a:xfrm>
            <a:off x="4644008" y="501317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49037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79147" y="77723"/>
            <a:ext cx="7785722"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S3f</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D7S820</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373216"/>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S3f</a:t>
            </a:r>
            <a:r>
              <a:rPr lang="en-US" altLang="ja-JP" dirty="0">
                <a:ea typeface="ＭＳ Ｐゴシック"/>
              </a:rPr>
              <a:t>: The electropherograms of the PCR product of the D7S820 locus. The upper electropherogram is of the recurrent testicular sample, and the lower demonstrates the result of the cell line (peaks with or without a one-base overhang). Note the same heterozygous peaks at 204 bp and 216 bp (arrows). </a:t>
            </a:r>
            <a:endParaRPr lang="ja-JP" altLang="ja-JP" dirty="0">
              <a:ea typeface="ＭＳ Ｐゴシック"/>
            </a:endParaRPr>
          </a:p>
        </p:txBody>
      </p:sp>
      <p:sp>
        <p:nvSpPr>
          <p:cNvPr id="12" name="矢印: 上 11">
            <a:extLst>
              <a:ext uri="{FF2B5EF4-FFF2-40B4-BE49-F238E27FC236}">
                <a16:creationId xmlns:a16="http://schemas.microsoft.com/office/drawing/2014/main" xmlns="" id="{CF72DD77-5906-B239-7443-1470F42AF402}"/>
              </a:ext>
            </a:extLst>
          </p:cNvPr>
          <p:cNvSpPr/>
          <p:nvPr/>
        </p:nvSpPr>
        <p:spPr>
          <a:xfrm>
            <a:off x="3707904" y="285293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3707904" y="508518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ヒストグラム が含まれている画像&#10;&#10;自動的に生成された説明">
            <a:extLst>
              <a:ext uri="{FF2B5EF4-FFF2-40B4-BE49-F238E27FC236}">
                <a16:creationId xmlns:a16="http://schemas.microsoft.com/office/drawing/2014/main" xmlns="" id="{987CED91-8469-3310-A152-AB3A548AE5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3837" y="1025090"/>
            <a:ext cx="4010199" cy="1727470"/>
          </a:xfrm>
          <a:prstGeom prst="rect">
            <a:avLst/>
          </a:prstGeom>
        </p:spPr>
      </p:pic>
      <p:pic>
        <p:nvPicPr>
          <p:cNvPr id="5" name="図 4" descr="ダイアグラム が含まれている画像&#10;&#10;自動的に生成された説明">
            <a:extLst>
              <a:ext uri="{FF2B5EF4-FFF2-40B4-BE49-F238E27FC236}">
                <a16:creationId xmlns:a16="http://schemas.microsoft.com/office/drawing/2014/main" xmlns="" id="{BE465075-871E-BDD6-87FF-2DA874D8F8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900" y="3357714"/>
            <a:ext cx="4010199" cy="1727470"/>
          </a:xfrm>
          <a:prstGeom prst="rect">
            <a:avLst/>
          </a:prstGeom>
        </p:spPr>
      </p:pic>
      <p:sp>
        <p:nvSpPr>
          <p:cNvPr id="6" name="矢印: 上 5">
            <a:extLst>
              <a:ext uri="{FF2B5EF4-FFF2-40B4-BE49-F238E27FC236}">
                <a16:creationId xmlns:a16="http://schemas.microsoft.com/office/drawing/2014/main" xmlns="" id="{0F3035D0-5E06-F922-EF21-F3184D685D23}"/>
              </a:ext>
            </a:extLst>
          </p:cNvPr>
          <p:cNvSpPr/>
          <p:nvPr/>
        </p:nvSpPr>
        <p:spPr>
          <a:xfrm>
            <a:off x="4860032" y="285293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上 8">
            <a:extLst>
              <a:ext uri="{FF2B5EF4-FFF2-40B4-BE49-F238E27FC236}">
                <a16:creationId xmlns:a16="http://schemas.microsoft.com/office/drawing/2014/main" xmlns="" id="{6C6DF8D3-40EE-B8EE-8559-C13D11000137}"/>
              </a:ext>
            </a:extLst>
          </p:cNvPr>
          <p:cNvSpPr/>
          <p:nvPr/>
        </p:nvSpPr>
        <p:spPr>
          <a:xfrm>
            <a:off x="4860032" y="508518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9268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01402" y="77723"/>
            <a:ext cx="7941213"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S3g</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D8S1179</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S3g</a:t>
            </a:r>
            <a:r>
              <a:rPr lang="en-US" altLang="ja-JP" dirty="0">
                <a:ea typeface="ＭＳ Ｐゴシック"/>
              </a:rPr>
              <a:t>: The electropherograms of the PCR product of the D8S1179 locus. The upper represents the electropherogram of the recurrent testicular sample, and the lower demonstrates the result of the cell line. There is a homozygous peak seen at 186 bp (arrows). </a:t>
            </a:r>
            <a:endParaRPr lang="ja-JP" altLang="ja-JP" dirty="0">
              <a:ea typeface="ＭＳ Ｐゴシック"/>
            </a:endParaRPr>
          </a:p>
        </p:txBody>
      </p:sp>
      <p:sp>
        <p:nvSpPr>
          <p:cNvPr id="12" name="矢印: 上 11">
            <a:extLst>
              <a:ext uri="{FF2B5EF4-FFF2-40B4-BE49-F238E27FC236}">
                <a16:creationId xmlns:a16="http://schemas.microsoft.com/office/drawing/2014/main" xmlns="" id="{CF72DD77-5906-B239-7443-1470F42AF402}"/>
              </a:ext>
            </a:extLst>
          </p:cNvPr>
          <p:cNvSpPr/>
          <p:nvPr/>
        </p:nvSpPr>
        <p:spPr>
          <a:xfrm>
            <a:off x="4355976" y="285293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4355976" y="532885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ヒストグラム が含まれている画像&#10;&#10;自動的に生成された説明">
            <a:extLst>
              <a:ext uri="{FF2B5EF4-FFF2-40B4-BE49-F238E27FC236}">
                <a16:creationId xmlns:a16="http://schemas.microsoft.com/office/drawing/2014/main" xmlns="" id="{9B71FC34-FD1B-6DE8-120D-FA8336091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1304764"/>
            <a:ext cx="4345848" cy="1513726"/>
          </a:xfrm>
          <a:prstGeom prst="rect">
            <a:avLst/>
          </a:prstGeom>
        </p:spPr>
      </p:pic>
      <p:pic>
        <p:nvPicPr>
          <p:cNvPr id="5" name="図 4" descr="ヒストグラム が含まれている画像&#10;&#10;自動的に生成された説明">
            <a:extLst>
              <a:ext uri="{FF2B5EF4-FFF2-40B4-BE49-F238E27FC236}">
                <a16:creationId xmlns:a16="http://schemas.microsoft.com/office/drawing/2014/main" xmlns="" id="{7B001849-BFF1-1CDA-3013-E1EC7879E5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3645024"/>
            <a:ext cx="4353302" cy="1558088"/>
          </a:xfrm>
          <a:prstGeom prst="rect">
            <a:avLst/>
          </a:prstGeom>
        </p:spPr>
      </p:pic>
    </p:spTree>
    <p:extLst>
      <p:ext uri="{BB962C8B-B14F-4D97-AF65-F5344CB8AC3E}">
        <p14:creationId xmlns:p14="http://schemas.microsoft.com/office/powerpoint/2010/main" val="1257011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01402" y="77723"/>
            <a:ext cx="7941213"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S3h</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D13S317</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S3h</a:t>
            </a:r>
            <a:r>
              <a:rPr lang="en-US" altLang="ja-JP" dirty="0">
                <a:ea typeface="ＭＳ Ｐゴシック"/>
              </a:rPr>
              <a:t>: The electropherograms of the PCR product of the D13S317 locus. The upper figure is from the recurrent testicular sample, and the lower shows the result of the cell line. Note shared heterozygous peaks on 172 bp and 180 bp (arrows). </a:t>
            </a:r>
            <a:endParaRPr lang="ja-JP" altLang="ja-JP" dirty="0">
              <a:ea typeface="ＭＳ Ｐゴシック"/>
            </a:endParaRPr>
          </a:p>
        </p:txBody>
      </p:sp>
      <p:sp>
        <p:nvSpPr>
          <p:cNvPr id="12" name="矢印: 上 11">
            <a:extLst>
              <a:ext uri="{FF2B5EF4-FFF2-40B4-BE49-F238E27FC236}">
                <a16:creationId xmlns:a16="http://schemas.microsoft.com/office/drawing/2014/main" xmlns="" id="{CF72DD77-5906-B239-7443-1470F42AF402}"/>
              </a:ext>
            </a:extLst>
          </p:cNvPr>
          <p:cNvSpPr/>
          <p:nvPr/>
        </p:nvSpPr>
        <p:spPr>
          <a:xfrm>
            <a:off x="4139952" y="2805109"/>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4139952" y="520155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4716016" y="520155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ヒストグラム が含まれている画像&#10;&#10;自動的に生成された説明">
            <a:extLst>
              <a:ext uri="{FF2B5EF4-FFF2-40B4-BE49-F238E27FC236}">
                <a16:creationId xmlns:a16="http://schemas.microsoft.com/office/drawing/2014/main" xmlns="" id="{1A99918B-D0C5-847A-2A78-1A96EE856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4978" y="1200435"/>
            <a:ext cx="3131198" cy="1436477"/>
          </a:xfrm>
          <a:prstGeom prst="rect">
            <a:avLst/>
          </a:prstGeom>
        </p:spPr>
      </p:pic>
      <p:pic>
        <p:nvPicPr>
          <p:cNvPr id="5" name="図 4" descr="ヒストグラム&#10;&#10;自動的に生成された説明">
            <a:extLst>
              <a:ext uri="{FF2B5EF4-FFF2-40B4-BE49-F238E27FC236}">
                <a16:creationId xmlns:a16="http://schemas.microsoft.com/office/drawing/2014/main" xmlns="" id="{D40CB9DB-D55B-28EA-C7D8-F8C3F7BCB5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598" y="3717032"/>
            <a:ext cx="3136578" cy="1436477"/>
          </a:xfrm>
          <a:prstGeom prst="rect">
            <a:avLst/>
          </a:prstGeom>
        </p:spPr>
      </p:pic>
      <p:sp>
        <p:nvSpPr>
          <p:cNvPr id="15" name="矢印: 上 11">
            <a:extLst>
              <a:ext uri="{FF2B5EF4-FFF2-40B4-BE49-F238E27FC236}">
                <a16:creationId xmlns:a16="http://schemas.microsoft.com/office/drawing/2014/main" xmlns="" id="{CF72DD77-5906-B239-7443-1470F42AF402}"/>
              </a:ext>
            </a:extLst>
          </p:cNvPr>
          <p:cNvSpPr/>
          <p:nvPr/>
        </p:nvSpPr>
        <p:spPr>
          <a:xfrm>
            <a:off x="4716016" y="280193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86536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01402" y="77723"/>
            <a:ext cx="7941213"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S3i</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D16S539</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S3i</a:t>
            </a:r>
            <a:r>
              <a:rPr lang="en-US" altLang="ja-JP" dirty="0">
                <a:ea typeface="ＭＳ Ｐゴシック"/>
              </a:rPr>
              <a:t>: The electropherograms of the PCR product of the D16S539 locus. The upper indicates the result of the recurrent testicular sample, and the lower is of the cell line. There are heterozygous peaks at 152 bp and 168 bp are visible (arrows).</a:t>
            </a:r>
            <a:endParaRPr lang="ja-JP" altLang="ja-JP" dirty="0">
              <a:ea typeface="ＭＳ Ｐゴシック"/>
            </a:endParaRPr>
          </a:p>
        </p:txBody>
      </p:sp>
      <p:sp>
        <p:nvSpPr>
          <p:cNvPr id="12" name="矢印: 上 11">
            <a:extLst>
              <a:ext uri="{FF2B5EF4-FFF2-40B4-BE49-F238E27FC236}">
                <a16:creationId xmlns:a16="http://schemas.microsoft.com/office/drawing/2014/main" xmlns="" id="{CF72DD77-5906-B239-7443-1470F42AF402}"/>
              </a:ext>
            </a:extLst>
          </p:cNvPr>
          <p:cNvSpPr/>
          <p:nvPr/>
        </p:nvSpPr>
        <p:spPr>
          <a:xfrm>
            <a:off x="3275856" y="2843275"/>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3419872" y="5323389"/>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上 9">
            <a:extLst>
              <a:ext uri="{FF2B5EF4-FFF2-40B4-BE49-F238E27FC236}">
                <a16:creationId xmlns:a16="http://schemas.microsoft.com/office/drawing/2014/main" xmlns="" id="{57808F08-7918-B40D-77C6-8A11549EE95C}"/>
              </a:ext>
            </a:extLst>
          </p:cNvPr>
          <p:cNvSpPr/>
          <p:nvPr/>
        </p:nvSpPr>
        <p:spPr>
          <a:xfrm>
            <a:off x="4752020" y="282529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4753910" y="5323389"/>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89" y="1196752"/>
            <a:ext cx="3466550" cy="1590814"/>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6022" y="3645024"/>
            <a:ext cx="3460614" cy="1584878"/>
          </a:xfrm>
          <a:prstGeom prst="rect">
            <a:avLst/>
          </a:prstGeom>
        </p:spPr>
      </p:pic>
    </p:spTree>
    <p:extLst>
      <p:ext uri="{BB962C8B-B14F-4D97-AF65-F5344CB8AC3E}">
        <p14:creationId xmlns:p14="http://schemas.microsoft.com/office/powerpoint/2010/main" val="1979486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79148" y="77723"/>
            <a:ext cx="7785722"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S3j</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D18S51</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S3j</a:t>
            </a:r>
            <a:r>
              <a:rPr lang="en-US" altLang="ja-JP" dirty="0">
                <a:ea typeface="ＭＳ Ｐゴシック"/>
              </a:rPr>
              <a:t>: The electropherograms of the PCR product of the D18S51 locus. The upper illustrates the result of the recurrent testicular sample, and the lower shows the result of the cell line. There are heterozygous peaks at 284 bp and 306 bp(arrows). </a:t>
            </a:r>
            <a:endParaRPr lang="ja-JP" altLang="ja-JP" dirty="0">
              <a:ea typeface="ＭＳ Ｐゴシック"/>
            </a:endParaRPr>
          </a:p>
        </p:txBody>
      </p:sp>
      <p:sp>
        <p:nvSpPr>
          <p:cNvPr id="12" name="矢印: 上 11">
            <a:extLst>
              <a:ext uri="{FF2B5EF4-FFF2-40B4-BE49-F238E27FC236}">
                <a16:creationId xmlns:a16="http://schemas.microsoft.com/office/drawing/2014/main" xmlns="" id="{CF72DD77-5906-B239-7443-1470F42AF402}"/>
              </a:ext>
            </a:extLst>
          </p:cNvPr>
          <p:cNvSpPr/>
          <p:nvPr/>
        </p:nvSpPr>
        <p:spPr>
          <a:xfrm>
            <a:off x="3563888" y="246525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45D03DA5-ACF3-5D93-45AB-4C8C3754A7DB}"/>
              </a:ext>
            </a:extLst>
          </p:cNvPr>
          <p:cNvSpPr/>
          <p:nvPr/>
        </p:nvSpPr>
        <p:spPr>
          <a:xfrm>
            <a:off x="3635896" y="512954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上 9">
            <a:extLst>
              <a:ext uri="{FF2B5EF4-FFF2-40B4-BE49-F238E27FC236}">
                <a16:creationId xmlns:a16="http://schemas.microsoft.com/office/drawing/2014/main" xmlns="" id="{57808F08-7918-B40D-77C6-8A11549EE95C}"/>
              </a:ext>
            </a:extLst>
          </p:cNvPr>
          <p:cNvSpPr/>
          <p:nvPr/>
        </p:nvSpPr>
        <p:spPr>
          <a:xfrm>
            <a:off x="5580112" y="246525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5580112" y="512954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ダイアグラム が含まれている画像&#10;&#10;自動的に生成された説明">
            <a:extLst>
              <a:ext uri="{FF2B5EF4-FFF2-40B4-BE49-F238E27FC236}">
                <a16:creationId xmlns:a16="http://schemas.microsoft.com/office/drawing/2014/main" xmlns="" id="{394C0A1E-081E-59D2-BFF2-D630CE93AF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943" y="908720"/>
            <a:ext cx="3863273" cy="1521495"/>
          </a:xfrm>
          <a:prstGeom prst="rect">
            <a:avLst/>
          </a:prstGeom>
        </p:spPr>
      </p:pic>
      <p:pic>
        <p:nvPicPr>
          <p:cNvPr id="5" name="図 4" descr="ヒストグラム が含まれている画像&#10;&#10;自動的に生成された説明">
            <a:extLst>
              <a:ext uri="{FF2B5EF4-FFF2-40B4-BE49-F238E27FC236}">
                <a16:creationId xmlns:a16="http://schemas.microsoft.com/office/drawing/2014/main" xmlns="" id="{48E12E34-7C3C-5F70-F007-EA487D5964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9558" y="3356992"/>
            <a:ext cx="3856658" cy="1656184"/>
          </a:xfrm>
          <a:prstGeom prst="rect">
            <a:avLst/>
          </a:prstGeom>
        </p:spPr>
      </p:pic>
    </p:spTree>
    <p:extLst>
      <p:ext uri="{BB962C8B-B14F-4D97-AF65-F5344CB8AC3E}">
        <p14:creationId xmlns:p14="http://schemas.microsoft.com/office/powerpoint/2010/main" val="2798521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01403" y="77723"/>
            <a:ext cx="7941213"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S3k</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D19S253</a:t>
            </a:r>
            <a:r>
              <a:rPr lang="en-US" altLang="ja-JP" sz="2400" dirty="0">
                <a:ea typeface="ＭＳ Ｐゴシック"/>
              </a:rPr>
              <a:t> 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S3k</a:t>
            </a:r>
            <a:r>
              <a:rPr lang="en-US" altLang="ja-JP" dirty="0">
                <a:ea typeface="ＭＳ Ｐゴシック"/>
              </a:rPr>
              <a:t>: The electropherograms of the PCR product of the D19S253 locus. The upper is the electropherogram of the recurrent testicular sample (peaks with or without a one-base overhang), and the lower is of the cell line. Note the shared homozygous peak at 226 bp (arrows). </a:t>
            </a:r>
            <a:endParaRPr lang="ja-JP" altLang="ja-JP" dirty="0">
              <a:ea typeface="ＭＳ Ｐゴシック"/>
            </a:endParaRPr>
          </a:p>
        </p:txBody>
      </p:sp>
      <p:sp>
        <p:nvSpPr>
          <p:cNvPr id="10" name="矢印: 上 9">
            <a:extLst>
              <a:ext uri="{FF2B5EF4-FFF2-40B4-BE49-F238E27FC236}">
                <a16:creationId xmlns:a16="http://schemas.microsoft.com/office/drawing/2014/main" xmlns="" id="{57808F08-7918-B40D-77C6-8A11549EE95C}"/>
              </a:ext>
            </a:extLst>
          </p:cNvPr>
          <p:cNvSpPr/>
          <p:nvPr/>
        </p:nvSpPr>
        <p:spPr>
          <a:xfrm>
            <a:off x="4427984" y="306896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4427984" y="544522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242" y="1052736"/>
            <a:ext cx="3926016" cy="1755318"/>
          </a:xfrm>
          <a:prstGeom prst="rect">
            <a:avLst/>
          </a:prstGeom>
        </p:spPr>
      </p:pic>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5929" y="3573016"/>
            <a:ext cx="3926016" cy="1648123"/>
          </a:xfrm>
          <a:prstGeom prst="rect">
            <a:avLst/>
          </a:prstGeom>
        </p:spPr>
      </p:pic>
    </p:spTree>
    <p:extLst>
      <p:ext uri="{BB962C8B-B14F-4D97-AF65-F5344CB8AC3E}">
        <p14:creationId xmlns:p14="http://schemas.microsoft.com/office/powerpoint/2010/main" val="1042423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01403" y="77723"/>
            <a:ext cx="7941213"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S3l</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D20S438 </a:t>
            </a:r>
            <a:r>
              <a:rPr lang="en-US" altLang="ja-JP" sz="2400" dirty="0">
                <a:ea typeface="ＭＳ Ｐゴシック"/>
              </a:rPr>
              <a:t>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S3l</a:t>
            </a:r>
            <a:r>
              <a:rPr lang="en-US" altLang="ja-JP" dirty="0">
                <a:ea typeface="ＭＳ Ｐゴシック"/>
              </a:rPr>
              <a:t>: The electropherograms of the PCR product of the D20S438 locus. The upper exhibits the result of the recurrent testicular sample, and the lower figure shows the result of the cell line. See two heterozygous peaks at 141 bp and 145 bp (arrows). </a:t>
            </a:r>
          </a:p>
        </p:txBody>
      </p:sp>
      <p:sp>
        <p:nvSpPr>
          <p:cNvPr id="10" name="矢印: 上 9">
            <a:extLst>
              <a:ext uri="{FF2B5EF4-FFF2-40B4-BE49-F238E27FC236}">
                <a16:creationId xmlns:a16="http://schemas.microsoft.com/office/drawing/2014/main" xmlns="" id="{57808F08-7918-B40D-77C6-8A11549EE95C}"/>
              </a:ext>
            </a:extLst>
          </p:cNvPr>
          <p:cNvSpPr/>
          <p:nvPr/>
        </p:nvSpPr>
        <p:spPr>
          <a:xfrm>
            <a:off x="3851920" y="270892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3923928" y="5301208"/>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 11">
            <a:extLst>
              <a:ext uri="{FF2B5EF4-FFF2-40B4-BE49-F238E27FC236}">
                <a16:creationId xmlns:a16="http://schemas.microsoft.com/office/drawing/2014/main" xmlns="" id="{738D1DCA-7B46-19B9-2DDF-FC7F5BB62959}"/>
              </a:ext>
            </a:extLst>
          </p:cNvPr>
          <p:cNvSpPr/>
          <p:nvPr/>
        </p:nvSpPr>
        <p:spPr>
          <a:xfrm>
            <a:off x="4355976" y="5301208"/>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DE8467AA-CAE3-D117-0A27-AE85A119D9E8}"/>
              </a:ext>
            </a:extLst>
          </p:cNvPr>
          <p:cNvSpPr/>
          <p:nvPr/>
        </p:nvSpPr>
        <p:spPr>
          <a:xfrm>
            <a:off x="4283968" y="270892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グラフィカル ユーザー インターフェイス が含まれている画像&#10;&#10;自動的に生成された説明">
            <a:extLst>
              <a:ext uri="{FF2B5EF4-FFF2-40B4-BE49-F238E27FC236}">
                <a16:creationId xmlns:a16="http://schemas.microsoft.com/office/drawing/2014/main" xmlns="" id="{CE0228F5-07DA-6D28-951E-D409AB2325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917273"/>
            <a:ext cx="3722238" cy="1752766"/>
          </a:xfrm>
          <a:prstGeom prst="rect">
            <a:avLst/>
          </a:prstGeom>
        </p:spPr>
      </p:pic>
      <p:pic>
        <p:nvPicPr>
          <p:cNvPr id="5" name="図 4" descr="ヒストグラム が含まれている画像&#10;&#10;自動的に生成された説明">
            <a:extLst>
              <a:ext uri="{FF2B5EF4-FFF2-40B4-BE49-F238E27FC236}">
                <a16:creationId xmlns:a16="http://schemas.microsoft.com/office/drawing/2014/main" xmlns="" id="{9DD5725E-31B3-898E-28DF-AB88B78542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3297970"/>
            <a:ext cx="3703117" cy="1931230"/>
          </a:xfrm>
          <a:prstGeom prst="rect">
            <a:avLst/>
          </a:prstGeom>
        </p:spPr>
      </p:pic>
    </p:spTree>
    <p:extLst>
      <p:ext uri="{BB962C8B-B14F-4D97-AF65-F5344CB8AC3E}">
        <p14:creationId xmlns:p14="http://schemas.microsoft.com/office/powerpoint/2010/main" val="2486515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79149" y="77723"/>
            <a:ext cx="7785721"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S3m</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D21S11 </a:t>
            </a:r>
            <a:r>
              <a:rPr lang="en-US" altLang="ja-JP" sz="2400" dirty="0">
                <a:ea typeface="ＭＳ Ｐゴシック"/>
              </a:rPr>
              <a:t>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S3m</a:t>
            </a:r>
            <a:r>
              <a:rPr lang="en-US" altLang="ja-JP" dirty="0">
                <a:ea typeface="ＭＳ Ｐゴシック"/>
              </a:rPr>
              <a:t>: The electropherograms of the PCR product of the D21S11 locus. The upper electropherogram indicated the result of the recurrent testicular sample, and the lower figure was the cell line. There were shared heterozygous peaks at 216 bp and 220 bp (arrows). </a:t>
            </a:r>
          </a:p>
        </p:txBody>
      </p:sp>
      <p:sp>
        <p:nvSpPr>
          <p:cNvPr id="10" name="矢印: 上 9">
            <a:extLst>
              <a:ext uri="{FF2B5EF4-FFF2-40B4-BE49-F238E27FC236}">
                <a16:creationId xmlns:a16="http://schemas.microsoft.com/office/drawing/2014/main" xmlns="" id="{57808F08-7918-B40D-77C6-8A11549EE95C}"/>
              </a:ext>
            </a:extLst>
          </p:cNvPr>
          <p:cNvSpPr/>
          <p:nvPr/>
        </p:nvSpPr>
        <p:spPr>
          <a:xfrm>
            <a:off x="3923928" y="270892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3923928" y="534557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 11">
            <a:extLst>
              <a:ext uri="{FF2B5EF4-FFF2-40B4-BE49-F238E27FC236}">
                <a16:creationId xmlns:a16="http://schemas.microsoft.com/office/drawing/2014/main" xmlns="" id="{738D1DCA-7B46-19B9-2DDF-FC7F5BB62959}"/>
              </a:ext>
            </a:extLst>
          </p:cNvPr>
          <p:cNvSpPr/>
          <p:nvPr/>
        </p:nvSpPr>
        <p:spPr>
          <a:xfrm>
            <a:off x="4355976" y="534557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DE8467AA-CAE3-D117-0A27-AE85A119D9E8}"/>
              </a:ext>
            </a:extLst>
          </p:cNvPr>
          <p:cNvSpPr/>
          <p:nvPr/>
        </p:nvSpPr>
        <p:spPr>
          <a:xfrm>
            <a:off x="4355976" y="2708920"/>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ダイアグラム が含まれている画像&#10;&#10;自動的に生成された説明">
            <a:extLst>
              <a:ext uri="{FF2B5EF4-FFF2-40B4-BE49-F238E27FC236}">
                <a16:creationId xmlns:a16="http://schemas.microsoft.com/office/drawing/2014/main" xmlns="" id="{086E1188-73E6-F407-289B-F9E849823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4796" y="1052736"/>
            <a:ext cx="3861420" cy="1520765"/>
          </a:xfrm>
          <a:prstGeom prst="rect">
            <a:avLst/>
          </a:prstGeom>
        </p:spPr>
      </p:pic>
      <p:pic>
        <p:nvPicPr>
          <p:cNvPr id="5" name="図 4" descr="グラフ が含まれている画像&#10;&#10;自動的に生成された説明">
            <a:extLst>
              <a:ext uri="{FF2B5EF4-FFF2-40B4-BE49-F238E27FC236}">
                <a16:creationId xmlns:a16="http://schemas.microsoft.com/office/drawing/2014/main" xmlns="" id="{723AC660-67AA-D66F-57F3-6984E69C28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3190795"/>
            <a:ext cx="3861420" cy="2089398"/>
          </a:xfrm>
          <a:prstGeom prst="rect">
            <a:avLst/>
          </a:prstGeom>
        </p:spPr>
      </p:pic>
    </p:spTree>
    <p:extLst>
      <p:ext uri="{BB962C8B-B14F-4D97-AF65-F5344CB8AC3E}">
        <p14:creationId xmlns:p14="http://schemas.microsoft.com/office/powerpoint/2010/main" val="1176305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752887" y="77723"/>
            <a:ext cx="7638246"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S3n</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TPO </a:t>
            </a:r>
            <a:r>
              <a:rPr lang="en-US" altLang="ja-JP" sz="2400" dirty="0">
                <a:ea typeface="ＭＳ Ｐゴシック"/>
              </a:rPr>
              <a:t>locus</a:t>
            </a:r>
            <a:endParaRPr lang="ja-JP" altLang="ja-JP" sz="2400" dirty="0">
              <a:ea typeface="ＭＳ Ｐゴシック"/>
            </a:endParaRPr>
          </a:p>
        </p:txBody>
      </p:sp>
      <p:sp>
        <p:nvSpPr>
          <p:cNvPr id="8" name="テキスト ボックス 7"/>
          <p:cNvSpPr txBox="1"/>
          <p:nvPr/>
        </p:nvSpPr>
        <p:spPr>
          <a:xfrm>
            <a:off x="663385" y="5661248"/>
            <a:ext cx="7851104" cy="923330"/>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S3n</a:t>
            </a:r>
            <a:r>
              <a:rPr lang="en-US" altLang="ja-JP" dirty="0">
                <a:ea typeface="ＭＳ Ｐゴシック"/>
              </a:rPr>
              <a:t>: The electropherograms of the PCR product of the TPO locus. The upper is the result of the recurrent testicular sample, and the lower gram shows the result of the cell line. Note shared heterozygous peaks at 118 bp and 122 bp (arrows). </a:t>
            </a:r>
          </a:p>
        </p:txBody>
      </p:sp>
      <p:sp>
        <p:nvSpPr>
          <p:cNvPr id="10" name="矢印: 上 9">
            <a:extLst>
              <a:ext uri="{FF2B5EF4-FFF2-40B4-BE49-F238E27FC236}">
                <a16:creationId xmlns:a16="http://schemas.microsoft.com/office/drawing/2014/main" xmlns="" id="{57808F08-7918-B40D-77C6-8A11549EE95C}"/>
              </a:ext>
            </a:extLst>
          </p:cNvPr>
          <p:cNvSpPr/>
          <p:nvPr/>
        </p:nvSpPr>
        <p:spPr>
          <a:xfrm>
            <a:off x="4067944" y="2636912"/>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4067944" y="537321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 11">
            <a:extLst>
              <a:ext uri="{FF2B5EF4-FFF2-40B4-BE49-F238E27FC236}">
                <a16:creationId xmlns:a16="http://schemas.microsoft.com/office/drawing/2014/main" xmlns="" id="{738D1DCA-7B46-19B9-2DDF-FC7F5BB62959}"/>
              </a:ext>
            </a:extLst>
          </p:cNvPr>
          <p:cNvSpPr/>
          <p:nvPr/>
        </p:nvSpPr>
        <p:spPr>
          <a:xfrm>
            <a:off x="4572000" y="537321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DE8467AA-CAE3-D117-0A27-AE85A119D9E8}"/>
              </a:ext>
            </a:extLst>
          </p:cNvPr>
          <p:cNvSpPr/>
          <p:nvPr/>
        </p:nvSpPr>
        <p:spPr>
          <a:xfrm>
            <a:off x="4572000" y="2636912"/>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グラフ, ヒストグラム&#10;&#10;自動的に生成された説明">
            <a:extLst>
              <a:ext uri="{FF2B5EF4-FFF2-40B4-BE49-F238E27FC236}">
                <a16:creationId xmlns:a16="http://schemas.microsoft.com/office/drawing/2014/main" xmlns="" id="{07BF90AA-A7AD-8B38-6C75-AA05E6024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4412" y="908720"/>
            <a:ext cx="3993812" cy="1674382"/>
          </a:xfrm>
          <a:prstGeom prst="rect">
            <a:avLst/>
          </a:prstGeom>
        </p:spPr>
      </p:pic>
      <p:pic>
        <p:nvPicPr>
          <p:cNvPr id="5" name="図 4" descr="文字と写真のスクリーンショット&#10;&#10;中程度の精度で自動的に生成された説明">
            <a:extLst>
              <a:ext uri="{FF2B5EF4-FFF2-40B4-BE49-F238E27FC236}">
                <a16:creationId xmlns:a16="http://schemas.microsoft.com/office/drawing/2014/main" xmlns="" id="{D08CE559-9729-6702-4A25-A4B7BA40B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7550" y="3142995"/>
            <a:ext cx="4000674" cy="2230221"/>
          </a:xfrm>
          <a:prstGeom prst="rect">
            <a:avLst/>
          </a:prstGeom>
        </p:spPr>
      </p:pic>
    </p:spTree>
    <p:extLst>
      <p:ext uri="{BB962C8B-B14F-4D97-AF65-F5344CB8AC3E}">
        <p14:creationId xmlns:p14="http://schemas.microsoft.com/office/powerpoint/2010/main" val="3116834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983721" y="77723"/>
            <a:ext cx="7176580"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S3o</a:t>
            </a:r>
            <a:endParaRPr lang="en-US" altLang="ja-JP" sz="2400" dirty="0">
              <a:ea typeface="ＭＳ Ｐゴシック"/>
            </a:endParaRPr>
          </a:p>
          <a:p>
            <a:pPr algn="ctr"/>
            <a:r>
              <a:rPr lang="en-US" altLang="ja-JP" sz="2400" dirty="0">
                <a:ea typeface="ＭＳ Ｐゴシック"/>
              </a:rPr>
              <a:t>The results of length polymorphism analysis on </a:t>
            </a:r>
            <a:r>
              <a:rPr lang="en-US" altLang="ja-JP" sz="2400" b="0" i="0" dirty="0">
                <a:solidFill>
                  <a:srgbClr val="000000"/>
                </a:solidFill>
                <a:effectLst/>
                <a:ea typeface="ＭＳ Ｐゴシック"/>
              </a:rPr>
              <a:t>TH </a:t>
            </a:r>
            <a:r>
              <a:rPr lang="en-US" altLang="ja-JP" sz="2400" dirty="0">
                <a:ea typeface="ＭＳ Ｐゴシック"/>
              </a:rPr>
              <a:t>locus</a:t>
            </a:r>
            <a:endParaRPr lang="ja-JP" altLang="ja-JP" sz="2400" dirty="0">
              <a:ea typeface="ＭＳ Ｐゴシック"/>
            </a:endParaRPr>
          </a:p>
        </p:txBody>
      </p:sp>
      <p:sp>
        <p:nvSpPr>
          <p:cNvPr id="8" name="テキスト ボックス 7"/>
          <p:cNvSpPr txBox="1"/>
          <p:nvPr/>
        </p:nvSpPr>
        <p:spPr>
          <a:xfrm>
            <a:off x="663385" y="5661248"/>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dirty="0" smtClean="0">
                <a:ea typeface="ＭＳ Ｐゴシック"/>
              </a:rPr>
              <a:t>S3o</a:t>
            </a:r>
            <a:r>
              <a:rPr lang="en-US" altLang="ja-JP" dirty="0">
                <a:ea typeface="ＭＳ Ｐゴシック"/>
              </a:rPr>
              <a:t>: The electropherograms of the PCR product of the TH locus. The upper electropherogram indicates the result of the recurrent testicular sample, and the lower is the result of the cell line. Two heterozygous peaks were evident at 165 bp and 174 bp (arrows). </a:t>
            </a:r>
          </a:p>
        </p:txBody>
      </p:sp>
      <p:sp>
        <p:nvSpPr>
          <p:cNvPr id="10" name="矢印: 上 9">
            <a:extLst>
              <a:ext uri="{FF2B5EF4-FFF2-40B4-BE49-F238E27FC236}">
                <a16:creationId xmlns:a16="http://schemas.microsoft.com/office/drawing/2014/main" xmlns="" id="{57808F08-7918-B40D-77C6-8A11549EE95C}"/>
              </a:ext>
            </a:extLst>
          </p:cNvPr>
          <p:cNvSpPr/>
          <p:nvPr/>
        </p:nvSpPr>
        <p:spPr>
          <a:xfrm>
            <a:off x="3923928" y="256490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3923928" y="5157192"/>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 11">
            <a:extLst>
              <a:ext uri="{FF2B5EF4-FFF2-40B4-BE49-F238E27FC236}">
                <a16:creationId xmlns:a16="http://schemas.microsoft.com/office/drawing/2014/main" xmlns="" id="{738D1DCA-7B46-19B9-2DDF-FC7F5BB62959}"/>
              </a:ext>
            </a:extLst>
          </p:cNvPr>
          <p:cNvSpPr/>
          <p:nvPr/>
        </p:nvSpPr>
        <p:spPr>
          <a:xfrm>
            <a:off x="4644008" y="5157192"/>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上 12">
            <a:extLst>
              <a:ext uri="{FF2B5EF4-FFF2-40B4-BE49-F238E27FC236}">
                <a16:creationId xmlns:a16="http://schemas.microsoft.com/office/drawing/2014/main" xmlns="" id="{DE8467AA-CAE3-D117-0A27-AE85A119D9E8}"/>
              </a:ext>
            </a:extLst>
          </p:cNvPr>
          <p:cNvSpPr/>
          <p:nvPr/>
        </p:nvSpPr>
        <p:spPr>
          <a:xfrm>
            <a:off x="4644008" y="256490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ヒストグラム&#10;&#10;自動的に生成された説明">
            <a:extLst>
              <a:ext uri="{FF2B5EF4-FFF2-40B4-BE49-F238E27FC236}">
                <a16:creationId xmlns:a16="http://schemas.microsoft.com/office/drawing/2014/main" xmlns="" id="{8A4AE258-41C5-629E-EBB6-C09CF1D50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345" y="908720"/>
            <a:ext cx="3417628" cy="1550264"/>
          </a:xfrm>
          <a:prstGeom prst="rect">
            <a:avLst/>
          </a:prstGeom>
        </p:spPr>
      </p:pic>
      <p:pic>
        <p:nvPicPr>
          <p:cNvPr id="5" name="図 4" descr="グラフ, ヒストグラム&#10;&#10;自動的に生成された説明">
            <a:extLst>
              <a:ext uri="{FF2B5EF4-FFF2-40B4-BE49-F238E27FC236}">
                <a16:creationId xmlns:a16="http://schemas.microsoft.com/office/drawing/2014/main" xmlns="" id="{A0FAD2B1-3AC1-13C5-0815-AD8D2FF7AA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0820" y="3212976"/>
            <a:ext cx="3429372" cy="1814514"/>
          </a:xfrm>
          <a:prstGeom prst="rect">
            <a:avLst/>
          </a:prstGeom>
        </p:spPr>
      </p:pic>
    </p:spTree>
    <p:extLst>
      <p:ext uri="{BB962C8B-B14F-4D97-AF65-F5344CB8AC3E}">
        <p14:creationId xmlns:p14="http://schemas.microsoft.com/office/powerpoint/2010/main" val="3639619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826146" y="77723"/>
            <a:ext cx="7491731" cy="830997"/>
          </a:xfrm>
          <a:prstGeom prst="rect">
            <a:avLst/>
          </a:prstGeom>
          <a:noFill/>
        </p:spPr>
        <p:txBody>
          <a:bodyPr wrap="none" lIns="91440" tIns="45720" rIns="91440" bIns="45720" rtlCol="0" anchor="t">
            <a:spAutoFit/>
          </a:bodyPr>
          <a:lstStyle/>
          <a:p>
            <a:pPr algn="ctr"/>
            <a:r>
              <a:rPr lang="en-US" altLang="ja-JP" sz="2400" dirty="0">
                <a:ea typeface="ＭＳ Ｐゴシック"/>
              </a:rPr>
              <a:t>Fig. </a:t>
            </a:r>
            <a:r>
              <a:rPr lang="en-US" altLang="ja-JP" sz="2400" dirty="0" smtClean="0">
                <a:ea typeface="ＭＳ Ｐゴシック"/>
              </a:rPr>
              <a:t>S3p</a:t>
            </a:r>
            <a:endParaRPr lang="en-US" altLang="ja-JP" sz="2400" dirty="0">
              <a:ea typeface="ＭＳ Ｐゴシック"/>
            </a:endParaRPr>
          </a:p>
          <a:p>
            <a:pPr algn="ctr"/>
            <a:r>
              <a:rPr lang="en-US" altLang="ja-JP" sz="2400" dirty="0"/>
              <a:t>The results of length polymorphism analysis on </a:t>
            </a:r>
            <a:r>
              <a:rPr lang="en-US" sz="2400" dirty="0">
                <a:effectLst/>
                <a:ea typeface="ＭＳ 明朝" panose="02020609040205080304" pitchFamily="17" charset="-128"/>
              </a:rPr>
              <a:t>VWF</a:t>
            </a:r>
            <a:r>
              <a:rPr lang="en-US" altLang="ja-JP" sz="2400" dirty="0">
                <a:solidFill>
                  <a:srgbClr val="000000"/>
                </a:solidFill>
                <a:effectLst/>
              </a:rPr>
              <a:t> </a:t>
            </a:r>
            <a:r>
              <a:rPr lang="en-US" altLang="ja-JP" sz="2400" dirty="0"/>
              <a:t>locus</a:t>
            </a:r>
            <a:endParaRPr lang="ja-JP" altLang="ja-JP" sz="2400" dirty="0"/>
          </a:p>
        </p:txBody>
      </p:sp>
      <p:sp>
        <p:nvSpPr>
          <p:cNvPr id="8" name="テキスト ボックス 7"/>
          <p:cNvSpPr txBox="1"/>
          <p:nvPr/>
        </p:nvSpPr>
        <p:spPr>
          <a:xfrm>
            <a:off x="663385" y="5589240"/>
            <a:ext cx="7851104" cy="1200329"/>
          </a:xfrm>
          <a:prstGeom prst="rect">
            <a:avLst/>
          </a:prstGeom>
          <a:noFill/>
        </p:spPr>
        <p:txBody>
          <a:bodyPr wrap="square" lIns="91440" tIns="45720" rIns="91440" bIns="45720" rtlCol="0" anchor="t">
            <a:spAutoFit/>
          </a:bodyPr>
          <a:lstStyle/>
          <a:p>
            <a:r>
              <a:rPr lang="en-US" altLang="ja-JP" dirty="0">
                <a:ea typeface="ＭＳ Ｐゴシック"/>
              </a:rPr>
              <a:t>Fig. </a:t>
            </a:r>
            <a:r>
              <a:rPr lang="en-US" altLang="ja-JP" smtClean="0">
                <a:ea typeface="ＭＳ Ｐゴシック"/>
              </a:rPr>
              <a:t>S3p</a:t>
            </a:r>
            <a:r>
              <a:rPr lang="en-US" altLang="ja-JP" dirty="0">
                <a:ea typeface="ＭＳ Ｐゴシック"/>
              </a:rPr>
              <a:t>: The electropherograms of the PCR product of the </a:t>
            </a:r>
            <a:r>
              <a:rPr lang="en-US" sz="1800" dirty="0">
                <a:effectLst/>
                <a:ea typeface="ＭＳ 明朝" panose="02020609040205080304" pitchFamily="17" charset="-128"/>
              </a:rPr>
              <a:t>VWF </a:t>
            </a:r>
            <a:r>
              <a:rPr lang="en-US" altLang="ja-JP" dirty="0">
                <a:ea typeface="ＭＳ Ｐゴシック"/>
              </a:rPr>
              <a:t>locus. The upper electropherogram demonstrates the result of the recurrent testicular sample, and the lower shows the result of the cell line. There are shared homozygous peaks at 156 bp (arrows). </a:t>
            </a:r>
          </a:p>
        </p:txBody>
      </p:sp>
      <p:sp>
        <p:nvSpPr>
          <p:cNvPr id="10" name="矢印: 上 9">
            <a:extLst>
              <a:ext uri="{FF2B5EF4-FFF2-40B4-BE49-F238E27FC236}">
                <a16:creationId xmlns:a16="http://schemas.microsoft.com/office/drawing/2014/main" xmlns="" id="{57808F08-7918-B40D-77C6-8A11549EE95C}"/>
              </a:ext>
            </a:extLst>
          </p:cNvPr>
          <p:cNvSpPr/>
          <p:nvPr/>
        </p:nvSpPr>
        <p:spPr>
          <a:xfrm>
            <a:off x="4211960" y="2795556"/>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xmlns="" id="{AD200DD7-5BD3-0720-091D-3DE948C7140E}"/>
              </a:ext>
            </a:extLst>
          </p:cNvPr>
          <p:cNvSpPr/>
          <p:nvPr/>
        </p:nvSpPr>
        <p:spPr>
          <a:xfrm>
            <a:off x="4211960" y="5252184"/>
            <a:ext cx="504056" cy="24367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908720"/>
            <a:ext cx="3819446" cy="1726599"/>
          </a:xfrm>
          <a:prstGeom prst="rect">
            <a:avLst/>
          </a:prstGeom>
        </p:spPr>
      </p:pic>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3322" y="3429000"/>
            <a:ext cx="3806366" cy="1713519"/>
          </a:xfrm>
          <a:prstGeom prst="rect">
            <a:avLst/>
          </a:prstGeom>
        </p:spPr>
      </p:pic>
    </p:spTree>
    <p:extLst>
      <p:ext uri="{BB962C8B-B14F-4D97-AF65-F5344CB8AC3E}">
        <p14:creationId xmlns:p14="http://schemas.microsoft.com/office/powerpoint/2010/main" val="15099355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1000</Words>
  <Application>Microsoft Office PowerPoint</Application>
  <PresentationFormat>画面に合わせる (4:3)</PresentationFormat>
  <Paragraphs>48</Paragraphs>
  <Slides>16</Slides>
  <Notes>0</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茨城県立3病院</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加藤　啓輔</dc:creator>
  <cp:lastModifiedBy>加藤　啓輔</cp:lastModifiedBy>
  <cp:revision>121</cp:revision>
  <dcterms:created xsi:type="dcterms:W3CDTF">2023-10-28T02:08:08Z</dcterms:created>
  <dcterms:modified xsi:type="dcterms:W3CDTF">2025-04-07T01:42:57Z</dcterms:modified>
</cp:coreProperties>
</file>