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31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1778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2516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5888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8821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019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8071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9844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19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3494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474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466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E52DD-B037-48F5-A5C9-8E90A1CD446B}" type="datetimeFigureOut">
              <a:rPr lang="zh-TW" altLang="en-US" smtClean="0"/>
              <a:t>2021/5/3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E6408-8B6A-4737-87CD-AC27C7164F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542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596390"/>
              </p:ext>
            </p:extLst>
          </p:nvPr>
        </p:nvGraphicFramePr>
        <p:xfrm>
          <a:off x="1330325" y="1327150"/>
          <a:ext cx="4283076" cy="37877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1796">
                  <a:extLst>
                    <a:ext uri="{9D8B030D-6E8A-4147-A177-3AD203B41FA5}"/>
                  </a:extLst>
                </a:gridCol>
                <a:gridCol w="725424">
                  <a:extLst>
                    <a:ext uri="{9D8B030D-6E8A-4147-A177-3AD203B41FA5}"/>
                  </a:extLst>
                </a:gridCol>
                <a:gridCol w="396240">
                  <a:extLst>
                    <a:ext uri="{9D8B030D-6E8A-4147-A177-3AD203B41FA5}"/>
                  </a:extLst>
                </a:gridCol>
                <a:gridCol w="134112">
                  <a:extLst>
                    <a:ext uri="{9D8B030D-6E8A-4147-A177-3AD203B41FA5}"/>
                  </a:extLst>
                </a:gridCol>
                <a:gridCol w="743955">
                  <a:extLst>
                    <a:ext uri="{9D8B030D-6E8A-4147-A177-3AD203B41FA5}"/>
                  </a:extLst>
                </a:gridCol>
                <a:gridCol w="621549">
                  <a:extLst>
                    <a:ext uri="{9D8B030D-6E8A-4147-A177-3AD203B41FA5}"/>
                  </a:extLst>
                </a:gridCol>
              </a:tblGrid>
              <a:tr h="342741">
                <a:tc gridSpan="6">
                  <a:txBody>
                    <a:bodyPr/>
                    <a:lstStyle/>
                    <a:p>
                      <a:pPr marL="72000" algn="l">
                        <a:lnSpc>
                          <a:spcPts val="13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</a:t>
                      </a:r>
                      <a:r>
                        <a:rPr lang="en-US" sz="1000" b="1" kern="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r>
                        <a:rPr lang="en-US" sz="10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relative risk of cholesterol and LDL ratio &gt;</a:t>
                      </a:r>
                      <a:r>
                        <a:rPr lang="en-US" sz="10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 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</a:t>
                      </a:r>
                      <a:r>
                        <a:rPr lang="en-US" sz="10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CHC 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</a:t>
                      </a:r>
                      <a:r>
                        <a:rPr lang="en-US" sz="10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treated with 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DAA regimens at </a:t>
                      </a:r>
                      <a:r>
                        <a:rPr lang="en-US" altLang="zh-TW" sz="10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SVR</a:t>
                      </a:r>
                      <a:r>
                        <a:rPr lang="en-US" altLang="zh-TW" sz="1000" b="1" kern="100" baseline="-25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sz="10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(n=487) </a:t>
                      </a:r>
                      <a:endParaRPr lang="en-US" sz="1000" b="1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60712">
                <a:tc>
                  <a:txBody>
                    <a:bodyPr/>
                    <a:lstStyle/>
                    <a:p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Cholesterol ratio</a:t>
                      </a:r>
                      <a:endParaRPr lang="zh-TW" altLang="zh-TW" sz="700" b="1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LDL ratio</a:t>
                      </a:r>
                      <a:endParaRPr lang="zh-TW" altLang="zh-TW" sz="700" b="1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60712">
                <a:tc>
                  <a:txBody>
                    <a:bodyPr/>
                    <a:lstStyle/>
                    <a:p>
                      <a:endParaRPr lang="zh-TW" sz="700" b="1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SVR12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/baseline 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SVR12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/baseline &gt;1.</a:t>
                      </a:r>
                      <a:r>
                        <a:rPr lang="en-US" altLang="zh-TW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60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DAA regimen 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RR (95%CI) 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i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</a:t>
                      </a:r>
                      <a:endParaRPr lang="zh-TW" sz="700" b="1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RR (95%CI) 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i="1" kern="1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</a:t>
                      </a:r>
                      <a:endParaRPr lang="zh-TW" sz="700" b="1" i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6117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Sofosbuvir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-based regimen (n=330) vs Non-</a:t>
                      </a:r>
                      <a:r>
                        <a:rPr lang="en-US" sz="7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Sofosbuvir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-based regimen (n=157) 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 (0.61–1.32)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700" b="1" kern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0.584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 (0.64–1.36)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0.713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1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SOF/VEL 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(n=124) vs 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SOF/LED 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(n=206)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 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0.68–1.67)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0.774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 (0.62–1.52)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0.908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1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SOF/VEL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(n=124) vs GLE/PIB (n=122)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 (0.59–1.60)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0.904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1.30 (0.63–1.70)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0.904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1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SOF/LED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(n=206) vs GLE/PIB (n=122)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 (0.58–1.42)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0.674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 (0.68–1.66)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0.803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1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SOF/VEL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(n=124) vs ELB/GRA (n=35)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0.83 (0.39–1.76)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0.627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700" b="1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 (0.27–1.30)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0.191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1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SOF/LED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(n=206) vs ELB/GRA (n=35)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 (0.38–1.59)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0.491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 (0.29–1.29)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0.196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11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GLE/PIB (n=122) vs ELB/GRA (n=35)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 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0.40–1.82</a:t>
                      </a:r>
                      <a:r>
                        <a:rPr lang="en-US" sz="7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0.685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0.58 (0.26–1.26)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 b="1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0.167</a:t>
                      </a: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39877" marR="39877" marT="736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84879">
                <a:tc grid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7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40491" marR="40491" marT="736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622300" y="355600"/>
            <a:ext cx="294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data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711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184</Words>
  <Application>Microsoft Office PowerPoint</Application>
  <PresentationFormat>A4 紙張 (210x297 公釐)</PresentationFormat>
  <Paragraphs>53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Company>臺北榮民總醫院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vghuser</dc:creator>
  <cp:lastModifiedBy>vghuser</cp:lastModifiedBy>
  <cp:revision>1</cp:revision>
  <dcterms:created xsi:type="dcterms:W3CDTF">2021-05-03T06:48:57Z</dcterms:created>
  <dcterms:modified xsi:type="dcterms:W3CDTF">2021-05-03T06:51:07Z</dcterms:modified>
</cp:coreProperties>
</file>