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>
        <p:scale>
          <a:sx n="100" d="100"/>
          <a:sy n="100" d="100"/>
        </p:scale>
        <p:origin x="861" y="-34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327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266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66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76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608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39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277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21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296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7707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62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30BA4-AB59-485A-8B45-4556CD95BF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9025F3-65F1-4743-8420-ED527B5D96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1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F179E-8CDE-C05B-EF89-F3CDDFC20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A31EA575-3305-9F3F-2B7F-C1C436C5D580}"/>
              </a:ext>
            </a:extLst>
          </p:cNvPr>
          <p:cNvSpPr txBox="1"/>
          <p:nvPr/>
        </p:nvSpPr>
        <p:spPr>
          <a:xfrm>
            <a:off x="489879" y="473171"/>
            <a:ext cx="5714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1 (Yoshioka </a:t>
            </a:r>
            <a:r>
              <a:rPr kumimoji="1" lang="en-US" altLang="ja-JP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8743C1A-7516-499D-AC86-8733A066385A}"/>
              </a:ext>
            </a:extLst>
          </p:cNvPr>
          <p:cNvGrpSpPr/>
          <p:nvPr/>
        </p:nvGrpSpPr>
        <p:grpSpPr>
          <a:xfrm>
            <a:off x="1662319" y="1768184"/>
            <a:ext cx="3448547" cy="5432268"/>
            <a:chOff x="1704726" y="1743456"/>
            <a:chExt cx="3448547" cy="5432268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5DEC0863-DBF7-72E3-FD07-9D6623E65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3" r="-1"/>
            <a:stretch/>
          </p:blipFill>
          <p:spPr>
            <a:xfrm>
              <a:off x="3617371" y="2171502"/>
              <a:ext cx="1535902" cy="873764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91A4ADBE-D1AB-053D-3C74-F09D14B0B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0761" y="3534755"/>
              <a:ext cx="1962512" cy="1962513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3E575DA6-6AA5-20C0-4A7E-671669C35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260" y="3534755"/>
              <a:ext cx="1097774" cy="1963487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1004F503-DEC1-39EC-1190-101BED873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2226433" y="1831330"/>
              <a:ext cx="874732" cy="1555079"/>
            </a:xfrm>
            <a:prstGeom prst="rect">
              <a:avLst/>
            </a:prstGeom>
          </p:spPr>
        </p:pic>
        <p:sp>
          <p:nvSpPr>
            <p:cNvPr id="182" name="テキスト ボックス 181">
              <a:extLst>
                <a:ext uri="{FF2B5EF4-FFF2-40B4-BE49-F238E27FC236}">
                  <a16:creationId xmlns:a16="http://schemas.microsoft.com/office/drawing/2014/main" id="{05D87D69-6D4A-08B9-3CE5-E04DD56C1504}"/>
                </a:ext>
              </a:extLst>
            </p:cNvPr>
            <p:cNvSpPr txBox="1"/>
            <p:nvPr/>
          </p:nvSpPr>
          <p:spPr>
            <a:xfrm>
              <a:off x="1704726" y="1743456"/>
              <a:ext cx="287155" cy="372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kumimoji="1" lang="ja-JP" alt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テキスト ボックス 182">
              <a:extLst>
                <a:ext uri="{FF2B5EF4-FFF2-40B4-BE49-F238E27FC236}">
                  <a16:creationId xmlns:a16="http://schemas.microsoft.com/office/drawing/2014/main" id="{EF0DE26E-09E4-FDF0-8B98-3E2B0DEC31BE}"/>
                </a:ext>
              </a:extLst>
            </p:cNvPr>
            <p:cNvSpPr txBox="1"/>
            <p:nvPr/>
          </p:nvSpPr>
          <p:spPr>
            <a:xfrm>
              <a:off x="3511996" y="1743456"/>
              <a:ext cx="300078" cy="372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テキスト ボックス 183">
              <a:extLst>
                <a:ext uri="{FF2B5EF4-FFF2-40B4-BE49-F238E27FC236}">
                  <a16:creationId xmlns:a16="http://schemas.microsoft.com/office/drawing/2014/main" id="{02306589-C609-F0F0-F1C9-BAD107ABF7AB}"/>
                </a:ext>
              </a:extLst>
            </p:cNvPr>
            <p:cNvSpPr txBox="1"/>
            <p:nvPr/>
          </p:nvSpPr>
          <p:spPr>
            <a:xfrm>
              <a:off x="1704726" y="3117410"/>
              <a:ext cx="287155" cy="372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kumimoji="1" lang="ja-JP" alt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4F07E97-C609-0CD9-E350-0A3E601D0149}"/>
                </a:ext>
              </a:extLst>
            </p:cNvPr>
            <p:cNvSpPr txBox="1"/>
            <p:nvPr/>
          </p:nvSpPr>
          <p:spPr>
            <a:xfrm>
              <a:off x="3047183" y="3117410"/>
              <a:ext cx="300078" cy="372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kumimoji="1" lang="ja-JP" alt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B314F58F-4695-B2AD-366E-1CAD74B767F1}"/>
                </a:ext>
              </a:extLst>
            </p:cNvPr>
            <p:cNvGrpSpPr/>
            <p:nvPr/>
          </p:nvGrpSpPr>
          <p:grpSpPr>
            <a:xfrm>
              <a:off x="1886259" y="5985787"/>
              <a:ext cx="3267014" cy="1189937"/>
              <a:chOff x="1412432" y="7369195"/>
              <a:chExt cx="4052412" cy="1476000"/>
            </a:xfrm>
          </p:grpSpPr>
          <p:pic>
            <p:nvPicPr>
              <p:cNvPr id="1026" name="Picture 2" descr="奈良屋本店 奈良漬【冬ギフト・お歳暮】[NH30]　商品画像1">
                <a:extLst>
                  <a:ext uri="{FF2B5EF4-FFF2-40B4-BE49-F238E27FC236}">
                    <a16:creationId xmlns:a16="http://schemas.microsoft.com/office/drawing/2014/main" id="{745F8F66-ECCD-ED2C-123B-CEABEC5A92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2432" y="7369195"/>
                <a:ext cx="1476000" cy="147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 descr="森奈良漬店 - 東大寺南大門前の老舗奈良漬店">
                <a:extLst>
                  <a:ext uri="{FF2B5EF4-FFF2-40B4-BE49-F238E27FC236}">
                    <a16:creationId xmlns:a16="http://schemas.microsoft.com/office/drawing/2014/main" id="{3774EA0B-66AF-664E-C6E2-9040535E0F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267" t="10922" r="10933"/>
              <a:stretch/>
            </p:blipFill>
            <p:spPr bwMode="auto">
              <a:xfrm>
                <a:off x="3113606" y="7369195"/>
                <a:ext cx="2351238" cy="147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E28820EF-92A0-98ED-C309-D32F92406F93}"/>
                </a:ext>
              </a:extLst>
            </p:cNvPr>
            <p:cNvSpPr txBox="1"/>
            <p:nvPr/>
          </p:nvSpPr>
          <p:spPr>
            <a:xfrm>
              <a:off x="1704726" y="5565183"/>
              <a:ext cx="287155" cy="372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kumimoji="1" lang="ja-JP" alt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A45B3197-14B1-1804-4660-C65BB9431CA9}"/>
                </a:ext>
              </a:extLst>
            </p:cNvPr>
            <p:cNvSpPr txBox="1"/>
            <p:nvPr/>
          </p:nvSpPr>
          <p:spPr>
            <a:xfrm>
              <a:off x="3107689" y="5565183"/>
              <a:ext cx="231585" cy="372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kumimoji="1" lang="ja-JP" alt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1559FF-3834-393B-2BF0-9D2900A973CD}"/>
              </a:ext>
            </a:extLst>
          </p:cNvPr>
          <p:cNvSpPr txBox="1"/>
          <p:nvPr/>
        </p:nvSpPr>
        <p:spPr>
          <a:xfrm>
            <a:off x="489879" y="8033801"/>
            <a:ext cx="57934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1. Steps in the </a:t>
            </a:r>
            <a:r>
              <a:rPr lang="en-US" altLang="ja-JP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narazuke</a:t>
            </a:r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making process. a,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Fresh sake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kasu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used as a base for aged sake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kasu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compressed to remove air, then aged at room temperature. </a:t>
            </a:r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b,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Fresh sake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kasu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(left) and aged sake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kasu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(right). The sake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kasu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changes from white to brown and develops a richer flavor through aging. </a:t>
            </a:r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c,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Salted vegetables (gourds). Vegetables are exposed to a saturated salt solution for dehydration. </a:t>
            </a:r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d,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Embedding process. Salted vegetables are repeatedly embedded in aged sake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kasu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desalting and flavoring. </a:t>
            </a:r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e, f,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Finished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narazuke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products of Factory N (e) and Factory M (f).</a:t>
            </a:r>
          </a:p>
        </p:txBody>
      </p:sp>
    </p:spTree>
    <p:extLst>
      <p:ext uri="{BB962C8B-B14F-4D97-AF65-F5344CB8AC3E}">
        <p14:creationId xmlns:p14="http://schemas.microsoft.com/office/powerpoint/2010/main" val="4095959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98F24-4446-3B12-F563-878368562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A87D4D21-DA5E-5D8E-2D75-DB8D407941BB}"/>
              </a:ext>
            </a:extLst>
          </p:cNvPr>
          <p:cNvSpPr txBox="1"/>
          <p:nvPr/>
        </p:nvSpPr>
        <p:spPr>
          <a:xfrm>
            <a:off x="489879" y="473171"/>
            <a:ext cx="5714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2 (Yoshioka </a:t>
            </a:r>
            <a:r>
              <a:rPr kumimoji="1" lang="en-US" altLang="ja-JP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B6D954DC-3E92-74B6-634C-DA3D61814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" y="3332593"/>
            <a:ext cx="5870448" cy="230345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66EB3C6-56D4-F97E-8775-A85C3E07D959}"/>
              </a:ext>
            </a:extLst>
          </p:cNvPr>
          <p:cNvSpPr txBox="1"/>
          <p:nvPr/>
        </p:nvSpPr>
        <p:spPr>
          <a:xfrm>
            <a:off x="489879" y="8033801"/>
            <a:ext cx="57934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2. </a:t>
            </a:r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Locations of traditional </a:t>
            </a:r>
            <a:r>
              <a:rPr lang="en-US" altLang="ja-JP" sz="1200" b="1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narazuke</a:t>
            </a:r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factories. 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Naraya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Honten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(Factory N) and 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Morinaraduketen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(Factory M) are the factories that provided the 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narazuke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samples used in this study. Both are situated within 5 km of the 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Heijo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Palace ruins, the historic capital of Nara, where the oldest records of 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narazuke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were discovered.</a:t>
            </a:r>
            <a:endParaRPr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685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F0F18-DDB6-A2E4-A57D-4FAA742A4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>
            <a:extLst>
              <a:ext uri="{FF2B5EF4-FFF2-40B4-BE49-F238E27FC236}">
                <a16:creationId xmlns:a16="http://schemas.microsoft.com/office/drawing/2014/main" id="{D4263AD8-9EDE-74F9-0E8D-5ECC6B2EC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108" y="1912844"/>
            <a:ext cx="5695200" cy="5144209"/>
          </a:xfrm>
          <a:prstGeom prst="rect">
            <a:avLst/>
          </a:prstGeom>
        </p:spPr>
      </p:pic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5A9C9C00-AFE7-4510-7FEA-137FFDF23741}"/>
              </a:ext>
            </a:extLst>
          </p:cNvPr>
          <p:cNvSpPr txBox="1"/>
          <p:nvPr/>
        </p:nvSpPr>
        <p:spPr>
          <a:xfrm>
            <a:off x="489879" y="473171"/>
            <a:ext cx="5714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3 (Yoshioka </a:t>
            </a:r>
            <a:r>
              <a:rPr kumimoji="1" lang="en-US" altLang="ja-JP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16303B8-FA48-4955-D9B0-85E71B88FD47}"/>
              </a:ext>
            </a:extLst>
          </p:cNvPr>
          <p:cNvSpPr txBox="1"/>
          <p:nvPr/>
        </p:nvSpPr>
        <p:spPr>
          <a:xfrm>
            <a:off x="489879" y="8033801"/>
            <a:ext cx="57934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Supplementary Fig. 3. Growth of </a:t>
            </a:r>
            <a:r>
              <a:rPr lang="en-US" altLang="ja-JP" sz="1200" b="1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F. </a:t>
            </a:r>
            <a:r>
              <a:rPr lang="en-US" altLang="ja-JP" sz="1200" b="1" i="1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fructivorans</a:t>
            </a:r>
            <a:r>
              <a:rPr lang="en-US" altLang="ja-JP" sz="1200" b="1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under different NaCl concentrations.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Seven strains of 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F. </a:t>
            </a:r>
            <a:r>
              <a:rPr lang="en-US" altLang="ja-JP" sz="1200" i="1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fructivorans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were cultured in SI medium with NaCl at 0% (green), 2.5% (light blue), 5% (blue), 7.5% (purple), 10% (pink), 12.5% (red), and 15% (orange). Data represent average values ± standard deviations from three independent experiments. Strains in the left column (NBRC 13954</a:t>
            </a:r>
            <a:r>
              <a:rPr lang="en-US" altLang="ja-JP" sz="1200" baseline="300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T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and NBRC 14747) were isolated from salad dressing and similar sources, strains in the middle column (CS-2 and MS-5) were isolated from 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narazuke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, and strains in the right column (JCM 1198, NBRC 13118, and NBRC 15887) were isolated from sake.</a:t>
            </a:r>
            <a:endParaRPr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618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F0F5F-EC4C-5BDB-2293-7EBC4D3C0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>
            <a:extLst>
              <a:ext uri="{FF2B5EF4-FFF2-40B4-BE49-F238E27FC236}">
                <a16:creationId xmlns:a16="http://schemas.microsoft.com/office/drawing/2014/main" id="{974691E5-D7D4-7406-078A-1416BBDBD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16" y="1953040"/>
            <a:ext cx="5666400" cy="5061724"/>
          </a:xfrm>
          <a:prstGeom prst="rect">
            <a:avLst/>
          </a:prstGeom>
        </p:spPr>
      </p:pic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BBC6F5E3-13A3-49FD-C084-52255F711C82}"/>
              </a:ext>
            </a:extLst>
          </p:cNvPr>
          <p:cNvSpPr txBox="1"/>
          <p:nvPr/>
        </p:nvSpPr>
        <p:spPr>
          <a:xfrm>
            <a:off x="489879" y="473171"/>
            <a:ext cx="5714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4 (Yoshioka </a:t>
            </a:r>
            <a:r>
              <a:rPr kumimoji="1" lang="en-US" altLang="ja-JP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1E3DC53-5AB3-112C-0EA5-9107BBB7CFA4}"/>
              </a:ext>
            </a:extLst>
          </p:cNvPr>
          <p:cNvSpPr txBox="1"/>
          <p:nvPr/>
        </p:nvSpPr>
        <p:spPr>
          <a:xfrm>
            <a:off x="489879" y="8033801"/>
            <a:ext cx="57934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Supplementary Fig. 4. Growth of </a:t>
            </a:r>
            <a:r>
              <a:rPr lang="en-US" altLang="ja-JP" sz="1200" b="1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F. </a:t>
            </a:r>
            <a:r>
              <a:rPr lang="en-US" altLang="ja-JP" sz="1200" b="1" i="1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fructivorans</a:t>
            </a:r>
            <a:r>
              <a:rPr lang="en-US" altLang="ja-JP" sz="1200" b="1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under different ethanol concentrations.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Seven strains of 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F. </a:t>
            </a:r>
            <a:r>
              <a:rPr lang="en-US" altLang="ja-JP" sz="1200" i="1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fructivorans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were cultured in SI medium with ethanol at 0% (green), 2.5% (light blue), 5% (blue), 7.5% (purple), 10% (pink), 12.5% (red), 15% (orange), 17.5% (brown), and 20% (black). Data represent average values ± standard deviations from three independent experiments. The strains used are the same as those in Supplementary Fig. 3.</a:t>
            </a:r>
            <a:endParaRPr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563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266EB-7649-7BB6-B26E-90920A42B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54EA6855-5B88-2782-6303-52E69505004E}"/>
              </a:ext>
            </a:extLst>
          </p:cNvPr>
          <p:cNvSpPr txBox="1"/>
          <p:nvPr/>
        </p:nvSpPr>
        <p:spPr>
          <a:xfrm>
            <a:off x="489879" y="473171"/>
            <a:ext cx="5714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5 (Yoshioka </a:t>
            </a:r>
            <a:r>
              <a:rPr kumimoji="1" lang="en-US" altLang="ja-JP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00FA265-9662-0DE1-62D3-5BB8F0F39C90}"/>
              </a:ext>
            </a:extLst>
          </p:cNvPr>
          <p:cNvGrpSpPr/>
          <p:nvPr/>
        </p:nvGrpSpPr>
        <p:grpSpPr>
          <a:xfrm>
            <a:off x="1293908" y="1084132"/>
            <a:ext cx="4185369" cy="6605300"/>
            <a:chOff x="1267503" y="1181668"/>
            <a:chExt cx="4185369" cy="6605300"/>
          </a:xfrm>
        </p:grpSpPr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FB18CFE6-B1B0-C72B-DCA3-9D3A212E2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75816" y="1735638"/>
              <a:ext cx="3877056" cy="486420"/>
            </a:xfrm>
            <a:prstGeom prst="rect">
              <a:avLst/>
            </a:prstGeom>
          </p:spPr>
        </p:pic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5A70F6C9-A714-9232-4103-335638F978C8}"/>
                </a:ext>
              </a:extLst>
            </p:cNvPr>
            <p:cNvGrpSpPr/>
            <p:nvPr/>
          </p:nvGrpSpPr>
          <p:grpSpPr>
            <a:xfrm>
              <a:off x="1267503" y="4011416"/>
              <a:ext cx="3980555" cy="3775552"/>
              <a:chOff x="1004359" y="3949700"/>
              <a:chExt cx="3980555" cy="3775552"/>
            </a:xfrm>
          </p:grpSpPr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51C6B3F9-3DDA-EB59-A438-BFCBFEDA79DE}"/>
                  </a:ext>
                </a:extLst>
              </p:cNvPr>
              <p:cNvSpPr txBox="1"/>
              <p:nvPr/>
            </p:nvSpPr>
            <p:spPr>
              <a:xfrm>
                <a:off x="1004359" y="5545862"/>
                <a:ext cx="8628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457200"/>
                <a:r>
                  <a:rPr lang="en-US" altLang="ja-JP" dirty="0">
                    <a:solidFill>
                      <a:prstClr val="black"/>
                    </a:solidFill>
                    <a:latin typeface="Arial"/>
                    <a:ea typeface="Meiryo UI"/>
                  </a:rPr>
                  <a:t>1.5 -</a:t>
                </a:r>
                <a:endParaRPr lang="ja-JP" altLang="en-US" dirty="0">
                  <a:solidFill>
                    <a:prstClr val="black"/>
                  </a:solidFill>
                  <a:latin typeface="Arial"/>
                  <a:ea typeface="Meiryo UI"/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BC2126CE-9582-8D81-00A7-20B04092C09B}"/>
                  </a:ext>
                </a:extLst>
              </p:cNvPr>
              <p:cNvSpPr txBox="1"/>
              <p:nvPr/>
            </p:nvSpPr>
            <p:spPr>
              <a:xfrm>
                <a:off x="1010224" y="5252730"/>
                <a:ext cx="8628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457200"/>
                <a:r>
                  <a:rPr lang="en-US" altLang="ja-JP" dirty="0">
                    <a:solidFill>
                      <a:prstClr val="black"/>
                    </a:solidFill>
                    <a:latin typeface="Arial"/>
                    <a:ea typeface="Meiryo UI"/>
                  </a:rPr>
                  <a:t>3 -</a:t>
                </a:r>
                <a:endParaRPr lang="ja-JP" altLang="en-US" dirty="0">
                  <a:solidFill>
                    <a:prstClr val="black"/>
                  </a:solidFill>
                  <a:latin typeface="Arial"/>
                  <a:ea typeface="Meiryo UI"/>
                </a:endParaRP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BC93AB4-D92D-2841-7197-0F2FD1DD154A}"/>
                  </a:ext>
                </a:extLst>
              </p:cNvPr>
              <p:cNvSpPr txBox="1"/>
              <p:nvPr/>
            </p:nvSpPr>
            <p:spPr>
              <a:xfrm>
                <a:off x="1093224" y="4876005"/>
                <a:ext cx="8628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en-US" altLang="ja-JP" dirty="0">
                    <a:solidFill>
                      <a:prstClr val="black"/>
                    </a:solidFill>
                    <a:latin typeface="Arial"/>
                    <a:ea typeface="Meiryo UI"/>
                  </a:rPr>
                  <a:t>(</a:t>
                </a:r>
                <a:r>
                  <a:rPr lang="en-US" altLang="ja-JP" dirty="0" err="1">
                    <a:solidFill>
                      <a:prstClr val="black"/>
                    </a:solidFill>
                    <a:latin typeface="Arial"/>
                    <a:ea typeface="Meiryo UI"/>
                  </a:rPr>
                  <a:t>kbp</a:t>
                </a:r>
                <a:r>
                  <a:rPr lang="en-US" altLang="ja-JP" dirty="0">
                    <a:solidFill>
                      <a:prstClr val="black"/>
                    </a:solidFill>
                    <a:latin typeface="Arial"/>
                    <a:ea typeface="Meiryo UI"/>
                  </a:rPr>
                  <a:t>)</a:t>
                </a:r>
                <a:endParaRPr lang="ja-JP" altLang="en-US" dirty="0">
                  <a:solidFill>
                    <a:prstClr val="black"/>
                  </a:solidFill>
                  <a:latin typeface="Arial"/>
                  <a:ea typeface="Meiryo UI"/>
                </a:endParaRPr>
              </a:p>
            </p:txBody>
          </p:sp>
          <p:pic>
            <p:nvPicPr>
              <p:cNvPr id="44" name="図 43">
                <a:extLst>
                  <a:ext uri="{FF2B5EF4-FFF2-40B4-BE49-F238E27FC236}">
                    <a16:creationId xmlns:a16="http://schemas.microsoft.com/office/drawing/2014/main" id="{7B64EBF1-AB69-FF0E-E296-D5DBB8BDAE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19" t="9201" r="43009" b="12376"/>
              <a:stretch/>
            </p:blipFill>
            <p:spPr>
              <a:xfrm>
                <a:off x="1867223" y="3949700"/>
                <a:ext cx="3117691" cy="3775552"/>
              </a:xfrm>
              <a:prstGeom prst="rect">
                <a:avLst/>
              </a:prstGeom>
            </p:spPr>
          </p:pic>
        </p:grp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3CDB1E4E-A56F-DA50-8427-19F33B893A17}"/>
                </a:ext>
              </a:extLst>
            </p:cNvPr>
            <p:cNvSpPr txBox="1"/>
            <p:nvPr/>
          </p:nvSpPr>
          <p:spPr>
            <a:xfrm>
              <a:off x="1431612" y="1181668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kumimoji="1" lang="ja-JP" alt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194E892-CD67-0AB2-6A60-5384B33FCC65}"/>
                </a:ext>
              </a:extLst>
            </p:cNvPr>
            <p:cNvSpPr txBox="1"/>
            <p:nvPr/>
          </p:nvSpPr>
          <p:spPr>
            <a:xfrm>
              <a:off x="1431612" y="2423960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F950005-7D77-C557-6814-691DCDFAAB4F}"/>
                </a:ext>
              </a:extLst>
            </p:cNvPr>
            <p:cNvSpPr txBox="1"/>
            <p:nvPr/>
          </p:nvSpPr>
          <p:spPr>
            <a:xfrm rot="-3600000">
              <a:off x="2165652" y="3374256"/>
              <a:ext cx="10003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altLang="ja-JP" dirty="0">
                  <a:solidFill>
                    <a:prstClr val="black"/>
                  </a:solidFill>
                  <a:latin typeface="Arial"/>
                  <a:ea typeface="Meiryo UI"/>
                </a:rPr>
                <a:t>Marker</a:t>
              </a:r>
              <a:endParaRPr lang="ja-JP" altLang="en-US" dirty="0">
                <a:solidFill>
                  <a:prstClr val="black"/>
                </a:solidFill>
                <a:latin typeface="Arial"/>
                <a:ea typeface="Meiryo UI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5CA12DE-0E15-7B50-7CC6-B96F6E3C0440}"/>
                </a:ext>
              </a:extLst>
            </p:cNvPr>
            <p:cNvSpPr txBox="1"/>
            <p:nvPr/>
          </p:nvSpPr>
          <p:spPr>
            <a:xfrm rot="-3600000">
              <a:off x="2439697" y="2935808"/>
              <a:ext cx="19629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Arial" panose="020B0604020202020204" pitchFamily="34" charset="0"/>
                  <a:ea typeface="Meiryo UI" panose="020B0604030504040204" pitchFamily="50" charset="-128"/>
                </a:rPr>
                <a:t>NBRC 13954</a:t>
              </a:r>
              <a:r>
                <a:rPr kumimoji="1" lang="en-US" altLang="ja-JP" baseline="30000" dirty="0">
                  <a:latin typeface="Arial" panose="020B0604020202020204" pitchFamily="34" charset="0"/>
                  <a:ea typeface="Meiryo UI" panose="020B0604030504040204" pitchFamily="50" charset="-128"/>
                </a:rPr>
                <a:t>T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4C69FEAF-B399-40D0-DAF5-06A5D66B24B1}"/>
                </a:ext>
              </a:extLst>
            </p:cNvPr>
            <p:cNvSpPr txBox="1"/>
            <p:nvPr/>
          </p:nvSpPr>
          <p:spPr>
            <a:xfrm rot="-3600000">
              <a:off x="2999597" y="3093614"/>
              <a:ext cx="164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altLang="ja-JP" dirty="0">
                  <a:solidFill>
                    <a:prstClr val="black"/>
                  </a:solidFill>
                  <a:latin typeface="Arial"/>
                  <a:ea typeface="Meiryo UI"/>
                </a:rPr>
                <a:t>NBRC 15887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FE1FC23-04C0-CAEF-77BE-CCF8DC111C00}"/>
                </a:ext>
              </a:extLst>
            </p:cNvPr>
            <p:cNvSpPr txBox="1"/>
            <p:nvPr/>
          </p:nvSpPr>
          <p:spPr>
            <a:xfrm rot="-3600000">
              <a:off x="3659613" y="3374256"/>
              <a:ext cx="10003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altLang="ja-JP" dirty="0">
                  <a:solidFill>
                    <a:prstClr val="black"/>
                  </a:solidFill>
                  <a:latin typeface="Arial"/>
                  <a:ea typeface="Meiryo UI"/>
                </a:rPr>
                <a:t>CS-2</a:t>
              </a:r>
              <a:endParaRPr lang="ja-JP" altLang="en-US" dirty="0">
                <a:solidFill>
                  <a:prstClr val="black"/>
                </a:solidFill>
                <a:latin typeface="Arial"/>
                <a:ea typeface="Meiryo UI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B94C3B9-E042-E99E-98C7-53B03B00694C}"/>
                </a:ext>
              </a:extLst>
            </p:cNvPr>
            <p:cNvSpPr txBox="1"/>
            <p:nvPr/>
          </p:nvSpPr>
          <p:spPr>
            <a:xfrm rot="-3600000">
              <a:off x="4157601" y="3374256"/>
              <a:ext cx="10003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altLang="ja-JP" dirty="0">
                  <a:solidFill>
                    <a:prstClr val="black"/>
                  </a:solidFill>
                  <a:latin typeface="Arial"/>
                  <a:ea typeface="Meiryo UI"/>
                </a:rPr>
                <a:t>MS-5</a:t>
              </a:r>
              <a:endParaRPr lang="ja-JP" altLang="en-US" dirty="0">
                <a:solidFill>
                  <a:prstClr val="black"/>
                </a:solidFill>
                <a:latin typeface="Arial"/>
                <a:ea typeface="Meiryo UI"/>
              </a:endParaRPr>
            </a:p>
          </p:txBody>
        </p:sp>
        <p:cxnSp>
          <p:nvCxnSpPr>
            <p:cNvPr id="54" name="直線コネクタ 53">
              <a:extLst>
                <a:ext uri="{FF2B5EF4-FFF2-40B4-BE49-F238E27FC236}">
                  <a16:creationId xmlns:a16="http://schemas.microsoft.com/office/drawing/2014/main" id="{74F65D58-87DC-81E9-1853-17D607051DBB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65" y="3252451"/>
              <a:ext cx="720000" cy="0"/>
            </a:xfrm>
            <a:prstGeom prst="line">
              <a:avLst/>
            </a:prstGeom>
            <a:ln w="6350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A035ED3-F3DE-783B-0AF6-688318320F59}"/>
                </a:ext>
              </a:extLst>
            </p:cNvPr>
            <p:cNvSpPr txBox="1"/>
            <p:nvPr/>
          </p:nvSpPr>
          <p:spPr>
            <a:xfrm>
              <a:off x="4131165" y="2866675"/>
              <a:ext cx="1171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b="1" dirty="0" err="1"/>
                <a:t>Narazuke</a:t>
              </a:r>
              <a:endParaRPr kumimoji="1" lang="ja-JP" altLang="en-US" b="1" dirty="0"/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94A1D4-382B-C9A0-19A4-5B9719D14898}"/>
              </a:ext>
            </a:extLst>
          </p:cNvPr>
          <p:cNvSpPr txBox="1"/>
          <p:nvPr/>
        </p:nvSpPr>
        <p:spPr>
          <a:xfrm>
            <a:off x="489879" y="8033801"/>
            <a:ext cx="57934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Supplementary Fig. 5. Analysis of the </a:t>
            </a:r>
            <a:r>
              <a:rPr lang="en-US" altLang="ja-JP" sz="1200" b="1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accC2</a:t>
            </a:r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gene, previously reported to be involved in </a:t>
            </a:r>
            <a:r>
              <a:rPr lang="en-US" altLang="ja-JP" sz="1200" b="1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ethanolphilicity</a:t>
            </a:r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. a,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Diagram of the 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accC2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gene in the type strain (left) and the sake strains (right). An insertion sequence, ISLfr1, is commonly found in the 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accC2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gene of the 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ethanolphilic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F. </a:t>
            </a:r>
            <a:r>
              <a:rPr lang="en-US" altLang="ja-JP" sz="1200" i="1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fructivorans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strains isolated from sake. </a:t>
            </a:r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b,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Genomic PCR analysis of the 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accC2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gene. The PCR product of the 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ethanolphilic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sake strain NBRC 15887 was 1.5 kb longer than that of the non-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ethanolphilic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strain NBRC 13954</a:t>
            </a:r>
            <a:r>
              <a:rPr lang="en-US" altLang="ja-JP" sz="1200" baseline="300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T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due to the insertion of ISLfr1. The PCR product lengths of the 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narazuke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strains CS-2 and MS-5 were similar to that of the non-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ethanolphilic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strain NBRC</a:t>
            </a:r>
            <a:r>
              <a:rPr lang="ja-JP" altLang="en-US" sz="1200" dirty="0"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13954</a:t>
            </a:r>
            <a:r>
              <a:rPr lang="en-US" altLang="ja-JP" sz="1200" baseline="300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T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.</a:t>
            </a:r>
            <a:endParaRPr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663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A59BD-575C-97B0-7383-E6C61D74D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6573ACB7-30EC-A4ED-F05A-77F60FFE9B70}"/>
              </a:ext>
            </a:extLst>
          </p:cNvPr>
          <p:cNvSpPr txBox="1"/>
          <p:nvPr/>
        </p:nvSpPr>
        <p:spPr>
          <a:xfrm>
            <a:off x="489879" y="473171"/>
            <a:ext cx="5714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6 (Yoshioka </a:t>
            </a:r>
            <a:r>
              <a:rPr kumimoji="1" lang="en-US" altLang="ja-JP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5A3A48A-6F79-A66D-F6BA-A2FD9DD2B2C5}"/>
              </a:ext>
            </a:extLst>
          </p:cNvPr>
          <p:cNvGrpSpPr/>
          <p:nvPr/>
        </p:nvGrpSpPr>
        <p:grpSpPr>
          <a:xfrm>
            <a:off x="1519619" y="2207462"/>
            <a:ext cx="3655159" cy="4553712"/>
            <a:chOff x="1461212" y="2505456"/>
            <a:chExt cx="3655159" cy="4553712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6CAF2A6C-6A0F-AB3B-34E1-AA626E7DE9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6" t="4402" r="49889" b="9640"/>
            <a:stretch/>
          </p:blipFill>
          <p:spPr>
            <a:xfrm>
              <a:off x="2620446" y="2505456"/>
              <a:ext cx="2495925" cy="2215896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1F5419E-A5D9-845C-EAA1-59CB77E2AB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11" t="8428" r="8543" b="15885"/>
            <a:stretch/>
          </p:blipFill>
          <p:spPr>
            <a:xfrm>
              <a:off x="2620446" y="4843272"/>
              <a:ext cx="2490171" cy="2215896"/>
            </a:xfrm>
            <a:prstGeom prst="rect">
              <a:avLst/>
            </a:prstGeom>
          </p:spPr>
        </p:pic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5C4409AC-F99A-E3F0-2FBB-62980C8E7BDC}"/>
                </a:ext>
              </a:extLst>
            </p:cNvPr>
            <p:cNvSpPr txBox="1"/>
            <p:nvPr/>
          </p:nvSpPr>
          <p:spPr>
            <a:xfrm>
              <a:off x="1461212" y="5766554"/>
              <a:ext cx="189923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b="1" dirty="0">
                  <a:latin typeface="Arial" panose="020B0604020202020204" pitchFamily="34" charset="0"/>
                  <a:cs typeface="Arial" panose="020B0604020202020204" pitchFamily="34" charset="0"/>
                </a:rPr>
                <a:t>35 days</a:t>
              </a:r>
              <a:endParaRPr lang="en-US" altLang="ja-JP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E9AFFDF-E4BF-44C3-9CCA-A195C1A4B552}"/>
                </a:ext>
              </a:extLst>
            </p:cNvPr>
            <p:cNvSpPr txBox="1"/>
            <p:nvPr/>
          </p:nvSpPr>
          <p:spPr>
            <a:xfrm>
              <a:off x="1461212" y="3428738"/>
              <a:ext cx="189923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b="1" dirty="0">
                  <a:latin typeface="Arial" panose="020B0604020202020204" pitchFamily="34" charset="0"/>
                  <a:cs typeface="Arial" panose="020B0604020202020204" pitchFamily="34" charset="0"/>
                </a:rPr>
                <a:t>21 days</a:t>
              </a:r>
              <a:endParaRPr lang="en-US" altLang="ja-JP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229B2E5-CFF5-2CE5-6872-DEF34C94D722}"/>
              </a:ext>
            </a:extLst>
          </p:cNvPr>
          <p:cNvSpPr txBox="1"/>
          <p:nvPr/>
        </p:nvSpPr>
        <p:spPr>
          <a:xfrm>
            <a:off x="489879" y="8033801"/>
            <a:ext cx="5793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Supplementary Fig. 6. Lab-scale </a:t>
            </a:r>
            <a:r>
              <a:rPr lang="en-US" altLang="ja-JP" sz="1200" b="1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narazuke</a:t>
            </a:r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making using in-process gourd </a:t>
            </a:r>
            <a:r>
              <a:rPr lang="en-US" altLang="ja-JP" sz="1200" b="1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narazuke</a:t>
            </a:r>
            <a:r>
              <a:rPr lang="en-US" altLang="ja-JP" sz="12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products.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Gas production, likely associated with </a:t>
            </a:r>
            <a:r>
              <a:rPr lang="en-US" altLang="ja-JP" sz="12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heterolactic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fermentation, was observed in the tube after 35 days (below).</a:t>
            </a:r>
            <a:endParaRPr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605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653</TotalTime>
  <Words>667</Words>
  <Application>Microsoft Office PowerPoint</Application>
  <PresentationFormat>A4 210 x 297 mm</PresentationFormat>
  <Paragraphs>31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Watanabe Daisuke</dc:creator>
  <cp:lastModifiedBy>Watanabe Daisuke</cp:lastModifiedBy>
  <cp:revision>13</cp:revision>
  <dcterms:created xsi:type="dcterms:W3CDTF">2024-10-16T05:20:57Z</dcterms:created>
  <dcterms:modified xsi:type="dcterms:W3CDTF">2024-11-07T14:21:39Z</dcterms:modified>
</cp:coreProperties>
</file>