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9" r:id="rId2"/>
    <p:sldId id="268" r:id="rId3"/>
    <p:sldId id="270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E7E5"/>
    <a:srgbClr val="154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6"/>
    <p:restoredTop sz="95754"/>
  </p:normalViewPr>
  <p:slideViewPr>
    <p:cSldViewPr snapToGrid="0" snapToObjects="1">
      <p:cViewPr>
        <p:scale>
          <a:sx n="136" d="100"/>
          <a:sy n="136" d="100"/>
        </p:scale>
        <p:origin x="144" y="-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DF3F7-91F2-4741-B9DB-F2C74BEF8621}" type="datetimeFigureOut">
              <a:rPr lang="en-US" smtClean="0"/>
              <a:t>10/8/24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C92AC-4161-4941-9DBA-593077D1A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50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Supp</a:t>
            </a:r>
            <a:r>
              <a:rPr lang="en-US" baseline="0" dirty="0"/>
              <a:t> Figure 1 : </a:t>
            </a:r>
            <a:r>
              <a:rPr lang="en-US" dirty="0"/>
              <a:t>Evolution of immune markers after Liver Transplantation</a:t>
            </a:r>
            <a:r>
              <a:rPr lang="en-US" baseline="0" dirty="0"/>
              <a:t> (LT) according to the occurrence of post-LT infections: total lymphocytes (A), T lymphocytes (B), CD4 lymphocytes (C), CD8 lymphocytes (D) and T lymphocyte function assessed with Interferon-gamma release after stimulation expressed in reference fluorescence value (RFV) (E). Dotted lines represent </a:t>
            </a:r>
            <a:r>
              <a:rPr lang="en-US" dirty="0"/>
              <a:t>lower and upper limits of normal values.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Mann-Whitney U test was used for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comparisons. </a:t>
            </a:r>
            <a:r>
              <a:rPr lang="en-US" dirty="0"/>
              <a:t>* p&lt; 0.05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C92AC-4161-4941-9DBA-593077D1A8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75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Supp</a:t>
            </a:r>
            <a:r>
              <a:rPr lang="en-US" baseline="0" dirty="0"/>
              <a:t> Figure 2 : </a:t>
            </a:r>
            <a:r>
              <a:rPr lang="en-US" dirty="0"/>
              <a:t>Evolution of immune markers after Liver Transplantation</a:t>
            </a:r>
            <a:r>
              <a:rPr lang="en-US" baseline="0" dirty="0"/>
              <a:t> (LT) according to the presence of acute graft rejection (n=99 : </a:t>
            </a:r>
            <a:r>
              <a:rPr lang="en-US" baseline="0" dirty="0" err="1"/>
              <a:t>monocytic</a:t>
            </a:r>
            <a:r>
              <a:rPr lang="en-US" baseline="0" dirty="0"/>
              <a:t> expression of HLA-DR expressed in antibody by cell (A), total lymphocytes (B), T lymphocytes (C), CD4 lymphocytes (D), CD8 lymphocytes (E) a. </a:t>
            </a:r>
            <a:r>
              <a:rPr lang="en-US" baseline="0" dirty="0" err="1"/>
              <a:t>nd</a:t>
            </a:r>
            <a:r>
              <a:rPr lang="en-US" baseline="0" dirty="0"/>
              <a:t> T lymphocyte function assessed with Interferon-gamma release after stimulation expressed in reference fluorescence value (RFV) (F). Dotted lines represent </a:t>
            </a:r>
            <a:r>
              <a:rPr lang="en-US" dirty="0"/>
              <a:t>lower and upper limits of normal values.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Mann-Whitney U test was used for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comparisons. </a:t>
            </a:r>
            <a:r>
              <a:rPr lang="en-US" dirty="0"/>
              <a:t>* p&lt; 0.05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C92AC-4161-4941-9DBA-593077D1A8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74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Supp</a:t>
            </a:r>
            <a:r>
              <a:rPr lang="en-US" baseline="0" dirty="0"/>
              <a:t> Figure 3 : </a:t>
            </a:r>
            <a:r>
              <a:rPr lang="en-US" dirty="0"/>
              <a:t>Evolution of immune markers after Liver Transplantation</a:t>
            </a:r>
            <a:r>
              <a:rPr lang="en-US" baseline="0" dirty="0"/>
              <a:t> (LT) according to one-year survival (n=99)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0" u="none" baseline="0" dirty="0">
                <a:solidFill>
                  <a:srgbClr val="FF0000"/>
                </a:solidFill>
              </a:rPr>
              <a:t>Total lymphocytes count (A), </a:t>
            </a:r>
            <a:r>
              <a:rPr lang="en-US" baseline="0" dirty="0"/>
              <a:t>T cells count </a:t>
            </a:r>
            <a:r>
              <a:rPr lang="en-US" i="0" u="none" baseline="0" dirty="0">
                <a:solidFill>
                  <a:srgbClr val="FF0000"/>
                </a:solidFill>
              </a:rPr>
              <a:t>(B), </a:t>
            </a:r>
            <a:r>
              <a:rPr lang="en-US" baseline="0" dirty="0"/>
              <a:t>CD4 T cells count </a:t>
            </a:r>
            <a:r>
              <a:rPr lang="en-US" i="0" u="none" baseline="0" dirty="0">
                <a:solidFill>
                  <a:srgbClr val="FF0000"/>
                </a:solidFill>
              </a:rPr>
              <a:t>(C), </a:t>
            </a:r>
            <a:r>
              <a:rPr lang="en-US" baseline="0" dirty="0"/>
              <a:t>CD8 T cells count </a:t>
            </a:r>
            <a:r>
              <a:rPr lang="en-US" i="0" u="none" baseline="0" dirty="0">
                <a:solidFill>
                  <a:srgbClr val="FF0000"/>
                </a:solidFill>
              </a:rPr>
              <a:t>(D) and </a:t>
            </a:r>
            <a:r>
              <a:rPr lang="en-US" baseline="0" dirty="0"/>
              <a:t>T lymphocyte function assessed by the level of Interferon-gamma released after stimulation (expressed in reference fluorescence value) </a:t>
            </a:r>
            <a:r>
              <a:rPr lang="en-US" i="0" u="none" baseline="0" dirty="0">
                <a:solidFill>
                  <a:srgbClr val="FF0000"/>
                </a:solidFill>
              </a:rPr>
              <a:t>(E). </a:t>
            </a:r>
            <a:r>
              <a:rPr lang="en-US" i="0" baseline="0" dirty="0"/>
              <a:t>LT: liver transplantation, RFV: reference fluorescence value </a:t>
            </a:r>
            <a:r>
              <a:rPr lang="en-US" i="0" u="none" baseline="0" dirty="0">
                <a:solidFill>
                  <a:srgbClr val="FF0000"/>
                </a:solidFill>
              </a:rPr>
              <a:t>Dotted lines represent </a:t>
            </a:r>
            <a:r>
              <a:rPr lang="en-US" i="0" u="none" dirty="0">
                <a:solidFill>
                  <a:srgbClr val="FF0000"/>
                </a:solidFill>
              </a:rPr>
              <a:t>lower and upper limits of normal values. </a:t>
            </a:r>
            <a:r>
              <a:rPr lang="en-US" sz="1200" i="0" u="non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Mann-Whitney U test was used for</a:t>
            </a:r>
            <a:r>
              <a:rPr lang="en-US" sz="1200" i="0" u="non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comparisons. </a:t>
            </a:r>
            <a:r>
              <a:rPr lang="en-US" i="0" u="none" dirty="0">
                <a:solidFill>
                  <a:srgbClr val="FF0000"/>
                </a:solidFill>
              </a:rPr>
              <a:t>* p&lt; 0.05</a:t>
            </a:r>
            <a:endParaRPr lang="en-US" dirty="0"/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C92AC-4161-4941-9DBA-593077D1A8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479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3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0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0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6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8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9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4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7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4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36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1B1D2-D7DE-6F4F-8E30-E612C22B6A49}" type="datetimeFigureOut">
              <a:rPr lang="en-US" smtClean="0"/>
              <a:t>10/8/24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E658E-72CE-EF43-B48E-F8374D15A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7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6014" cy="6858000"/>
          </a:xfrm>
        </p:spPr>
      </p:pic>
    </p:spTree>
    <p:extLst>
      <p:ext uri="{BB962C8B-B14F-4D97-AF65-F5344CB8AC3E}">
        <p14:creationId xmlns:p14="http://schemas.microsoft.com/office/powerpoint/2010/main" val="437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05" y="-1"/>
            <a:ext cx="12030698" cy="671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3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53" y="-35870"/>
            <a:ext cx="11273505" cy="689387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43" y="0"/>
            <a:ext cx="11273505" cy="689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877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81660</TotalTime>
  <Words>295</Words>
  <Application>Microsoft Macintosh PowerPoint</Application>
  <PresentationFormat>Grand écran</PresentationFormat>
  <Paragraphs>7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80</cp:revision>
  <dcterms:created xsi:type="dcterms:W3CDTF">2024-03-14T15:54:49Z</dcterms:created>
  <dcterms:modified xsi:type="dcterms:W3CDTF">2024-10-08T14:18:15Z</dcterms:modified>
</cp:coreProperties>
</file>