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40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7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53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067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62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58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86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64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82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202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38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781DD-1D1E-43BB-AD77-181A0E9174BE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C2EF8-E016-4145-A745-8CD50F068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70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tiff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8" y="249787"/>
            <a:ext cx="356310" cy="89235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97" y="574186"/>
            <a:ext cx="625607" cy="31126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8970" y="1148655"/>
            <a:ext cx="1305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10 umbilical cords (UC)</a:t>
            </a:r>
          </a:p>
          <a:p>
            <a:pPr algn="ctr"/>
            <a:r>
              <a:rPr lang="en-US" sz="900" dirty="0"/>
              <a:t>from healthy donors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1334545" y="733417"/>
            <a:ext cx="61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41" y="374969"/>
            <a:ext cx="966041" cy="64198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914807" y="1061279"/>
            <a:ext cx="132528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Umbilical cord-derived mesenchymal stromal cells (UC-MSCs)</a:t>
            </a:r>
          </a:p>
          <a:p>
            <a:pPr algn="ctr"/>
            <a:endParaRPr lang="en-US" sz="600" dirty="0"/>
          </a:p>
          <a:p>
            <a:pPr algn="ctr"/>
            <a:r>
              <a:rPr lang="en-US" sz="900" dirty="0"/>
              <a:t>Master Cell Stock</a:t>
            </a:r>
          </a:p>
          <a:p>
            <a:pPr algn="ctr"/>
            <a:r>
              <a:rPr lang="en-US" sz="900" dirty="0"/>
              <a:t>10 donors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5845969" y="746114"/>
            <a:ext cx="1282031" cy="45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5766567" y="385503"/>
            <a:ext cx="1165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Mixed Lymphocyte Reaction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6855850" y="281939"/>
            <a:ext cx="261851" cy="953885"/>
            <a:chOff x="7340138" y="465513"/>
            <a:chExt cx="349135" cy="1271847"/>
          </a:xfrm>
        </p:grpSpPr>
        <p:cxnSp>
          <p:nvCxnSpPr>
            <p:cNvPr id="18" name="Connecteur droit 17"/>
            <p:cNvCxnSpPr/>
            <p:nvPr/>
          </p:nvCxnSpPr>
          <p:spPr>
            <a:xfrm>
              <a:off x="7348451" y="465513"/>
              <a:ext cx="8313" cy="12718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7348451" y="1729047"/>
              <a:ext cx="34082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>
              <a:off x="7340138" y="473826"/>
              <a:ext cx="34082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361" y="556277"/>
            <a:ext cx="760298" cy="48876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670" y="37758"/>
            <a:ext cx="760297" cy="50083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2607" y="1060037"/>
            <a:ext cx="815818" cy="507477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8049107" y="188679"/>
            <a:ext cx="3994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High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8048417" y="650331"/>
            <a:ext cx="5838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Medium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081377" y="1172793"/>
            <a:ext cx="3754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Low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6903777" y="1604048"/>
            <a:ext cx="164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Classification of donors into three profiles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970" y="58190"/>
            <a:ext cx="8965277" cy="18968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5" y="2782517"/>
            <a:ext cx="760298" cy="488763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098" y="2109144"/>
            <a:ext cx="760297" cy="500831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035" y="3419012"/>
            <a:ext cx="815818" cy="507477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8970" y="2005955"/>
            <a:ext cx="8965277" cy="47938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cxnSp>
        <p:nvCxnSpPr>
          <p:cNvPr id="36" name="Connecteur droit 35"/>
          <p:cNvCxnSpPr/>
          <p:nvPr/>
        </p:nvCxnSpPr>
        <p:spPr>
          <a:xfrm flipH="1">
            <a:off x="1058248" y="2240642"/>
            <a:ext cx="8313" cy="158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6397" y="2546366"/>
            <a:ext cx="1116530" cy="992471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991413" y="2644241"/>
            <a:ext cx="74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Pooling of the cells</a:t>
            </a:r>
          </a:p>
        </p:txBody>
      </p:sp>
      <p:cxnSp>
        <p:nvCxnSpPr>
          <p:cNvPr id="47" name="Connecteur droit avec flèche 46"/>
          <p:cNvCxnSpPr/>
          <p:nvPr/>
        </p:nvCxnSpPr>
        <p:spPr>
          <a:xfrm>
            <a:off x="1066561" y="3007570"/>
            <a:ext cx="576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1437813" y="3501512"/>
            <a:ext cx="1442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UC-</a:t>
            </a:r>
            <a:r>
              <a:rPr lang="en-US" sz="900" dirty="0" err="1"/>
              <a:t>MSCs</a:t>
            </a:r>
            <a:r>
              <a:rPr lang="en-US" sz="900" baseline="30000" dirty="0" err="1"/>
              <a:t>pool</a:t>
            </a:r>
            <a:r>
              <a:rPr lang="en-US" sz="900" dirty="0"/>
              <a:t> </a:t>
            </a:r>
            <a:r>
              <a:rPr lang="en-US" sz="900" baseline="30000" dirty="0"/>
              <a:t>3D </a:t>
            </a:r>
            <a:r>
              <a:rPr lang="en-US" sz="900" dirty="0" err="1"/>
              <a:t>High:Medium:Low</a:t>
            </a:r>
            <a:r>
              <a:rPr lang="en-US" sz="900" dirty="0"/>
              <a:t> = 1:1:1</a:t>
            </a: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051" y="4757512"/>
            <a:ext cx="760297" cy="500831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585" y="5413192"/>
            <a:ext cx="815818" cy="507477"/>
          </a:xfrm>
          <a:prstGeom prst="rect">
            <a:avLst/>
          </a:prstGeom>
        </p:spPr>
      </p:pic>
      <p:cxnSp>
        <p:nvCxnSpPr>
          <p:cNvPr id="51" name="Connecteur droit 50"/>
          <p:cNvCxnSpPr/>
          <p:nvPr/>
        </p:nvCxnSpPr>
        <p:spPr>
          <a:xfrm flipH="1">
            <a:off x="1037348" y="4822813"/>
            <a:ext cx="8313" cy="111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1044000" y="5392899"/>
            <a:ext cx="61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>
            <a:off x="990568" y="5051180"/>
            <a:ext cx="72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Pooling of the cells</a:t>
            </a:r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1668558" y="4487247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 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5662" y="4962358"/>
            <a:ext cx="757887" cy="641289"/>
          </a:xfrm>
          <a:prstGeom prst="rect">
            <a:avLst/>
          </a:prstGeom>
        </p:spPr>
      </p:pic>
      <p:pic>
        <p:nvPicPr>
          <p:cNvPr id="60" name="Image 5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0759" y="4185987"/>
            <a:ext cx="718390" cy="602521"/>
          </a:xfrm>
          <a:prstGeom prst="rect">
            <a:avLst/>
          </a:prstGeom>
        </p:spPr>
      </p:pic>
      <p:sp>
        <p:nvSpPr>
          <p:cNvPr id="61" name="ZoneTexte 60"/>
          <p:cNvSpPr txBox="1"/>
          <p:nvPr/>
        </p:nvSpPr>
        <p:spPr>
          <a:xfrm>
            <a:off x="1816971" y="4713679"/>
            <a:ext cx="11448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Ratio </a:t>
            </a:r>
            <a:r>
              <a:rPr lang="en-US" sz="900" dirty="0" err="1"/>
              <a:t>High:Low</a:t>
            </a:r>
            <a:r>
              <a:rPr lang="en-US" sz="900" dirty="0"/>
              <a:t> = 1:1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4529571" y="406653"/>
            <a:ext cx="1558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Immunomodulatory properties </a:t>
            </a:r>
            <a:r>
              <a:rPr lang="en-US" sz="900" i="1" dirty="0"/>
              <a:t>in vitro :</a:t>
            </a:r>
          </a:p>
          <a:p>
            <a:pPr algn="ctr"/>
            <a:r>
              <a:rPr lang="en-US" sz="900" dirty="0"/>
              <a:t>Donor-dependent heterogeneity</a:t>
            </a:r>
            <a:endParaRPr lang="en-US" sz="900" i="1" dirty="0"/>
          </a:p>
        </p:txBody>
      </p:sp>
      <p:sp>
        <p:nvSpPr>
          <p:cNvPr id="67" name="ZoneTexte 66"/>
          <p:cNvSpPr txBox="1"/>
          <p:nvPr/>
        </p:nvSpPr>
        <p:spPr>
          <a:xfrm>
            <a:off x="6038999" y="783669"/>
            <a:ext cx="6880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Basal state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838315" y="5523677"/>
            <a:ext cx="11448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/>
              <a:t>Ratio </a:t>
            </a:r>
            <a:r>
              <a:rPr lang="en-US" sz="900" dirty="0" err="1"/>
              <a:t>High:Low</a:t>
            </a:r>
            <a:r>
              <a:rPr lang="en-US" sz="900" dirty="0"/>
              <a:t> = 1:2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017211" y="4809568"/>
            <a:ext cx="266151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dirty="0"/>
              <a:t>Decrease of donor dependent-heterogeneity:</a:t>
            </a:r>
          </a:p>
          <a:p>
            <a:r>
              <a:rPr lang="en-US" sz="900" dirty="0"/>
              <a:t>IDO expression </a:t>
            </a:r>
          </a:p>
          <a:p>
            <a:r>
              <a:rPr lang="en-US" sz="900" dirty="0"/>
              <a:t>Suppression of T-cell expansion</a:t>
            </a:r>
            <a:endParaRPr lang="en-US" sz="900" b="1" dirty="0"/>
          </a:p>
        </p:txBody>
      </p:sp>
      <p:sp>
        <p:nvSpPr>
          <p:cNvPr id="72" name="ZoneTexte 71"/>
          <p:cNvSpPr txBox="1"/>
          <p:nvPr/>
        </p:nvSpPr>
        <p:spPr>
          <a:xfrm>
            <a:off x="4024574" y="2372911"/>
            <a:ext cx="213156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dirty="0">
                <a:ea typeface="Arial Unicode MS"/>
              </a:rPr>
              <a:t>Morphology &amp; phenotype not modified:</a:t>
            </a:r>
            <a:endParaRPr lang="fr-FR" sz="900" dirty="0"/>
          </a:p>
          <a:p>
            <a:r>
              <a:rPr lang="en-US" sz="900" dirty="0"/>
              <a:t>Similar morphology. </a:t>
            </a:r>
          </a:p>
          <a:p>
            <a:r>
              <a:rPr lang="en-US" sz="900" dirty="0">
                <a:ea typeface="Arial Unicode MS"/>
              </a:rPr>
              <a:t>CD90, CD73, CD105, CD29: positive.</a:t>
            </a:r>
          </a:p>
          <a:p>
            <a:r>
              <a:rPr lang="en-US" sz="900" dirty="0">
                <a:ea typeface="Arial Unicode MS"/>
              </a:rPr>
              <a:t>CD45, CD14, CD31: negative.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4024574" y="3703184"/>
            <a:ext cx="2673423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dirty="0"/>
              <a:t>Expression of immunogenic markers not increased:</a:t>
            </a:r>
          </a:p>
          <a:p>
            <a:r>
              <a:rPr lang="en-US" sz="900" dirty="0"/>
              <a:t>HLA-DR</a:t>
            </a:r>
          </a:p>
          <a:p>
            <a:r>
              <a:rPr lang="en-US" sz="900" dirty="0"/>
              <a:t>Co-stimulatory molecules CD40, CD80 </a:t>
            </a:r>
          </a:p>
        </p:txBody>
      </p:sp>
      <p:sp>
        <p:nvSpPr>
          <p:cNvPr id="88" name="ZoneTexte 87"/>
          <p:cNvSpPr txBox="1"/>
          <p:nvPr/>
        </p:nvSpPr>
        <p:spPr>
          <a:xfrm>
            <a:off x="8374795" y="1610944"/>
            <a:ext cx="724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Rate of donors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8549368" y="203783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20%</a:t>
            </a:r>
          </a:p>
        </p:txBody>
      </p:sp>
      <p:sp>
        <p:nvSpPr>
          <p:cNvPr id="90" name="ZoneTexte 89"/>
          <p:cNvSpPr txBox="1"/>
          <p:nvPr/>
        </p:nvSpPr>
        <p:spPr>
          <a:xfrm>
            <a:off x="8557475" y="660520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30%</a:t>
            </a:r>
          </a:p>
        </p:txBody>
      </p:sp>
      <p:sp>
        <p:nvSpPr>
          <p:cNvPr id="91" name="ZoneTexte 90"/>
          <p:cNvSpPr txBox="1"/>
          <p:nvPr/>
        </p:nvSpPr>
        <p:spPr>
          <a:xfrm>
            <a:off x="8581803" y="1172793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50%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173824" y="2558667"/>
            <a:ext cx="7473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UC-</a:t>
            </a:r>
            <a:r>
              <a:rPr lang="en-US" sz="900" dirty="0" err="1"/>
              <a:t>MSCs</a:t>
            </a:r>
            <a:r>
              <a:rPr lang="en-US" sz="900" baseline="30000" dirty="0" err="1"/>
              <a:t>high</a:t>
            </a:r>
            <a:endParaRPr lang="en-US" sz="900" dirty="0"/>
          </a:p>
        </p:txBody>
      </p:sp>
      <p:sp>
        <p:nvSpPr>
          <p:cNvPr id="93" name="ZoneTexte 92"/>
          <p:cNvSpPr txBox="1"/>
          <p:nvPr/>
        </p:nvSpPr>
        <p:spPr>
          <a:xfrm>
            <a:off x="105200" y="3192020"/>
            <a:ext cx="8707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UC-</a:t>
            </a:r>
            <a:r>
              <a:rPr lang="en-US" sz="900" dirty="0" err="1"/>
              <a:t>MSCs</a:t>
            </a:r>
            <a:r>
              <a:rPr lang="en-US" sz="900" baseline="30000" dirty="0" err="1"/>
              <a:t>medium</a:t>
            </a:r>
            <a:endParaRPr lang="en-US" sz="900" dirty="0"/>
          </a:p>
        </p:txBody>
      </p:sp>
      <p:sp>
        <p:nvSpPr>
          <p:cNvPr id="94" name="ZoneTexte 93"/>
          <p:cNvSpPr txBox="1"/>
          <p:nvPr/>
        </p:nvSpPr>
        <p:spPr>
          <a:xfrm>
            <a:off x="158757" y="3845414"/>
            <a:ext cx="7505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UC-</a:t>
            </a:r>
            <a:r>
              <a:rPr lang="en-US" sz="900" dirty="0" err="1"/>
              <a:t>MSCs</a:t>
            </a:r>
            <a:r>
              <a:rPr lang="en-US" sz="900" baseline="30000" dirty="0" err="1"/>
              <a:t>low</a:t>
            </a:r>
            <a:r>
              <a:rPr lang="en-US" sz="900" dirty="0"/>
              <a:t> </a:t>
            </a:r>
          </a:p>
        </p:txBody>
      </p:sp>
      <p:sp>
        <p:nvSpPr>
          <p:cNvPr id="97" name="ZoneTexte 96"/>
          <p:cNvSpPr txBox="1"/>
          <p:nvPr/>
        </p:nvSpPr>
        <p:spPr>
          <a:xfrm>
            <a:off x="154441" y="5205728"/>
            <a:ext cx="7473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UC-</a:t>
            </a:r>
            <a:r>
              <a:rPr lang="en-US" sz="900" dirty="0" err="1"/>
              <a:t>MSCs</a:t>
            </a:r>
            <a:r>
              <a:rPr lang="en-US" sz="900" baseline="30000" dirty="0" err="1"/>
              <a:t>high</a:t>
            </a:r>
            <a:endParaRPr lang="en-US" sz="900" dirty="0"/>
          </a:p>
        </p:txBody>
      </p:sp>
      <p:sp>
        <p:nvSpPr>
          <p:cNvPr id="98" name="ZoneTexte 97"/>
          <p:cNvSpPr txBox="1"/>
          <p:nvPr/>
        </p:nvSpPr>
        <p:spPr>
          <a:xfrm>
            <a:off x="122154" y="5838464"/>
            <a:ext cx="7505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UC-</a:t>
            </a:r>
            <a:r>
              <a:rPr lang="en-US" sz="900" dirty="0" err="1"/>
              <a:t>MSCs</a:t>
            </a:r>
            <a:r>
              <a:rPr lang="en-US" sz="900" baseline="30000" dirty="0" err="1"/>
              <a:t>low</a:t>
            </a:r>
            <a:r>
              <a:rPr lang="en-US" sz="900" dirty="0"/>
              <a:t> </a:t>
            </a:r>
          </a:p>
        </p:txBody>
      </p:sp>
      <p:cxnSp>
        <p:nvCxnSpPr>
          <p:cNvPr id="100" name="Connecteur droit 99"/>
          <p:cNvCxnSpPr/>
          <p:nvPr/>
        </p:nvCxnSpPr>
        <p:spPr>
          <a:xfrm flipH="1">
            <a:off x="1657282" y="4480109"/>
            <a:ext cx="8313" cy="18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ZoneTexte 100"/>
          <p:cNvSpPr txBox="1"/>
          <p:nvPr/>
        </p:nvSpPr>
        <p:spPr>
          <a:xfrm>
            <a:off x="4025843" y="3071914"/>
            <a:ext cx="242900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dirty="0"/>
              <a:t>Decrease of donor dependent-heterogeneity:</a:t>
            </a:r>
          </a:p>
          <a:p>
            <a:r>
              <a:rPr lang="en-US" sz="900" dirty="0"/>
              <a:t>Proliferative capacities.</a:t>
            </a:r>
          </a:p>
          <a:p>
            <a:r>
              <a:rPr lang="en-US" sz="900" dirty="0"/>
              <a:t>Expression of adhesion surface markers.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016999" y="2374890"/>
            <a:ext cx="2598484" cy="62091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Rectangle à coins arrondis 101"/>
          <p:cNvSpPr/>
          <p:nvPr/>
        </p:nvSpPr>
        <p:spPr>
          <a:xfrm>
            <a:off x="4016998" y="3056797"/>
            <a:ext cx="2598485" cy="54606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Rectangle à coins arrondis 102"/>
          <p:cNvSpPr/>
          <p:nvPr/>
        </p:nvSpPr>
        <p:spPr>
          <a:xfrm>
            <a:off x="4024574" y="3670083"/>
            <a:ext cx="2590910" cy="5409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ZoneTexte 103"/>
          <p:cNvSpPr txBox="1"/>
          <p:nvPr/>
        </p:nvSpPr>
        <p:spPr>
          <a:xfrm>
            <a:off x="2888666" y="2505829"/>
            <a:ext cx="6880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Basal state</a:t>
            </a:r>
          </a:p>
        </p:txBody>
      </p:sp>
      <p:sp>
        <p:nvSpPr>
          <p:cNvPr id="105" name="ZoneTexte 104"/>
          <p:cNvSpPr txBox="1"/>
          <p:nvPr/>
        </p:nvSpPr>
        <p:spPr>
          <a:xfrm>
            <a:off x="3016743" y="3073535"/>
            <a:ext cx="3914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IFN</a:t>
            </a:r>
            <a:r>
              <a:rPr lang="el-GR" sz="900" dirty="0"/>
              <a:t>γ</a:t>
            </a:r>
            <a:endParaRPr lang="en-US" sz="900" dirty="0"/>
          </a:p>
        </p:txBody>
      </p:sp>
      <p:sp>
        <p:nvSpPr>
          <p:cNvPr id="106" name="ZoneTexte 105"/>
          <p:cNvSpPr txBox="1"/>
          <p:nvPr/>
        </p:nvSpPr>
        <p:spPr>
          <a:xfrm>
            <a:off x="2723385" y="3720303"/>
            <a:ext cx="10669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IFN</a:t>
            </a:r>
            <a:r>
              <a:rPr lang="el-GR" sz="900" dirty="0"/>
              <a:t>γ</a:t>
            </a:r>
            <a:r>
              <a:rPr lang="fr-FR" sz="900" dirty="0"/>
              <a:t> + </a:t>
            </a:r>
            <a:r>
              <a:rPr lang="en-US" sz="900" dirty="0"/>
              <a:t>TNF</a:t>
            </a:r>
            <a:r>
              <a:rPr lang="el-GR" sz="900" dirty="0"/>
              <a:t>α</a:t>
            </a:r>
            <a:endParaRPr lang="en-US" sz="900" dirty="0"/>
          </a:p>
        </p:txBody>
      </p:sp>
      <p:sp>
        <p:nvSpPr>
          <p:cNvPr id="107" name="ZoneTexte 106"/>
          <p:cNvSpPr txBox="1"/>
          <p:nvPr/>
        </p:nvSpPr>
        <p:spPr>
          <a:xfrm>
            <a:off x="1160446" y="470914"/>
            <a:ext cx="9300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Explant method</a:t>
            </a:r>
          </a:p>
        </p:txBody>
      </p:sp>
      <p:pic>
        <p:nvPicPr>
          <p:cNvPr id="108" name="Image 10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47554" y="2224047"/>
            <a:ext cx="570232" cy="307744"/>
          </a:xfrm>
          <a:prstGeom prst="rect">
            <a:avLst/>
          </a:prstGeom>
        </p:spPr>
      </p:pic>
      <p:pic>
        <p:nvPicPr>
          <p:cNvPr id="109" name="Image 10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7354" y="2808726"/>
            <a:ext cx="570232" cy="307744"/>
          </a:xfrm>
          <a:prstGeom prst="rect">
            <a:avLst/>
          </a:prstGeom>
        </p:spPr>
      </p:pic>
      <p:pic>
        <p:nvPicPr>
          <p:cNvPr id="110" name="Image 10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6124" y="3430509"/>
            <a:ext cx="570232" cy="30774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958110" y="2027582"/>
            <a:ext cx="25260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1. </a:t>
            </a:r>
            <a:r>
              <a:rPr lang="en-US" sz="1200" b="1" dirty="0">
                <a:ea typeface="Arial Unicode MS"/>
              </a:rPr>
              <a:t>Characterization of </a:t>
            </a:r>
            <a:r>
              <a:rPr lang="en-US" sz="1200" b="1" dirty="0"/>
              <a:t>UC-</a:t>
            </a:r>
            <a:r>
              <a:rPr lang="en-US" sz="1200" b="1" dirty="0" err="1"/>
              <a:t>MSCs</a:t>
            </a:r>
            <a:r>
              <a:rPr lang="en-US" sz="1200" b="1" baseline="30000" dirty="0" err="1"/>
              <a:t>pool</a:t>
            </a:r>
            <a:r>
              <a:rPr lang="en-US" sz="1200" b="1" dirty="0"/>
              <a:t> </a:t>
            </a:r>
            <a:r>
              <a:rPr lang="en-US" sz="1200" b="1" baseline="30000" dirty="0"/>
              <a:t>3D </a:t>
            </a:r>
            <a:endParaRPr lang="fr-FR" sz="1200" b="1" dirty="0"/>
          </a:p>
        </p:txBody>
      </p:sp>
      <p:sp>
        <p:nvSpPr>
          <p:cNvPr id="112" name="Rectangle 111"/>
          <p:cNvSpPr/>
          <p:nvPr/>
        </p:nvSpPr>
        <p:spPr>
          <a:xfrm>
            <a:off x="3953372" y="4404040"/>
            <a:ext cx="50616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2. </a:t>
            </a:r>
            <a:r>
              <a:rPr lang="en-US" sz="1200" b="1" dirty="0">
                <a:ea typeface="Arial Unicode MS"/>
              </a:rPr>
              <a:t>Immunomodulatory properties of </a:t>
            </a:r>
            <a:r>
              <a:rPr lang="en-US" sz="1200" b="1" dirty="0"/>
              <a:t>UC-</a:t>
            </a:r>
            <a:r>
              <a:rPr lang="en-US" sz="1200" b="1" dirty="0" err="1"/>
              <a:t>MSCs</a:t>
            </a:r>
            <a:r>
              <a:rPr lang="en-US" sz="1200" b="1" baseline="30000" dirty="0" err="1"/>
              <a:t>pool</a:t>
            </a:r>
            <a:r>
              <a:rPr lang="en-US" sz="1200" b="1" dirty="0"/>
              <a:t> </a:t>
            </a:r>
            <a:r>
              <a:rPr lang="en-US" sz="1200" b="1" baseline="30000" dirty="0"/>
              <a:t>3D</a:t>
            </a:r>
            <a:r>
              <a:rPr lang="en-US" sz="1200" b="1" dirty="0"/>
              <a:t> and UC-</a:t>
            </a:r>
            <a:r>
              <a:rPr lang="en-US" sz="1200" b="1" dirty="0" err="1"/>
              <a:t>MSCs</a:t>
            </a:r>
            <a:r>
              <a:rPr lang="en-US" sz="1200" b="1" baseline="30000" dirty="0" err="1"/>
              <a:t>pool</a:t>
            </a:r>
            <a:r>
              <a:rPr lang="en-US" sz="1200" b="1" dirty="0"/>
              <a:t> </a:t>
            </a:r>
            <a:r>
              <a:rPr lang="en-US" sz="1200" b="1" baseline="30000" dirty="0"/>
              <a:t>2D</a:t>
            </a:r>
            <a:endParaRPr lang="fr-FR" sz="1200" b="1" baseline="30000" dirty="0"/>
          </a:p>
        </p:txBody>
      </p:sp>
      <p:sp>
        <p:nvSpPr>
          <p:cNvPr id="114" name="Rectangle à coins arrondis 113"/>
          <p:cNvSpPr/>
          <p:nvPr/>
        </p:nvSpPr>
        <p:spPr>
          <a:xfrm>
            <a:off x="4031795" y="4813002"/>
            <a:ext cx="2590910" cy="51462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5" name="Image 114">
            <a:extLst>
              <a:ext uri="{FF2B5EF4-FFF2-40B4-BE49-F238E27FC236}">
                <a16:creationId xmlns:a16="http://schemas.microsoft.com/office/drawing/2014/main" id="{31342B19-E48E-40C1-8A90-7D60842CA3A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406" y="2420360"/>
            <a:ext cx="1953046" cy="1620000"/>
          </a:xfrm>
          <a:prstGeom prst="rect">
            <a:avLst/>
          </a:prstGeom>
        </p:spPr>
      </p:pic>
      <p:sp>
        <p:nvSpPr>
          <p:cNvPr id="116" name="ZoneTexte 115">
            <a:extLst>
              <a:ext uri="{FF2B5EF4-FFF2-40B4-BE49-F238E27FC236}">
                <a16:creationId xmlns:a16="http://schemas.microsoft.com/office/drawing/2014/main" id="{363905D5-2950-4FFC-9ED7-EAC40D091E79}"/>
              </a:ext>
            </a:extLst>
          </p:cNvPr>
          <p:cNvSpPr txBox="1"/>
          <p:nvPr/>
        </p:nvSpPr>
        <p:spPr>
          <a:xfrm>
            <a:off x="6807220" y="2386927"/>
            <a:ext cx="7889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cs typeface="Arial" panose="020B0604020202020204" pitchFamily="34" charset="0"/>
              </a:rPr>
              <a:t>UC-</a:t>
            </a:r>
            <a:r>
              <a:rPr lang="fr-FR" sz="900" b="1" dirty="0" err="1">
                <a:solidFill>
                  <a:schemeClr val="bg1"/>
                </a:solidFill>
                <a:cs typeface="Arial" panose="020B0604020202020204" pitchFamily="34" charset="0"/>
              </a:rPr>
              <a:t>MSCs</a:t>
            </a:r>
            <a:r>
              <a:rPr lang="fr-FR" sz="9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fr-FR" sz="900" b="1" baseline="30000" dirty="0">
                <a:solidFill>
                  <a:schemeClr val="bg1"/>
                </a:solidFill>
                <a:cs typeface="Arial" panose="020B0604020202020204" pitchFamily="34" charset="0"/>
              </a:rPr>
              <a:t>pool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1105" y="4770211"/>
            <a:ext cx="516423" cy="49576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2445" y="4800073"/>
            <a:ext cx="452267" cy="421577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23509" y="4739301"/>
            <a:ext cx="788654" cy="586728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06999" y="5852963"/>
            <a:ext cx="758840" cy="728283"/>
          </a:xfrm>
          <a:prstGeom prst="rect">
            <a:avLst/>
          </a:prstGeom>
        </p:spPr>
      </p:pic>
      <p:sp>
        <p:nvSpPr>
          <p:cNvPr id="117" name="ZoneTexte 116"/>
          <p:cNvSpPr txBox="1"/>
          <p:nvPr/>
        </p:nvSpPr>
        <p:spPr>
          <a:xfrm>
            <a:off x="1853720" y="6498802"/>
            <a:ext cx="11448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/>
              <a:t>Ratio </a:t>
            </a:r>
            <a:r>
              <a:rPr lang="en-US" sz="900" dirty="0" err="1"/>
              <a:t>High:Low</a:t>
            </a:r>
            <a:r>
              <a:rPr lang="en-US" sz="900" dirty="0"/>
              <a:t> = 1:5</a:t>
            </a:r>
          </a:p>
        </p:txBody>
      </p:sp>
      <p:cxnSp>
        <p:nvCxnSpPr>
          <p:cNvPr id="118" name="Connecteur droit avec flèche 117"/>
          <p:cNvCxnSpPr/>
          <p:nvPr/>
        </p:nvCxnSpPr>
        <p:spPr>
          <a:xfrm>
            <a:off x="1674178" y="5394345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>
            <a:off x="1649935" y="6351447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2945279" y="4808115"/>
            <a:ext cx="6880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Basal state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3073356" y="5410657"/>
            <a:ext cx="3914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IFN</a:t>
            </a:r>
            <a:r>
              <a:rPr lang="el-GR" sz="900" dirty="0"/>
              <a:t>γ</a:t>
            </a:r>
            <a:endParaRPr lang="en-US" sz="900" dirty="0"/>
          </a:p>
        </p:txBody>
      </p:sp>
      <p:sp>
        <p:nvSpPr>
          <p:cNvPr id="122" name="ZoneTexte 121"/>
          <p:cNvSpPr txBox="1"/>
          <p:nvPr/>
        </p:nvSpPr>
        <p:spPr>
          <a:xfrm>
            <a:off x="2779998" y="6022589"/>
            <a:ext cx="10669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IFN</a:t>
            </a:r>
            <a:r>
              <a:rPr lang="el-GR" sz="900" dirty="0"/>
              <a:t>γ</a:t>
            </a:r>
            <a:r>
              <a:rPr lang="fr-FR" sz="900" dirty="0"/>
              <a:t> + </a:t>
            </a:r>
            <a:r>
              <a:rPr lang="en-US" sz="900" dirty="0"/>
              <a:t>TNF</a:t>
            </a:r>
            <a:r>
              <a:rPr lang="el-GR" sz="900" dirty="0"/>
              <a:t>α</a:t>
            </a:r>
            <a:endParaRPr lang="en-US" sz="900" dirty="0"/>
          </a:p>
        </p:txBody>
      </p:sp>
      <p:pic>
        <p:nvPicPr>
          <p:cNvPr id="123" name="Image 1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4167" y="4526333"/>
            <a:ext cx="570232" cy="307744"/>
          </a:xfrm>
          <a:prstGeom prst="rect">
            <a:avLst/>
          </a:prstGeom>
        </p:spPr>
      </p:pic>
      <p:pic>
        <p:nvPicPr>
          <p:cNvPr id="124" name="Image 1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83967" y="5145848"/>
            <a:ext cx="570232" cy="307744"/>
          </a:xfrm>
          <a:prstGeom prst="rect">
            <a:avLst/>
          </a:prstGeom>
        </p:spPr>
      </p:pic>
      <p:pic>
        <p:nvPicPr>
          <p:cNvPr id="125" name="Image 1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62737" y="5732795"/>
            <a:ext cx="570232" cy="307744"/>
          </a:xfrm>
          <a:prstGeom prst="rect">
            <a:avLst/>
          </a:prstGeom>
        </p:spPr>
      </p:pic>
      <p:sp>
        <p:nvSpPr>
          <p:cNvPr id="126" name="ZoneTexte 125"/>
          <p:cNvSpPr txBox="1"/>
          <p:nvPr/>
        </p:nvSpPr>
        <p:spPr>
          <a:xfrm>
            <a:off x="7140906" y="4905182"/>
            <a:ext cx="2436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/>
              <a:t>+</a:t>
            </a:r>
            <a:endParaRPr lang="en-US" sz="900" dirty="0"/>
          </a:p>
        </p:txBody>
      </p:sp>
      <p:pic>
        <p:nvPicPr>
          <p:cNvPr id="127" name="Image 126"/>
          <p:cNvPicPr>
            <a:picLocks noChangeAspect="1"/>
          </p:cNvPicPr>
          <p:nvPr/>
        </p:nvPicPr>
        <p:blipFill rotWithShape="1">
          <a:blip r:embed="rId17"/>
          <a:srcRect t="5985" b="1"/>
          <a:stretch/>
        </p:blipFill>
        <p:spPr>
          <a:xfrm>
            <a:off x="6813322" y="5599686"/>
            <a:ext cx="961739" cy="1008000"/>
          </a:xfrm>
          <a:prstGeom prst="rect">
            <a:avLst/>
          </a:prstGeom>
        </p:spPr>
      </p:pic>
      <p:pic>
        <p:nvPicPr>
          <p:cNvPr id="128" name="Image 127"/>
          <p:cNvPicPr>
            <a:picLocks noChangeAspect="1"/>
          </p:cNvPicPr>
          <p:nvPr/>
        </p:nvPicPr>
        <p:blipFill rotWithShape="1">
          <a:blip r:embed="rId18"/>
          <a:srcRect t="6930"/>
          <a:stretch/>
        </p:blipFill>
        <p:spPr>
          <a:xfrm>
            <a:off x="7879739" y="5600915"/>
            <a:ext cx="959138" cy="1008000"/>
          </a:xfrm>
          <a:prstGeom prst="rect">
            <a:avLst/>
          </a:prstGeom>
        </p:spPr>
      </p:pic>
      <p:cxnSp>
        <p:nvCxnSpPr>
          <p:cNvPr id="130" name="Connecteur droit avec flèche 129"/>
          <p:cNvCxnSpPr/>
          <p:nvPr/>
        </p:nvCxnSpPr>
        <p:spPr>
          <a:xfrm>
            <a:off x="7878225" y="5025609"/>
            <a:ext cx="180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ZoneTexte 130"/>
          <p:cNvSpPr txBox="1"/>
          <p:nvPr/>
        </p:nvSpPr>
        <p:spPr>
          <a:xfrm>
            <a:off x="7884133" y="6605404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PBMC+ UC-</a:t>
            </a:r>
            <a:r>
              <a:rPr lang="en-US" sz="900" dirty="0" err="1"/>
              <a:t>MSCs</a:t>
            </a:r>
            <a:r>
              <a:rPr lang="en-US" sz="900" baseline="30000" dirty="0" err="1"/>
              <a:t>pool</a:t>
            </a:r>
            <a:r>
              <a:rPr lang="en-US" sz="900" dirty="0"/>
              <a:t> </a:t>
            </a:r>
          </a:p>
        </p:txBody>
      </p:sp>
      <p:sp>
        <p:nvSpPr>
          <p:cNvPr id="132" name="ZoneTexte 131"/>
          <p:cNvSpPr txBox="1"/>
          <p:nvPr/>
        </p:nvSpPr>
        <p:spPr>
          <a:xfrm>
            <a:off x="6856917" y="6599175"/>
            <a:ext cx="9124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Control (PBMC)</a:t>
            </a:r>
          </a:p>
        </p:txBody>
      </p:sp>
      <p:sp>
        <p:nvSpPr>
          <p:cNvPr id="133" name="ZoneTexte 132"/>
          <p:cNvSpPr txBox="1"/>
          <p:nvPr/>
        </p:nvSpPr>
        <p:spPr>
          <a:xfrm>
            <a:off x="6727135" y="5220628"/>
            <a:ext cx="6383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UC-MSCs </a:t>
            </a:r>
          </a:p>
        </p:txBody>
      </p:sp>
      <p:sp>
        <p:nvSpPr>
          <p:cNvPr id="134" name="ZoneTexte 133"/>
          <p:cNvSpPr txBox="1"/>
          <p:nvPr/>
        </p:nvSpPr>
        <p:spPr>
          <a:xfrm>
            <a:off x="7373385" y="5225681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PBMC </a:t>
            </a:r>
          </a:p>
        </p:txBody>
      </p:sp>
      <p:sp>
        <p:nvSpPr>
          <p:cNvPr id="135" name="ZoneTexte 134"/>
          <p:cNvSpPr txBox="1"/>
          <p:nvPr/>
        </p:nvSpPr>
        <p:spPr>
          <a:xfrm>
            <a:off x="3775210" y="386161"/>
            <a:ext cx="6880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Basal state</a:t>
            </a:r>
          </a:p>
        </p:txBody>
      </p:sp>
      <p:sp>
        <p:nvSpPr>
          <p:cNvPr id="136" name="ZoneTexte 135"/>
          <p:cNvSpPr txBox="1"/>
          <p:nvPr/>
        </p:nvSpPr>
        <p:spPr>
          <a:xfrm>
            <a:off x="3903288" y="988703"/>
            <a:ext cx="3914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IFN</a:t>
            </a:r>
            <a:r>
              <a:rPr lang="el-GR" sz="900" dirty="0"/>
              <a:t>γ</a:t>
            </a:r>
            <a:endParaRPr lang="en-US" sz="900" dirty="0"/>
          </a:p>
        </p:txBody>
      </p:sp>
      <p:pic>
        <p:nvPicPr>
          <p:cNvPr id="137" name="Image 1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4098" y="104379"/>
            <a:ext cx="570232" cy="307744"/>
          </a:xfrm>
          <a:prstGeom prst="rect">
            <a:avLst/>
          </a:prstGeom>
        </p:spPr>
      </p:pic>
      <p:pic>
        <p:nvPicPr>
          <p:cNvPr id="138" name="Image 1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3898" y="723894"/>
            <a:ext cx="570232" cy="307744"/>
          </a:xfrm>
          <a:prstGeom prst="rect">
            <a:avLst/>
          </a:prstGeom>
        </p:spPr>
      </p:pic>
      <p:pic>
        <p:nvPicPr>
          <p:cNvPr id="139" name="Image 1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2668" y="1310841"/>
            <a:ext cx="570232" cy="307744"/>
          </a:xfrm>
          <a:prstGeom prst="rect">
            <a:avLst/>
          </a:prstGeom>
        </p:spPr>
      </p:pic>
      <p:sp>
        <p:nvSpPr>
          <p:cNvPr id="140" name="ZoneTexte 139"/>
          <p:cNvSpPr txBox="1"/>
          <p:nvPr/>
        </p:nvSpPr>
        <p:spPr>
          <a:xfrm>
            <a:off x="3612979" y="1597605"/>
            <a:ext cx="10669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IFN</a:t>
            </a:r>
            <a:r>
              <a:rPr lang="el-GR" sz="900" dirty="0"/>
              <a:t>γ</a:t>
            </a:r>
            <a:r>
              <a:rPr lang="fr-FR" sz="900" dirty="0"/>
              <a:t> + </a:t>
            </a:r>
            <a:r>
              <a:rPr lang="en-US" sz="900" dirty="0"/>
              <a:t>TNF</a:t>
            </a:r>
            <a:r>
              <a:rPr lang="el-GR" sz="900" dirty="0"/>
              <a:t>α</a:t>
            </a:r>
            <a:endParaRPr lang="en-US" sz="900" dirty="0"/>
          </a:p>
        </p:txBody>
      </p:sp>
      <p:cxnSp>
        <p:nvCxnSpPr>
          <p:cNvPr id="141" name="Connecteur droit avec flèche 140"/>
          <p:cNvCxnSpPr/>
          <p:nvPr/>
        </p:nvCxnSpPr>
        <p:spPr>
          <a:xfrm>
            <a:off x="4441877" y="757919"/>
            <a:ext cx="324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avec flèche 142"/>
          <p:cNvCxnSpPr/>
          <p:nvPr/>
        </p:nvCxnSpPr>
        <p:spPr>
          <a:xfrm>
            <a:off x="3163210" y="733030"/>
            <a:ext cx="61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ZoneTexte 144"/>
          <p:cNvSpPr txBox="1"/>
          <p:nvPr/>
        </p:nvSpPr>
        <p:spPr>
          <a:xfrm>
            <a:off x="3112552" y="366858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3 culture</a:t>
            </a:r>
          </a:p>
          <a:p>
            <a:pPr algn="ctr"/>
            <a:r>
              <a:rPr lang="en-US" sz="900" dirty="0"/>
              <a:t>conditions</a:t>
            </a:r>
          </a:p>
        </p:txBody>
      </p:sp>
      <p:sp>
        <p:nvSpPr>
          <p:cNvPr id="111" name="ZoneTexte 110"/>
          <p:cNvSpPr txBox="1"/>
          <p:nvPr/>
        </p:nvSpPr>
        <p:spPr>
          <a:xfrm>
            <a:off x="4014320" y="5386780"/>
            <a:ext cx="266151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dirty="0"/>
              <a:t>Increase of the immunomodulatory properties of the lowest donors :</a:t>
            </a:r>
          </a:p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</a:t>
            </a:r>
            <a:r>
              <a:rPr lang="en-US" sz="900" dirty="0"/>
              <a:t>IDO expression </a:t>
            </a:r>
          </a:p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s</a:t>
            </a:r>
            <a:r>
              <a:rPr lang="en-US" sz="900" dirty="0"/>
              <a:t>uppression of T-cell expansion</a:t>
            </a:r>
            <a:endParaRPr lang="en-US" sz="900" b="1" dirty="0"/>
          </a:p>
        </p:txBody>
      </p:sp>
      <p:sp>
        <p:nvSpPr>
          <p:cNvPr id="142" name="Rectangle à coins arrondis 141"/>
          <p:cNvSpPr/>
          <p:nvPr/>
        </p:nvSpPr>
        <p:spPr>
          <a:xfrm>
            <a:off x="4034840" y="5398631"/>
            <a:ext cx="2590910" cy="62069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293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611</TotalTime>
  <Words>225</Words>
  <Application>Microsoft Office PowerPoint</Application>
  <PresentationFormat>Affichage à l'écran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Arial Unicode MS</vt:lpstr>
      <vt:lpstr>Calibri</vt:lpstr>
      <vt:lpstr>Calibri Light</vt:lpstr>
      <vt:lpstr>Times New Roman</vt:lpstr>
      <vt:lpstr>Thème Office</vt:lpstr>
      <vt:lpstr>Présentation PowerPoint</vt:lpstr>
    </vt:vector>
  </TitlesOfParts>
  <Company>APHP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MEBARKI Miryam</dc:creator>
  <cp:lastModifiedBy>MEBARKI Miryam</cp:lastModifiedBy>
  <cp:revision>39</cp:revision>
  <dcterms:created xsi:type="dcterms:W3CDTF">2024-10-08T15:22:20Z</dcterms:created>
  <dcterms:modified xsi:type="dcterms:W3CDTF">2024-11-08T15:42:11Z</dcterms:modified>
</cp:coreProperties>
</file>