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0" r:id="rId2"/>
    <p:sldId id="263" r:id="rId3"/>
    <p:sldId id="265" r:id="rId4"/>
    <p:sldId id="266" r:id="rId5"/>
    <p:sldId id="264" r:id="rId6"/>
    <p:sldId id="262" r:id="rId7"/>
  </p:sldIdLst>
  <p:sldSz cx="97536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6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462281" y="704426"/>
            <a:ext cx="10698482" cy="113912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600" y="6692054"/>
            <a:ext cx="8788401" cy="3305388"/>
          </a:xfrm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83076" y="2412187"/>
            <a:ext cx="8787449" cy="452963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9881536"/>
            <a:ext cx="8788401" cy="794277"/>
          </a:xfrm>
          <a:prstGeom prst="rect">
            <a:avLst/>
          </a:prstGeom>
        </p:spPr>
        <p:txBody>
          <a:bodyPr/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4389119" y="1481102"/>
            <a:ext cx="4857936" cy="10051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528711"/>
            <a:ext cx="3911601" cy="4182951"/>
          </a:xfrm>
          <a:prstGeom prst="rect">
            <a:avLst/>
          </a:prstGeom>
        </p:spPr>
        <p:txBody>
          <a:bodyPr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3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6646455"/>
            <a:ext cx="3911601" cy="3829635"/>
          </a:xfrm>
          <a:prstGeom prst="rect">
            <a:avLst/>
          </a:prstGeom>
        </p:spPr>
        <p:txBody>
          <a:bodyPr/>
          <a:lstStyle/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 numCol="2" spcCol="585893"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39116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4646759"/>
            <a:ext cx="3911601" cy="5871381"/>
          </a:xfrm>
          <a:prstGeom prst="rect">
            <a:avLst/>
          </a:prstGeom>
        </p:spPr>
        <p:txBody>
          <a:bodyPr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sz="half" idx="22"/>
          </p:nvPr>
        </p:nvSpPr>
        <p:spPr>
          <a:xfrm>
            <a:off x="4876800" y="1335989"/>
            <a:ext cx="4366750" cy="1035081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39116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482598" y="4849706"/>
            <a:ext cx="8788403" cy="3305389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409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l’ordre du jour</a:t>
            </a:r>
          </a:p>
        </p:txBody>
      </p:sp>
      <p:sp>
        <p:nvSpPr>
          <p:cNvPr id="89" name="Sous-titre de l’ordre du jou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l’ordre du jour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b="0" spc="-28"/>
            </a:lvl1pPr>
            <a:lvl2pPr>
              <a:spcBef>
                <a:spcPts val="900"/>
              </a:spcBef>
              <a:defRPr b="0" spc="-28"/>
            </a:lvl2pPr>
            <a:lvl3pPr>
              <a:spcBef>
                <a:spcPts val="900"/>
              </a:spcBef>
              <a:defRPr b="0" spc="-28"/>
            </a:lvl3pPr>
            <a:lvl4pPr>
              <a:spcBef>
                <a:spcPts val="900"/>
              </a:spcBef>
              <a:defRPr b="0" spc="-28"/>
            </a:lvl4pPr>
            <a:lvl5pPr>
              <a:spcBef>
                <a:spcPts val="900"/>
              </a:spcBef>
              <a:defRPr b="0" spc="-28"/>
            </a:lvl5pPr>
          </a:lstStyle>
          <a:p>
            <a:r>
              <a:t>Rubriques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5124866"/>
            <a:ext cx="8788401" cy="2755069"/>
          </a:xfrm>
          <a:prstGeom prst="rect">
            <a:avLst/>
          </a:prstGeom>
        </p:spPr>
        <p:txBody>
          <a:bodyPr anchor="ctr"/>
          <a:lstStyle>
            <a:lvl1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2600" y="2390703"/>
            <a:ext cx="8788401" cy="5149572"/>
          </a:xfrm>
          <a:prstGeom prst="rect">
            <a:avLst/>
          </a:prstGeom>
        </p:spPr>
        <p:txBody>
          <a:bodyPr anchor="b"/>
          <a:lstStyle>
            <a:lvl1pPr algn="ctr" defTabSz="1300448">
              <a:lnSpc>
                <a:spcPct val="80000"/>
              </a:lnSpc>
              <a:defRPr sz="13200" spc="-132"/>
            </a:lvl1pPr>
            <a:lvl2pPr algn="ctr" defTabSz="1300448">
              <a:lnSpc>
                <a:spcPct val="80000"/>
              </a:lnSpc>
              <a:defRPr sz="13200" spc="-132"/>
            </a:lvl2pPr>
            <a:lvl3pPr algn="ctr" defTabSz="1300448">
              <a:lnSpc>
                <a:spcPct val="80000"/>
              </a:lnSpc>
              <a:defRPr sz="13200" spc="-132"/>
            </a:lvl3pPr>
            <a:lvl4pPr algn="ctr" defTabSz="1300448">
              <a:lnSpc>
                <a:spcPct val="80000"/>
              </a:lnSpc>
              <a:defRPr sz="13200" spc="-132"/>
            </a:lvl4pPr>
            <a:lvl5pPr algn="ctr" defTabSz="1300448">
              <a:lnSpc>
                <a:spcPct val="80000"/>
              </a:lnSpc>
              <a:defRPr sz="13200" spc="-132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7500928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343408">
              <a:defRPr sz="2223"/>
            </a:lvl1pPr>
          </a:lstStyle>
          <a:p>
            <a:r>
              <a:t>Données clés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72010" y="9217034"/>
            <a:ext cx="8080022" cy="452964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1569" y="5138390"/>
            <a:ext cx="8350463" cy="2728021"/>
          </a:xfrm>
          <a:prstGeom prst="rect">
            <a:avLst/>
          </a:prstGeom>
        </p:spPr>
        <p:txBody>
          <a:bodyPr/>
          <a:lstStyle>
            <a:lvl1pPr marL="340759" indent="-250613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40759" indent="922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40759" indent="4351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40759" indent="7780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40759" indent="11209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6304280" y="2348088"/>
            <a:ext cx="2975640" cy="42308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5400040" y="4454596"/>
            <a:ext cx="4175761" cy="8640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55881" y="1977813"/>
            <a:ext cx="6644642" cy="88595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533401" y="-2302935"/>
            <a:ext cx="10820401" cy="153890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598" y="3456705"/>
            <a:ext cx="8788403" cy="33053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Titre de la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0536" y="6762091"/>
            <a:ext cx="8788401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0812"/>
            <a:ext cx="261503" cy="193215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defTabSz="311573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7" Type="http://schemas.openxmlformats.org/officeDocument/2006/relationships/image" Target="../media/image26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1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848EE4-EC9F-49F9-AF16-9C103C15E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9" y="609600"/>
            <a:ext cx="9668721" cy="634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9319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2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" y="824236"/>
            <a:ext cx="3817312" cy="27290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65" y="700455"/>
            <a:ext cx="2347756" cy="285286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63" y="627016"/>
            <a:ext cx="2162378" cy="332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4416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BA601E-9D34-4A37-89DD-613DFC39669D}"/>
              </a:ext>
            </a:extLst>
          </p:cNvPr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9FE4B698-FAD9-4833-9532-AB6C4E2A4799}"/>
              </a:ext>
            </a:extLst>
          </p:cNvPr>
          <p:cNvGrpSpPr/>
          <p:nvPr/>
        </p:nvGrpSpPr>
        <p:grpSpPr>
          <a:xfrm>
            <a:off x="495808" y="604520"/>
            <a:ext cx="8671775" cy="5486803"/>
            <a:chOff x="495808" y="604520"/>
            <a:chExt cx="8671775" cy="5486803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E82AE6F6-C42A-4789-8A45-8327AF086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4451" y="1157829"/>
              <a:ext cx="1469312" cy="1375736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A6A17EF0-C114-4407-89D2-83CD9EAE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869" y="1159410"/>
              <a:ext cx="1459159" cy="1352340"/>
            </a:xfrm>
            <a:prstGeom prst="rect">
              <a:avLst/>
            </a:prstGeom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1CAA4047-33F0-4544-A0E1-1810F0B2E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9680" y="1159411"/>
              <a:ext cx="1465145" cy="1352339"/>
            </a:xfrm>
            <a:prstGeom prst="rect">
              <a:avLst/>
            </a:prstGeom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25DC79FD-E566-4BF7-8117-1183142A7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6228" y="4206892"/>
              <a:ext cx="1459158" cy="1346810"/>
            </a:xfrm>
            <a:prstGeom prst="rect">
              <a:avLst/>
            </a:prstGeom>
          </p:spPr>
        </p:pic>
        <p:cxnSp>
          <p:nvCxnSpPr>
            <p:cNvPr id="54" name="Connecteur droit avec flèche 53">
              <a:extLst>
                <a:ext uri="{FF2B5EF4-FFF2-40B4-BE49-F238E27FC236}">
                  <a16:creationId xmlns:a16="http://schemas.microsoft.com/office/drawing/2014/main" id="{ED91A440-D608-45CA-9FEA-FE417EB6929B}"/>
                </a:ext>
              </a:extLst>
            </p:cNvPr>
            <p:cNvCxnSpPr/>
            <p:nvPr/>
          </p:nvCxnSpPr>
          <p:spPr>
            <a:xfrm>
              <a:off x="2346028" y="1262263"/>
              <a:ext cx="6145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0C00136C-545B-4B85-A011-B36050FD86F2}"/>
                </a:ext>
              </a:extLst>
            </p:cNvPr>
            <p:cNvCxnSpPr/>
            <p:nvPr/>
          </p:nvCxnSpPr>
          <p:spPr>
            <a:xfrm>
              <a:off x="4454825" y="1262263"/>
              <a:ext cx="6145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5DA4F32-D92C-4406-B074-92770A51DAF1}"/>
                </a:ext>
              </a:extLst>
            </p:cNvPr>
            <p:cNvSpPr/>
            <p:nvPr/>
          </p:nvSpPr>
          <p:spPr>
            <a:xfrm>
              <a:off x="1334769" y="1648668"/>
              <a:ext cx="966341" cy="8313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1D1CEA02-4D20-42FB-9C2B-30074D30C623}"/>
                </a:ext>
              </a:extLst>
            </p:cNvPr>
            <p:cNvSpPr txBox="1"/>
            <p:nvPr/>
          </p:nvSpPr>
          <p:spPr>
            <a:xfrm>
              <a:off x="1294299" y="1376912"/>
              <a:ext cx="587109" cy="315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Cells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5F5E20F-22A4-40C7-8993-AEECCFFB30EC}"/>
                </a:ext>
              </a:extLst>
            </p:cNvPr>
            <p:cNvSpPr/>
            <p:nvPr/>
          </p:nvSpPr>
          <p:spPr>
            <a:xfrm>
              <a:off x="3715283" y="1402197"/>
              <a:ext cx="600515" cy="10624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A48CA116-4E95-4186-B5B7-2EFDF9617D44}"/>
                </a:ext>
              </a:extLst>
            </p:cNvPr>
            <p:cNvSpPr txBox="1"/>
            <p:nvPr/>
          </p:nvSpPr>
          <p:spPr>
            <a:xfrm>
              <a:off x="3656025" y="1153133"/>
              <a:ext cx="650927" cy="315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err="1"/>
                <a:t>MSCs</a:t>
              </a:r>
              <a:endParaRPr lang="fr-FR" sz="1100" b="1" dirty="0"/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3175905-5765-4B7D-A367-4D81AE4A5DF4}"/>
                </a:ext>
              </a:extLst>
            </p:cNvPr>
            <p:cNvSpPr txBox="1"/>
            <p:nvPr/>
          </p:nvSpPr>
          <p:spPr>
            <a:xfrm>
              <a:off x="867512" y="2531606"/>
              <a:ext cx="701815" cy="33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FSC-A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D4EBED8-A91A-44C6-B0E7-94CA18494154}"/>
                </a:ext>
              </a:extLst>
            </p:cNvPr>
            <p:cNvSpPr txBox="1"/>
            <p:nvPr/>
          </p:nvSpPr>
          <p:spPr>
            <a:xfrm>
              <a:off x="2959494" y="2501182"/>
              <a:ext cx="669454" cy="334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CD90</a:t>
              </a:r>
            </a:p>
          </p:txBody>
        </p:sp>
        <p:cxnSp>
          <p:nvCxnSpPr>
            <p:cNvPr id="62" name="Connecteur droit avec flèche 61">
              <a:extLst>
                <a:ext uri="{FF2B5EF4-FFF2-40B4-BE49-F238E27FC236}">
                  <a16:creationId xmlns:a16="http://schemas.microsoft.com/office/drawing/2014/main" id="{434B917E-12D0-404E-B920-4925BB5573A3}"/>
                </a:ext>
              </a:extLst>
            </p:cNvPr>
            <p:cNvCxnSpPr>
              <a:cxnSpLocks/>
              <a:stCxn id="61" idx="3"/>
            </p:cNvCxnSpPr>
            <p:nvPr/>
          </p:nvCxnSpPr>
          <p:spPr>
            <a:xfrm>
              <a:off x="3628949" y="2668246"/>
              <a:ext cx="8133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3B026D09-3251-4038-8226-B5942A58E224}"/>
                </a:ext>
              </a:extLst>
            </p:cNvPr>
            <p:cNvSpPr txBox="1"/>
            <p:nvPr/>
          </p:nvSpPr>
          <p:spPr>
            <a:xfrm>
              <a:off x="6347395" y="1215925"/>
              <a:ext cx="124720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 err="1"/>
                <a:t>MSCs</a:t>
              </a:r>
              <a:r>
                <a:rPr lang="fr-FR" sz="1050" b="1" dirty="0"/>
                <a:t> </a:t>
              </a:r>
              <a:r>
                <a:rPr lang="fr-FR" sz="1050" b="1" dirty="0" err="1"/>
                <a:t>expressing</a:t>
              </a:r>
              <a:r>
                <a:rPr lang="fr-FR" sz="1050" b="1" dirty="0"/>
                <a:t> IDO</a:t>
              </a:r>
            </a:p>
          </p:txBody>
        </p:sp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20FD29ED-867B-4F50-91AE-12CA4E78C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80129" y="4181514"/>
              <a:ext cx="1553961" cy="1343410"/>
            </a:xfrm>
            <a:prstGeom prst="rect">
              <a:avLst/>
            </a:prstGeom>
          </p:spPr>
        </p:pic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FC6E5FF2-92AD-4D9E-A90F-A33585802571}"/>
                </a:ext>
              </a:extLst>
            </p:cNvPr>
            <p:cNvSpPr txBox="1"/>
            <p:nvPr/>
          </p:nvSpPr>
          <p:spPr>
            <a:xfrm>
              <a:off x="3168032" y="5770170"/>
              <a:ext cx="1072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 UC-</a:t>
              </a:r>
              <a:r>
                <a:rPr lang="fr-FR" sz="1200" dirty="0" err="1"/>
                <a:t>MSCs</a:t>
              </a:r>
              <a:r>
                <a:rPr lang="fr-FR" sz="1200" baseline="30000" dirty="0" err="1"/>
                <a:t>low</a:t>
              </a:r>
              <a:endParaRPr lang="fr-FR" sz="1200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94DBF3-0522-4AFC-AB4D-BCA9A162BA44}"/>
                </a:ext>
              </a:extLst>
            </p:cNvPr>
            <p:cNvSpPr/>
            <p:nvPr/>
          </p:nvSpPr>
          <p:spPr>
            <a:xfrm>
              <a:off x="1675724" y="4411728"/>
              <a:ext cx="570064" cy="1085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B70BD2BE-097A-4DBC-908B-B25DCECE875B}"/>
                </a:ext>
              </a:extLst>
            </p:cNvPr>
            <p:cNvSpPr txBox="1"/>
            <p:nvPr/>
          </p:nvSpPr>
          <p:spPr>
            <a:xfrm>
              <a:off x="1528177" y="4158921"/>
              <a:ext cx="1212428" cy="315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IDO+ : 0%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60BC7DF2-A850-4244-9A77-620F3FEA01AC}"/>
                </a:ext>
              </a:extLst>
            </p:cNvPr>
            <p:cNvSpPr txBox="1"/>
            <p:nvPr/>
          </p:nvSpPr>
          <p:spPr>
            <a:xfrm>
              <a:off x="5427800" y="5800954"/>
              <a:ext cx="10711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UC-</a:t>
              </a:r>
              <a:r>
                <a:rPr lang="fr-FR" sz="1200" dirty="0" err="1"/>
                <a:t>MSCs</a:t>
              </a:r>
              <a:r>
                <a:rPr lang="fr-FR" sz="1200" baseline="30000" dirty="0" err="1"/>
                <a:t>high</a:t>
              </a:r>
              <a:endParaRPr lang="fr-FR" sz="1200" dirty="0"/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E2FB805C-F589-4BB7-85B8-4CE2601024DD}"/>
                </a:ext>
              </a:extLst>
            </p:cNvPr>
            <p:cNvSpPr txBox="1"/>
            <p:nvPr/>
          </p:nvSpPr>
          <p:spPr>
            <a:xfrm>
              <a:off x="7413954" y="5814324"/>
              <a:ext cx="12025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UC-MSCs</a:t>
              </a:r>
              <a:r>
                <a:rPr lang="fr-FR" sz="1200" baseline="30000" dirty="0"/>
                <a:t>pool2D</a:t>
              </a:r>
              <a:endParaRPr lang="fr-FR" sz="1200" dirty="0"/>
            </a:p>
          </p:txBody>
        </p:sp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3D09FCAA-0E62-441D-981F-21CC79B64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93715" y="4142994"/>
              <a:ext cx="1484913" cy="1381930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EA08576-C455-4AF1-B9BE-305808150195}"/>
                </a:ext>
              </a:extLst>
            </p:cNvPr>
            <p:cNvSpPr/>
            <p:nvPr/>
          </p:nvSpPr>
          <p:spPr>
            <a:xfrm>
              <a:off x="5815762" y="4417701"/>
              <a:ext cx="615684" cy="1044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474EECB0-CE54-478D-B34E-FC7776197EA2}"/>
                </a:ext>
              </a:extLst>
            </p:cNvPr>
            <p:cNvSpPr txBox="1"/>
            <p:nvPr/>
          </p:nvSpPr>
          <p:spPr>
            <a:xfrm>
              <a:off x="5577543" y="4029880"/>
              <a:ext cx="1368880" cy="315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IDO+ : 90%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CBBC1FD-D769-4176-A267-FC2D6E065948}"/>
                </a:ext>
              </a:extLst>
            </p:cNvPr>
            <p:cNvSpPr/>
            <p:nvPr/>
          </p:nvSpPr>
          <p:spPr>
            <a:xfrm>
              <a:off x="5825395" y="1313258"/>
              <a:ext cx="580750" cy="11317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4652EEA-F368-4C58-8EFD-6B0D3177215B}"/>
                </a:ext>
              </a:extLst>
            </p:cNvPr>
            <p:cNvSpPr txBox="1"/>
            <p:nvPr/>
          </p:nvSpPr>
          <p:spPr>
            <a:xfrm>
              <a:off x="4398148" y="3550280"/>
              <a:ext cx="27775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 smtClean="0"/>
                <a:t>Pro-</a:t>
              </a:r>
              <a:r>
                <a:rPr lang="fr-FR" dirty="0" err="1" smtClean="0"/>
                <a:t>inflammatory</a:t>
              </a:r>
              <a:r>
                <a:rPr lang="fr-FR" dirty="0" smtClean="0"/>
                <a:t> priming</a:t>
              </a:r>
              <a:endParaRPr lang="fr-FR" dirty="0"/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9AB61F68-FD85-43F7-AA7E-D0F22F649EE0}"/>
                </a:ext>
              </a:extLst>
            </p:cNvPr>
            <p:cNvSpPr txBox="1"/>
            <p:nvPr/>
          </p:nvSpPr>
          <p:spPr>
            <a:xfrm>
              <a:off x="2964333" y="867400"/>
              <a:ext cx="1550531" cy="3062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i="1" dirty="0" err="1"/>
                <a:t>Gated</a:t>
              </a:r>
              <a:r>
                <a:rPr lang="fr-FR" sz="1050" i="1" dirty="0"/>
                <a:t> </a:t>
              </a:r>
              <a:r>
                <a:rPr lang="fr-FR" sz="1050" i="1" dirty="0" err="1"/>
                <a:t>among</a:t>
              </a:r>
              <a:r>
                <a:rPr lang="fr-FR" sz="1050" i="1" dirty="0"/>
                <a:t> Cells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C5644B13-E430-4389-AB3A-A1EAB6896228}"/>
                </a:ext>
              </a:extLst>
            </p:cNvPr>
            <p:cNvSpPr txBox="1"/>
            <p:nvPr/>
          </p:nvSpPr>
          <p:spPr>
            <a:xfrm>
              <a:off x="5107488" y="867400"/>
              <a:ext cx="1616405" cy="3062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i="1" dirty="0" err="1"/>
                <a:t>Gated</a:t>
              </a:r>
              <a:r>
                <a:rPr lang="fr-FR" sz="1050" i="1" dirty="0"/>
                <a:t> </a:t>
              </a:r>
              <a:r>
                <a:rPr lang="fr-FR" sz="1050" i="1" dirty="0" err="1"/>
                <a:t>among</a:t>
              </a:r>
              <a:r>
                <a:rPr lang="fr-FR" sz="1050" i="1" dirty="0"/>
                <a:t> </a:t>
              </a:r>
              <a:r>
                <a:rPr lang="fr-FR" sz="1050" i="1" dirty="0" err="1"/>
                <a:t>MSCs</a:t>
              </a:r>
              <a:endParaRPr lang="fr-FR" sz="1050" i="1" dirty="0"/>
            </a:p>
          </p:txBody>
        </p:sp>
        <p:cxnSp>
          <p:nvCxnSpPr>
            <p:cNvPr id="77" name="Connecteur droit avec flèche 76">
              <a:extLst>
                <a:ext uri="{FF2B5EF4-FFF2-40B4-BE49-F238E27FC236}">
                  <a16:creationId xmlns:a16="http://schemas.microsoft.com/office/drawing/2014/main" id="{8FB9A609-8F2D-43A0-90BA-84F5E52542F5}"/>
                </a:ext>
              </a:extLst>
            </p:cNvPr>
            <p:cNvCxnSpPr>
              <a:cxnSpLocks/>
            </p:cNvCxnSpPr>
            <p:nvPr/>
          </p:nvCxnSpPr>
          <p:spPr>
            <a:xfrm>
              <a:off x="1539550" y="2698668"/>
              <a:ext cx="8133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339A28C8-E5A5-44E9-9322-7E8FE4FC216D}"/>
                </a:ext>
              </a:extLst>
            </p:cNvPr>
            <p:cNvSpPr txBox="1"/>
            <p:nvPr/>
          </p:nvSpPr>
          <p:spPr>
            <a:xfrm>
              <a:off x="1462613" y="3608880"/>
              <a:ext cx="1368880" cy="371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  <a:endParaRPr lang="fr-FR" sz="1400" b="1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0657F90-DCD4-46E2-BC73-834C62CE8B63}"/>
                </a:ext>
              </a:extLst>
            </p:cNvPr>
            <p:cNvSpPr/>
            <p:nvPr/>
          </p:nvSpPr>
          <p:spPr>
            <a:xfrm>
              <a:off x="3579507" y="4397908"/>
              <a:ext cx="628575" cy="10744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B1CA32DE-1580-4E43-B64C-CBBF2EACAF36}"/>
                </a:ext>
              </a:extLst>
            </p:cNvPr>
            <p:cNvSpPr txBox="1"/>
            <p:nvPr/>
          </p:nvSpPr>
          <p:spPr>
            <a:xfrm>
              <a:off x="3474574" y="4029880"/>
              <a:ext cx="1212428" cy="315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IDO+ : 10 %</a:t>
              </a:r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863082D5-176E-4872-81CF-AB8B4D69D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470" y="4148624"/>
              <a:ext cx="1469312" cy="1375736"/>
            </a:xfrm>
            <a:prstGeom prst="rect">
              <a:avLst/>
            </a:prstGeom>
          </p:spPr>
        </p:pic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A658D04-A127-44C0-9314-61D129129747}"/>
                </a:ext>
              </a:extLst>
            </p:cNvPr>
            <p:cNvSpPr/>
            <p:nvPr/>
          </p:nvSpPr>
          <p:spPr>
            <a:xfrm>
              <a:off x="7874794" y="4284404"/>
              <a:ext cx="615684" cy="11851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1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67E336F8-7875-4B44-93FB-A2F7EA3DAE08}"/>
                </a:ext>
              </a:extLst>
            </p:cNvPr>
            <p:cNvSpPr txBox="1"/>
            <p:nvPr/>
          </p:nvSpPr>
          <p:spPr>
            <a:xfrm>
              <a:off x="7798703" y="4029880"/>
              <a:ext cx="1368880" cy="315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IDO+ : 70%</a:t>
              </a:r>
            </a:p>
          </p:txBody>
        </p:sp>
        <p:cxnSp>
          <p:nvCxnSpPr>
            <p:cNvPr id="84" name="Connecteur droit 83">
              <a:extLst>
                <a:ext uri="{FF2B5EF4-FFF2-40B4-BE49-F238E27FC236}">
                  <a16:creationId xmlns:a16="http://schemas.microsoft.com/office/drawing/2014/main" id="{BFD17648-19D8-49B3-BB54-CB519387E1AC}"/>
                </a:ext>
              </a:extLst>
            </p:cNvPr>
            <p:cNvCxnSpPr/>
            <p:nvPr/>
          </p:nvCxnSpPr>
          <p:spPr>
            <a:xfrm>
              <a:off x="2971709" y="3991780"/>
              <a:ext cx="566795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D56F334B-5060-4912-BDCC-1F5BB9E9C4A9}"/>
                </a:ext>
              </a:extLst>
            </p:cNvPr>
            <p:cNvSpPr txBox="1"/>
            <p:nvPr/>
          </p:nvSpPr>
          <p:spPr>
            <a:xfrm rot="16200000">
              <a:off x="396679" y="2080921"/>
              <a:ext cx="663613" cy="355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SSC-A</a:t>
              </a:r>
            </a:p>
          </p:txBody>
        </p:sp>
        <p:cxnSp>
          <p:nvCxnSpPr>
            <p:cNvPr id="86" name="Connecteur droit avec flèche 85">
              <a:extLst>
                <a:ext uri="{FF2B5EF4-FFF2-40B4-BE49-F238E27FC236}">
                  <a16:creationId xmlns:a16="http://schemas.microsoft.com/office/drawing/2014/main" id="{24E23833-5320-4A4D-801A-6F977273E34E}"/>
                </a:ext>
              </a:extLst>
            </p:cNvPr>
            <p:cNvCxnSpPr>
              <a:cxnSpLocks/>
              <a:stCxn id="85" idx="3"/>
            </p:cNvCxnSpPr>
            <p:nvPr/>
          </p:nvCxnSpPr>
          <p:spPr>
            <a:xfrm flipV="1">
              <a:off x="728486" y="1169934"/>
              <a:ext cx="0" cy="7570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D509216D-D5CC-4DDE-986F-3E102A51ECE7}"/>
                </a:ext>
              </a:extLst>
            </p:cNvPr>
            <p:cNvSpPr txBox="1"/>
            <p:nvPr/>
          </p:nvSpPr>
          <p:spPr>
            <a:xfrm>
              <a:off x="5104998" y="2553330"/>
              <a:ext cx="701815" cy="33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IDO</a:t>
              </a:r>
            </a:p>
          </p:txBody>
        </p:sp>
        <p:cxnSp>
          <p:nvCxnSpPr>
            <p:cNvPr id="88" name="Connecteur droit avec flèche 87">
              <a:extLst>
                <a:ext uri="{FF2B5EF4-FFF2-40B4-BE49-F238E27FC236}">
                  <a16:creationId xmlns:a16="http://schemas.microsoft.com/office/drawing/2014/main" id="{6E5CFEDB-C88F-4DBF-A386-C92EE7F6A6D4}"/>
                </a:ext>
              </a:extLst>
            </p:cNvPr>
            <p:cNvCxnSpPr>
              <a:cxnSpLocks/>
            </p:cNvCxnSpPr>
            <p:nvPr/>
          </p:nvCxnSpPr>
          <p:spPr>
            <a:xfrm>
              <a:off x="5667906" y="2720393"/>
              <a:ext cx="8133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FB74F93-0DA0-4224-98B2-56F64933766A}"/>
                </a:ext>
              </a:extLst>
            </p:cNvPr>
            <p:cNvSpPr/>
            <p:nvPr/>
          </p:nvSpPr>
          <p:spPr>
            <a:xfrm>
              <a:off x="520361" y="604520"/>
              <a:ext cx="416248" cy="4455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A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DDA4B58-BFE9-464B-A69C-47E7047FA698}"/>
                </a:ext>
              </a:extLst>
            </p:cNvPr>
            <p:cNvSpPr/>
            <p:nvPr/>
          </p:nvSpPr>
          <p:spPr>
            <a:xfrm>
              <a:off x="495808" y="3286602"/>
              <a:ext cx="403896" cy="4455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B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11DA1B4D-DAFB-4377-8D47-93D9618D2417}"/>
                </a:ext>
              </a:extLst>
            </p:cNvPr>
            <p:cNvSpPr txBox="1"/>
            <p:nvPr/>
          </p:nvSpPr>
          <p:spPr>
            <a:xfrm>
              <a:off x="899704" y="5511080"/>
              <a:ext cx="701815" cy="33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IDO</a:t>
              </a:r>
            </a:p>
          </p:txBody>
        </p:sp>
        <p:cxnSp>
          <p:nvCxnSpPr>
            <p:cNvPr id="92" name="Connecteur droit avec flèche 91">
              <a:extLst>
                <a:ext uri="{FF2B5EF4-FFF2-40B4-BE49-F238E27FC236}">
                  <a16:creationId xmlns:a16="http://schemas.microsoft.com/office/drawing/2014/main" id="{A6542995-269D-4FFF-BF32-4AFFF47D41CC}"/>
                </a:ext>
              </a:extLst>
            </p:cNvPr>
            <p:cNvCxnSpPr>
              <a:cxnSpLocks/>
            </p:cNvCxnSpPr>
            <p:nvPr/>
          </p:nvCxnSpPr>
          <p:spPr>
            <a:xfrm>
              <a:off x="1462613" y="5678142"/>
              <a:ext cx="72321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582EF94D-345D-45BE-BF8E-86840F1234A1}"/>
                </a:ext>
              </a:extLst>
            </p:cNvPr>
            <p:cNvSpPr txBox="1"/>
            <p:nvPr/>
          </p:nvSpPr>
          <p:spPr>
            <a:xfrm rot="16200000">
              <a:off x="403823" y="5044033"/>
              <a:ext cx="663613" cy="355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SSC-A</a:t>
              </a:r>
            </a:p>
          </p:txBody>
        </p:sp>
        <p:cxnSp>
          <p:nvCxnSpPr>
            <p:cNvPr id="94" name="Connecteur droit avec flèche 93">
              <a:extLst>
                <a:ext uri="{FF2B5EF4-FFF2-40B4-BE49-F238E27FC236}">
                  <a16:creationId xmlns:a16="http://schemas.microsoft.com/office/drawing/2014/main" id="{B3064F92-F9D7-4E50-BD56-CBF9496A8541}"/>
                </a:ext>
              </a:extLst>
            </p:cNvPr>
            <p:cNvCxnSpPr>
              <a:cxnSpLocks/>
              <a:stCxn id="93" idx="3"/>
            </p:cNvCxnSpPr>
            <p:nvPr/>
          </p:nvCxnSpPr>
          <p:spPr>
            <a:xfrm flipV="1">
              <a:off x="735630" y="4133047"/>
              <a:ext cx="0" cy="7570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593841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6323BC-35D5-41FF-8E3A-D9F458195FB1}"/>
              </a:ext>
            </a:extLst>
          </p:cNvPr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grpSp>
        <p:nvGrpSpPr>
          <p:cNvPr id="153" name="Groupe 152">
            <a:extLst>
              <a:ext uri="{FF2B5EF4-FFF2-40B4-BE49-F238E27FC236}">
                <a16:creationId xmlns:a16="http://schemas.microsoft.com/office/drawing/2014/main" id="{EBA2C8FF-4450-4A93-B423-13EED47811EC}"/>
              </a:ext>
            </a:extLst>
          </p:cNvPr>
          <p:cNvGrpSpPr/>
          <p:nvPr/>
        </p:nvGrpSpPr>
        <p:grpSpPr>
          <a:xfrm>
            <a:off x="112123" y="531828"/>
            <a:ext cx="9463677" cy="5005372"/>
            <a:chOff x="112123" y="531828"/>
            <a:chExt cx="9463677" cy="5005372"/>
          </a:xfrm>
        </p:grpSpPr>
        <p:pic>
          <p:nvPicPr>
            <p:cNvPr id="79" name="Image 78">
              <a:extLst>
                <a:ext uri="{FF2B5EF4-FFF2-40B4-BE49-F238E27FC236}">
                  <a16:creationId xmlns:a16="http://schemas.microsoft.com/office/drawing/2014/main" id="{4EDBC81A-C5A1-47C8-AE7D-C74475C80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232" y="1066566"/>
              <a:ext cx="1175480" cy="1330145"/>
            </a:xfrm>
            <a:prstGeom prst="rect">
              <a:avLst/>
            </a:prstGeom>
          </p:spPr>
        </p:pic>
        <p:cxnSp>
          <p:nvCxnSpPr>
            <p:cNvPr id="80" name="Connecteur droit avec flèche 79">
              <a:extLst>
                <a:ext uri="{FF2B5EF4-FFF2-40B4-BE49-F238E27FC236}">
                  <a16:creationId xmlns:a16="http://schemas.microsoft.com/office/drawing/2014/main" id="{F3BB0B38-6A70-48C0-AAA1-3F5B98D1231F}"/>
                </a:ext>
              </a:extLst>
            </p:cNvPr>
            <p:cNvCxnSpPr>
              <a:cxnSpLocks/>
            </p:cNvCxnSpPr>
            <p:nvPr/>
          </p:nvCxnSpPr>
          <p:spPr>
            <a:xfrm>
              <a:off x="1623712" y="1178776"/>
              <a:ext cx="3629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ECD40AD7-2A92-43C5-8348-17BA629FF524}"/>
                </a:ext>
              </a:extLst>
            </p:cNvPr>
            <p:cNvSpPr txBox="1"/>
            <p:nvPr/>
          </p:nvSpPr>
          <p:spPr>
            <a:xfrm>
              <a:off x="1071588" y="1553273"/>
              <a:ext cx="474075" cy="31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Cells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957B4031-284B-42E1-9568-F455E1736E66}"/>
                </a:ext>
              </a:extLst>
            </p:cNvPr>
            <p:cNvSpPr txBox="1"/>
            <p:nvPr/>
          </p:nvSpPr>
          <p:spPr>
            <a:xfrm>
              <a:off x="376932" y="2353840"/>
              <a:ext cx="72449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FSC-A</a:t>
              </a:r>
            </a:p>
          </p:txBody>
        </p:sp>
        <p:cxnSp>
          <p:nvCxnSpPr>
            <p:cNvPr id="83" name="Connecteur droit avec flèche 82">
              <a:extLst>
                <a:ext uri="{FF2B5EF4-FFF2-40B4-BE49-F238E27FC236}">
                  <a16:creationId xmlns:a16="http://schemas.microsoft.com/office/drawing/2014/main" id="{9BCE1C10-2CDB-420B-B5E0-97DFAB50011F}"/>
                </a:ext>
              </a:extLst>
            </p:cNvPr>
            <p:cNvCxnSpPr>
              <a:cxnSpLocks/>
            </p:cNvCxnSpPr>
            <p:nvPr/>
          </p:nvCxnSpPr>
          <p:spPr>
            <a:xfrm>
              <a:off x="1007108" y="2485302"/>
              <a:ext cx="1600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5CB60791-718C-45D2-9CAF-279A2C2030DF}"/>
                </a:ext>
              </a:extLst>
            </p:cNvPr>
            <p:cNvSpPr txBox="1"/>
            <p:nvPr/>
          </p:nvSpPr>
          <p:spPr>
            <a:xfrm rot="16200000">
              <a:off x="47820" y="2086861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SSC-A</a:t>
              </a:r>
            </a:p>
          </p:txBody>
        </p:sp>
        <p:cxnSp>
          <p:nvCxnSpPr>
            <p:cNvPr id="85" name="Connecteur droit avec flèche 84">
              <a:extLst>
                <a:ext uri="{FF2B5EF4-FFF2-40B4-BE49-F238E27FC236}">
                  <a16:creationId xmlns:a16="http://schemas.microsoft.com/office/drawing/2014/main" id="{CBC42EA3-BFEA-412D-8FE8-41848C4CFC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692" y="1761718"/>
              <a:ext cx="1" cy="202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EA169ED-D862-416C-A755-C9781F4FBDE3}"/>
                </a:ext>
              </a:extLst>
            </p:cNvPr>
            <p:cNvSpPr/>
            <p:nvPr/>
          </p:nvSpPr>
          <p:spPr>
            <a:xfrm>
              <a:off x="112123" y="531828"/>
              <a:ext cx="336109" cy="438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A</a:t>
              </a: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0733A1F4-7080-4DF2-A4A2-252D5D7EC1BA}"/>
                </a:ext>
              </a:extLst>
            </p:cNvPr>
            <p:cNvSpPr/>
            <p:nvPr/>
          </p:nvSpPr>
          <p:spPr>
            <a:xfrm>
              <a:off x="734742" y="1841766"/>
              <a:ext cx="856837" cy="533965"/>
            </a:xfrm>
            <a:custGeom>
              <a:avLst/>
              <a:gdLst>
                <a:gd name="connsiteX0" fmla="*/ 30957 w 826294"/>
                <a:gd name="connsiteY0" fmla="*/ 400050 h 450056"/>
                <a:gd name="connsiteX1" fmla="*/ 207169 w 826294"/>
                <a:gd name="connsiteY1" fmla="*/ 214312 h 450056"/>
                <a:gd name="connsiteX2" fmla="*/ 633413 w 826294"/>
                <a:gd name="connsiteY2" fmla="*/ 0 h 450056"/>
                <a:gd name="connsiteX3" fmla="*/ 826294 w 826294"/>
                <a:gd name="connsiteY3" fmla="*/ 11906 h 450056"/>
                <a:gd name="connsiteX4" fmla="*/ 821532 w 826294"/>
                <a:gd name="connsiteY4" fmla="*/ 333375 h 450056"/>
                <a:gd name="connsiteX5" fmla="*/ 207169 w 826294"/>
                <a:gd name="connsiteY5" fmla="*/ 428625 h 450056"/>
                <a:gd name="connsiteX6" fmla="*/ 0 w 826294"/>
                <a:gd name="connsiteY6" fmla="*/ 450056 h 450056"/>
                <a:gd name="connsiteX7" fmla="*/ 30957 w 826294"/>
                <a:gd name="connsiteY7" fmla="*/ 400050 h 45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6294" h="450056">
                  <a:moveTo>
                    <a:pt x="30957" y="400050"/>
                  </a:moveTo>
                  <a:lnTo>
                    <a:pt x="207169" y="214312"/>
                  </a:lnTo>
                  <a:lnTo>
                    <a:pt x="633413" y="0"/>
                  </a:lnTo>
                  <a:lnTo>
                    <a:pt x="826294" y="11906"/>
                  </a:lnTo>
                  <a:cubicBezTo>
                    <a:pt x="824707" y="119062"/>
                    <a:pt x="823119" y="226219"/>
                    <a:pt x="821532" y="333375"/>
                  </a:cubicBezTo>
                  <a:lnTo>
                    <a:pt x="207169" y="428625"/>
                  </a:lnTo>
                  <a:lnTo>
                    <a:pt x="0" y="450056"/>
                  </a:lnTo>
                  <a:lnTo>
                    <a:pt x="30957" y="40005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8" name="Image 87">
              <a:extLst>
                <a:ext uri="{FF2B5EF4-FFF2-40B4-BE49-F238E27FC236}">
                  <a16:creationId xmlns:a16="http://schemas.microsoft.com/office/drawing/2014/main" id="{E0AE441A-963A-4B1F-94C4-637E5C8ED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5956" y="1066566"/>
              <a:ext cx="1175480" cy="1309162"/>
            </a:xfrm>
            <a:prstGeom prst="rect">
              <a:avLst/>
            </a:prstGeom>
          </p:spPr>
        </p:pic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DC933715-5D45-48BD-A0FF-A05E813A4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9245" y="1056102"/>
              <a:ext cx="1175480" cy="1342231"/>
            </a:xfrm>
            <a:prstGeom prst="rect">
              <a:avLst/>
            </a:prstGeom>
          </p:spPr>
        </p:pic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A9894DBD-143A-4A63-B58F-44B830B77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96970" y="1063154"/>
              <a:ext cx="1175481" cy="1336968"/>
            </a:xfrm>
            <a:prstGeom prst="rect">
              <a:avLst/>
            </a:prstGeom>
          </p:spPr>
        </p:pic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EA3EA195-44E4-4026-8AB3-8F772EADA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54694" y="1056102"/>
              <a:ext cx="1175480" cy="1330090"/>
            </a:xfrm>
            <a:prstGeom prst="rect">
              <a:avLst/>
            </a:prstGeom>
          </p:spPr>
        </p:pic>
        <p:cxnSp>
          <p:nvCxnSpPr>
            <p:cNvPr id="92" name="Connecteur droit avec flèche 91">
              <a:extLst>
                <a:ext uri="{FF2B5EF4-FFF2-40B4-BE49-F238E27FC236}">
                  <a16:creationId xmlns:a16="http://schemas.microsoft.com/office/drawing/2014/main" id="{4F7FCF16-A9FD-49F3-8B30-52360940D327}"/>
                </a:ext>
              </a:extLst>
            </p:cNvPr>
            <p:cNvCxnSpPr>
              <a:cxnSpLocks/>
            </p:cNvCxnSpPr>
            <p:nvPr/>
          </p:nvCxnSpPr>
          <p:spPr>
            <a:xfrm>
              <a:off x="3181436" y="1168410"/>
              <a:ext cx="3629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C9DD25C1-1625-4239-9285-1F290365FFCB}"/>
                </a:ext>
              </a:extLst>
            </p:cNvPr>
            <p:cNvCxnSpPr>
              <a:cxnSpLocks/>
            </p:cNvCxnSpPr>
            <p:nvPr/>
          </p:nvCxnSpPr>
          <p:spPr>
            <a:xfrm>
              <a:off x="4714725" y="1168410"/>
              <a:ext cx="3629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onnecteur droit avec flèche 93">
              <a:extLst>
                <a:ext uri="{FF2B5EF4-FFF2-40B4-BE49-F238E27FC236}">
                  <a16:creationId xmlns:a16="http://schemas.microsoft.com/office/drawing/2014/main" id="{0563192C-BDB3-49B0-974A-592510B819E2}"/>
                </a:ext>
              </a:extLst>
            </p:cNvPr>
            <p:cNvCxnSpPr>
              <a:cxnSpLocks/>
            </p:cNvCxnSpPr>
            <p:nvPr/>
          </p:nvCxnSpPr>
          <p:spPr>
            <a:xfrm>
              <a:off x="6272451" y="1168410"/>
              <a:ext cx="3629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3692471A-01DA-4F96-ACB1-8A685B80BBF0}"/>
                </a:ext>
              </a:extLst>
            </p:cNvPr>
            <p:cNvSpPr txBox="1"/>
            <p:nvPr/>
          </p:nvSpPr>
          <p:spPr>
            <a:xfrm>
              <a:off x="1963811" y="672155"/>
              <a:ext cx="1102408" cy="2738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i="1" dirty="0" err="1"/>
                <a:t>Gated</a:t>
              </a:r>
              <a:r>
                <a:rPr lang="fr-FR" sz="900" i="1" dirty="0"/>
                <a:t> </a:t>
              </a:r>
              <a:r>
                <a:rPr lang="fr-FR" sz="900" i="1" dirty="0" err="1"/>
                <a:t>among</a:t>
              </a:r>
              <a:r>
                <a:rPr lang="fr-FR" sz="900" i="1" dirty="0"/>
                <a:t> Cells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A62C7518-42A3-4AFE-BDED-8BC3CA1C4035}"/>
                </a:ext>
              </a:extLst>
            </p:cNvPr>
            <p:cNvSpPr txBox="1"/>
            <p:nvPr/>
          </p:nvSpPr>
          <p:spPr>
            <a:xfrm>
              <a:off x="3570502" y="672155"/>
              <a:ext cx="10564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i="1" dirty="0" err="1"/>
                <a:t>Gated</a:t>
              </a:r>
              <a:r>
                <a:rPr lang="fr-FR" sz="900" i="1" dirty="0"/>
                <a:t> </a:t>
              </a:r>
              <a:r>
                <a:rPr lang="fr-FR" sz="900" i="1" dirty="0" err="1"/>
                <a:t>among</a:t>
              </a:r>
              <a:r>
                <a:rPr lang="fr-FR" sz="900" i="1" dirty="0"/>
                <a:t> FSC-singulets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EEBE7116-E8AE-44B1-9CD4-A87DD4DF02F6}"/>
                </a:ext>
              </a:extLst>
            </p:cNvPr>
            <p:cNvSpPr txBox="1"/>
            <p:nvPr/>
          </p:nvSpPr>
          <p:spPr>
            <a:xfrm>
              <a:off x="4942012" y="672155"/>
              <a:ext cx="1102408" cy="438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i="1" dirty="0" err="1"/>
                <a:t>Gated</a:t>
              </a:r>
              <a:r>
                <a:rPr lang="fr-FR" sz="900" i="1" dirty="0"/>
                <a:t> </a:t>
              </a:r>
              <a:r>
                <a:rPr lang="fr-FR" sz="900" i="1" dirty="0" err="1"/>
                <a:t>among</a:t>
              </a:r>
              <a:r>
                <a:rPr lang="fr-FR" sz="900" i="1" dirty="0"/>
                <a:t> SSC-singulets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86755CB9-0E9A-4EE4-B5CF-4D6D29DDB615}"/>
                </a:ext>
              </a:extLst>
            </p:cNvPr>
            <p:cNvSpPr txBox="1"/>
            <p:nvPr/>
          </p:nvSpPr>
          <p:spPr>
            <a:xfrm>
              <a:off x="6649733" y="672155"/>
              <a:ext cx="964518" cy="438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i="1" dirty="0" err="1"/>
                <a:t>Gated</a:t>
              </a:r>
              <a:r>
                <a:rPr lang="fr-FR" sz="900" i="1" dirty="0"/>
                <a:t> </a:t>
              </a:r>
              <a:r>
                <a:rPr lang="fr-FR" sz="900" i="1" dirty="0" err="1"/>
                <a:t>among</a:t>
              </a:r>
              <a:r>
                <a:rPr lang="fr-FR" sz="900" i="1" dirty="0"/>
                <a:t> viable </a:t>
              </a:r>
              <a:r>
                <a:rPr lang="fr-FR" sz="900" i="1" dirty="0" err="1"/>
                <a:t>cells</a:t>
              </a:r>
              <a:endParaRPr lang="fr-FR" sz="900" i="1" baseline="30000" dirty="0"/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287EDE71-4D77-48E2-9BAF-96A268EEFBF1}"/>
                </a:ext>
              </a:extLst>
            </p:cNvPr>
            <p:cNvSpPr txBox="1"/>
            <p:nvPr/>
          </p:nvSpPr>
          <p:spPr>
            <a:xfrm>
              <a:off x="8216183" y="672155"/>
              <a:ext cx="964518" cy="438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i="1" dirty="0" err="1"/>
                <a:t>Gated</a:t>
              </a:r>
              <a:r>
                <a:rPr lang="fr-FR" sz="900" i="1" dirty="0"/>
                <a:t> </a:t>
              </a:r>
              <a:r>
                <a:rPr lang="fr-FR" sz="900" i="1" dirty="0" err="1"/>
                <a:t>among</a:t>
              </a:r>
              <a:r>
                <a:rPr lang="fr-FR" sz="900" i="1" dirty="0"/>
                <a:t> </a:t>
              </a:r>
              <a:r>
                <a:rPr lang="fr-FR" sz="900" i="1" dirty="0" err="1"/>
                <a:t>leukocytes</a:t>
              </a:r>
              <a:endParaRPr lang="fr-FR" sz="900" i="1" baseline="30000" dirty="0"/>
            </a:p>
          </p:txBody>
        </p:sp>
        <p:cxnSp>
          <p:nvCxnSpPr>
            <p:cNvPr id="100" name="Connecteur droit avec flèche 99">
              <a:extLst>
                <a:ext uri="{FF2B5EF4-FFF2-40B4-BE49-F238E27FC236}">
                  <a16:creationId xmlns:a16="http://schemas.microsoft.com/office/drawing/2014/main" id="{3E071764-7727-4B80-A121-C7A9B93587FF}"/>
                </a:ext>
              </a:extLst>
            </p:cNvPr>
            <p:cNvCxnSpPr>
              <a:cxnSpLocks/>
            </p:cNvCxnSpPr>
            <p:nvPr/>
          </p:nvCxnSpPr>
          <p:spPr>
            <a:xfrm>
              <a:off x="7830174" y="1168410"/>
              <a:ext cx="3629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2A1F6709-429A-4D88-B002-5AE0119D4156}"/>
                </a:ext>
              </a:extLst>
            </p:cNvPr>
            <p:cNvSpPr/>
            <p:nvPr/>
          </p:nvSpPr>
          <p:spPr>
            <a:xfrm>
              <a:off x="2059093" y="1369956"/>
              <a:ext cx="136620" cy="8739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538B691-33EA-44F1-A53E-B4DE4E93946A}"/>
                </a:ext>
              </a:extLst>
            </p:cNvPr>
            <p:cNvSpPr/>
            <p:nvPr/>
          </p:nvSpPr>
          <p:spPr>
            <a:xfrm>
              <a:off x="3576814" y="1761718"/>
              <a:ext cx="128459" cy="6244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5F345B7-77EA-4EB6-A42B-DC03113CE0B8}"/>
                </a:ext>
              </a:extLst>
            </p:cNvPr>
            <p:cNvSpPr/>
            <p:nvPr/>
          </p:nvSpPr>
          <p:spPr>
            <a:xfrm>
              <a:off x="5101932" y="1083990"/>
              <a:ext cx="846664" cy="1302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C155BA4-67CF-4AFA-AE96-87C03BD566FD}"/>
                </a:ext>
              </a:extLst>
            </p:cNvPr>
            <p:cNvSpPr/>
            <p:nvPr/>
          </p:nvSpPr>
          <p:spPr>
            <a:xfrm>
              <a:off x="7280774" y="1701447"/>
              <a:ext cx="525145" cy="6742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6E5EF16A-E32B-45C2-838A-51F427473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54124" y="1054026"/>
              <a:ext cx="1175480" cy="1330707"/>
            </a:xfrm>
            <a:prstGeom prst="rect">
              <a:avLst/>
            </a:prstGeom>
          </p:spPr>
        </p:pic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7FD69CE-31D3-44EA-93D3-8AEA9B832DD1}"/>
                </a:ext>
              </a:extLst>
            </p:cNvPr>
            <p:cNvSpPr/>
            <p:nvPr/>
          </p:nvSpPr>
          <p:spPr>
            <a:xfrm>
              <a:off x="8405971" y="1083990"/>
              <a:ext cx="707989" cy="6174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286A046E-D38E-45C9-9BA6-3C2105595796}"/>
                </a:ext>
              </a:extLst>
            </p:cNvPr>
            <p:cNvSpPr txBox="1"/>
            <p:nvPr/>
          </p:nvSpPr>
          <p:spPr>
            <a:xfrm>
              <a:off x="1950942" y="1099598"/>
              <a:ext cx="991037" cy="31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FSC-singulets</a:t>
              </a:r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3B97B35D-38A1-4BF6-B191-A03455E8FEE1}"/>
                </a:ext>
              </a:extLst>
            </p:cNvPr>
            <p:cNvSpPr txBox="1"/>
            <p:nvPr/>
          </p:nvSpPr>
          <p:spPr>
            <a:xfrm>
              <a:off x="3502317" y="1424705"/>
              <a:ext cx="994362" cy="31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SSC-singulets</a:t>
              </a: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34EFBEA8-E0E4-4916-9784-AB2F8FEB0590}"/>
                </a:ext>
              </a:extLst>
            </p:cNvPr>
            <p:cNvSpPr txBox="1"/>
            <p:nvPr/>
          </p:nvSpPr>
          <p:spPr>
            <a:xfrm>
              <a:off x="5094043" y="1063154"/>
              <a:ext cx="873016" cy="31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Viable </a:t>
              </a:r>
              <a:r>
                <a:rPr lang="fr-FR" sz="1050" b="1" dirty="0" err="1"/>
                <a:t>cells</a:t>
              </a:r>
              <a:endParaRPr lang="fr-FR" sz="1050" b="1" dirty="0"/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0F2FE425-9FCB-49D0-836F-66EEA0253421}"/>
                </a:ext>
              </a:extLst>
            </p:cNvPr>
            <p:cNvSpPr txBox="1"/>
            <p:nvPr/>
          </p:nvSpPr>
          <p:spPr>
            <a:xfrm>
              <a:off x="7024807" y="1424705"/>
              <a:ext cx="866367" cy="31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>
                <a:defRPr sz="1100" b="1"/>
              </a:lvl1pPr>
            </a:lstStyle>
            <a:p>
              <a:r>
                <a:rPr lang="fr-FR" sz="1050" dirty="0"/>
                <a:t>Leukocytes</a:t>
              </a:r>
              <a:endParaRPr lang="fr-FR" sz="1050" baseline="30000" dirty="0"/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337890CE-C6BD-4566-9852-64AFE74707DD}"/>
                </a:ext>
              </a:extLst>
            </p:cNvPr>
            <p:cNvSpPr txBox="1"/>
            <p:nvPr/>
          </p:nvSpPr>
          <p:spPr>
            <a:xfrm>
              <a:off x="8212417" y="1689445"/>
              <a:ext cx="1363383" cy="31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>
                <a:defRPr sz="1100" b="1"/>
              </a:lvl1pPr>
            </a:lstStyle>
            <a:p>
              <a:r>
                <a:rPr lang="fr-FR" sz="1050" dirty="0" err="1"/>
                <a:t>Proliferative</a:t>
              </a:r>
              <a:r>
                <a:rPr lang="fr-FR" sz="1050" dirty="0"/>
                <a:t> T-</a:t>
              </a:r>
              <a:r>
                <a:rPr lang="fr-FR" sz="1050" dirty="0" err="1"/>
                <a:t>cells</a:t>
              </a:r>
              <a:endParaRPr lang="fr-FR" sz="1050" baseline="30000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C1DEED5E-5B05-464E-90BF-BCF3141E3EE9}"/>
                </a:ext>
              </a:extLst>
            </p:cNvPr>
            <p:cNvSpPr/>
            <p:nvPr/>
          </p:nvSpPr>
          <p:spPr>
            <a:xfrm>
              <a:off x="112198" y="3237451"/>
              <a:ext cx="326135" cy="438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B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3D3FDA28-32FC-4DDF-8E56-E883DF1E93B5}"/>
                </a:ext>
              </a:extLst>
            </p:cNvPr>
            <p:cNvSpPr txBox="1"/>
            <p:nvPr/>
          </p:nvSpPr>
          <p:spPr>
            <a:xfrm>
              <a:off x="1903472" y="2353840"/>
              <a:ext cx="7827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FSC-W</a:t>
              </a:r>
            </a:p>
          </p:txBody>
        </p:sp>
        <p:cxnSp>
          <p:nvCxnSpPr>
            <p:cNvPr id="114" name="Connecteur droit avec flèche 113">
              <a:extLst>
                <a:ext uri="{FF2B5EF4-FFF2-40B4-BE49-F238E27FC236}">
                  <a16:creationId xmlns:a16="http://schemas.microsoft.com/office/drawing/2014/main" id="{E0F4B37E-4BCB-4475-AA8F-3894BE88D100}"/>
                </a:ext>
              </a:extLst>
            </p:cNvPr>
            <p:cNvCxnSpPr>
              <a:cxnSpLocks/>
            </p:cNvCxnSpPr>
            <p:nvPr/>
          </p:nvCxnSpPr>
          <p:spPr>
            <a:xfrm>
              <a:off x="2571748" y="2485302"/>
              <a:ext cx="1600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2C5050DD-804C-43DA-9B27-C6B52EDDA700}"/>
                </a:ext>
              </a:extLst>
            </p:cNvPr>
            <p:cNvSpPr txBox="1"/>
            <p:nvPr/>
          </p:nvSpPr>
          <p:spPr>
            <a:xfrm rot="16200000">
              <a:off x="1574360" y="2086861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FSC-H</a:t>
              </a:r>
            </a:p>
          </p:txBody>
        </p:sp>
        <p:cxnSp>
          <p:nvCxnSpPr>
            <p:cNvPr id="116" name="Connecteur droit avec flèche 115">
              <a:extLst>
                <a:ext uri="{FF2B5EF4-FFF2-40B4-BE49-F238E27FC236}">
                  <a16:creationId xmlns:a16="http://schemas.microsoft.com/office/drawing/2014/main" id="{870EBEF5-DB04-43CD-BA5E-594D502AD5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71232" y="1761718"/>
              <a:ext cx="1" cy="202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C19EC2E8-7680-41C4-BAE6-77EF6EF1E26E}"/>
                </a:ext>
              </a:extLst>
            </p:cNvPr>
            <p:cNvSpPr txBox="1"/>
            <p:nvPr/>
          </p:nvSpPr>
          <p:spPr>
            <a:xfrm>
              <a:off x="3467442" y="2353840"/>
              <a:ext cx="7785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SSC-W</a:t>
              </a:r>
            </a:p>
          </p:txBody>
        </p:sp>
        <p:cxnSp>
          <p:nvCxnSpPr>
            <p:cNvPr id="118" name="Connecteur droit avec flèche 117">
              <a:extLst>
                <a:ext uri="{FF2B5EF4-FFF2-40B4-BE49-F238E27FC236}">
                  <a16:creationId xmlns:a16="http://schemas.microsoft.com/office/drawing/2014/main" id="{CB38989A-2194-473F-AE14-98072D73E3BE}"/>
                </a:ext>
              </a:extLst>
            </p:cNvPr>
            <p:cNvCxnSpPr>
              <a:cxnSpLocks/>
            </p:cNvCxnSpPr>
            <p:nvPr/>
          </p:nvCxnSpPr>
          <p:spPr>
            <a:xfrm>
              <a:off x="4161119" y="2485302"/>
              <a:ext cx="1600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46AE48DC-720F-4C8D-AB6E-892A30F39584}"/>
                </a:ext>
              </a:extLst>
            </p:cNvPr>
            <p:cNvSpPr txBox="1"/>
            <p:nvPr/>
          </p:nvSpPr>
          <p:spPr>
            <a:xfrm rot="16200000">
              <a:off x="3138331" y="2086861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SSC-H</a:t>
              </a:r>
            </a:p>
          </p:txBody>
        </p:sp>
        <p:cxnSp>
          <p:nvCxnSpPr>
            <p:cNvPr id="120" name="Connecteur droit avec flèche 119">
              <a:extLst>
                <a:ext uri="{FF2B5EF4-FFF2-40B4-BE49-F238E27FC236}">
                  <a16:creationId xmlns:a16="http://schemas.microsoft.com/office/drawing/2014/main" id="{723A5326-C22A-4EB6-B415-0B368CDA82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35203" y="1761718"/>
              <a:ext cx="1" cy="202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0796F3A3-A9A3-4697-AAF0-DEEA8A304278}"/>
                </a:ext>
              </a:extLst>
            </p:cNvPr>
            <p:cNvSpPr txBox="1"/>
            <p:nvPr/>
          </p:nvSpPr>
          <p:spPr>
            <a:xfrm>
              <a:off x="4996265" y="2353840"/>
              <a:ext cx="566696" cy="310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7AAD</a:t>
              </a:r>
            </a:p>
          </p:txBody>
        </p:sp>
        <p:cxnSp>
          <p:nvCxnSpPr>
            <p:cNvPr id="122" name="Connecteur droit avec flèche 121">
              <a:extLst>
                <a:ext uri="{FF2B5EF4-FFF2-40B4-BE49-F238E27FC236}">
                  <a16:creationId xmlns:a16="http://schemas.microsoft.com/office/drawing/2014/main" id="{AF271F80-790D-4053-ACBE-15145091B8F1}"/>
                </a:ext>
              </a:extLst>
            </p:cNvPr>
            <p:cNvCxnSpPr>
              <a:cxnSpLocks/>
            </p:cNvCxnSpPr>
            <p:nvPr/>
          </p:nvCxnSpPr>
          <p:spPr>
            <a:xfrm>
              <a:off x="5461341" y="2485302"/>
              <a:ext cx="1600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012F576D-0D85-4C08-AB68-FC1B09EFF4AD}"/>
                </a:ext>
              </a:extLst>
            </p:cNvPr>
            <p:cNvSpPr txBox="1"/>
            <p:nvPr/>
          </p:nvSpPr>
          <p:spPr>
            <a:xfrm rot="16200000">
              <a:off x="4667153" y="2086861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SSC-A</a:t>
              </a:r>
            </a:p>
          </p:txBody>
        </p:sp>
        <p:cxnSp>
          <p:nvCxnSpPr>
            <p:cNvPr id="124" name="Connecteur droit avec flèche 123">
              <a:extLst>
                <a:ext uri="{FF2B5EF4-FFF2-40B4-BE49-F238E27FC236}">
                  <a16:creationId xmlns:a16="http://schemas.microsoft.com/office/drawing/2014/main" id="{C38DD906-8E48-4174-8A8C-D766CB6622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4025" y="1761718"/>
              <a:ext cx="1" cy="202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CD918756-0177-49A9-B96B-54D7D6030834}"/>
                </a:ext>
              </a:extLst>
            </p:cNvPr>
            <p:cNvSpPr txBox="1"/>
            <p:nvPr/>
          </p:nvSpPr>
          <p:spPr>
            <a:xfrm>
              <a:off x="6576070" y="2353840"/>
              <a:ext cx="566696" cy="310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CD45</a:t>
              </a:r>
            </a:p>
          </p:txBody>
        </p:sp>
        <p:cxnSp>
          <p:nvCxnSpPr>
            <p:cNvPr id="126" name="Connecteur droit avec flèche 125">
              <a:extLst>
                <a:ext uri="{FF2B5EF4-FFF2-40B4-BE49-F238E27FC236}">
                  <a16:creationId xmlns:a16="http://schemas.microsoft.com/office/drawing/2014/main" id="{326A9D8A-7CA3-47E0-A089-1B2E1DB480B9}"/>
                </a:ext>
              </a:extLst>
            </p:cNvPr>
            <p:cNvCxnSpPr>
              <a:cxnSpLocks/>
            </p:cNvCxnSpPr>
            <p:nvPr/>
          </p:nvCxnSpPr>
          <p:spPr>
            <a:xfrm>
              <a:off x="7041146" y="2485302"/>
              <a:ext cx="1600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BFB1C84C-482A-4F8E-BE3A-5FE4BF7BCF34}"/>
                </a:ext>
              </a:extLst>
            </p:cNvPr>
            <p:cNvSpPr txBox="1"/>
            <p:nvPr/>
          </p:nvSpPr>
          <p:spPr>
            <a:xfrm rot="16200000">
              <a:off x="6246958" y="2086861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SSC-A</a:t>
              </a:r>
            </a:p>
          </p:txBody>
        </p:sp>
        <p:cxnSp>
          <p:nvCxnSpPr>
            <p:cNvPr id="128" name="Connecteur droit avec flèche 127">
              <a:extLst>
                <a:ext uri="{FF2B5EF4-FFF2-40B4-BE49-F238E27FC236}">
                  <a16:creationId xmlns:a16="http://schemas.microsoft.com/office/drawing/2014/main" id="{1A56C734-4529-48F7-AC00-AAC691EBA6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3830" y="1761718"/>
              <a:ext cx="1" cy="202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EFFC53E5-2155-42B1-90F8-D56DC8A9AC8A}"/>
                </a:ext>
              </a:extLst>
            </p:cNvPr>
            <p:cNvSpPr txBox="1"/>
            <p:nvPr/>
          </p:nvSpPr>
          <p:spPr>
            <a:xfrm>
              <a:off x="8155876" y="2353840"/>
              <a:ext cx="566696" cy="310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CTV</a:t>
              </a:r>
            </a:p>
          </p:txBody>
        </p:sp>
        <p:cxnSp>
          <p:nvCxnSpPr>
            <p:cNvPr id="130" name="Connecteur droit avec flèche 129">
              <a:extLst>
                <a:ext uri="{FF2B5EF4-FFF2-40B4-BE49-F238E27FC236}">
                  <a16:creationId xmlns:a16="http://schemas.microsoft.com/office/drawing/2014/main" id="{CA30AA74-ECAC-4479-AB20-444A7904876A}"/>
                </a:ext>
              </a:extLst>
            </p:cNvPr>
            <p:cNvCxnSpPr>
              <a:cxnSpLocks/>
            </p:cNvCxnSpPr>
            <p:nvPr/>
          </p:nvCxnSpPr>
          <p:spPr>
            <a:xfrm>
              <a:off x="8620952" y="2485302"/>
              <a:ext cx="16008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E328B6E1-DBE9-4141-ADEC-C7B45843AEFE}"/>
                </a:ext>
              </a:extLst>
            </p:cNvPr>
            <p:cNvSpPr txBox="1"/>
            <p:nvPr/>
          </p:nvSpPr>
          <p:spPr>
            <a:xfrm rot="16200000">
              <a:off x="7850090" y="2150807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CD3</a:t>
              </a:r>
            </a:p>
          </p:txBody>
        </p:sp>
        <p:cxnSp>
          <p:nvCxnSpPr>
            <p:cNvPr id="132" name="Connecteur droit avec flèche 131">
              <a:extLst>
                <a:ext uri="{FF2B5EF4-FFF2-40B4-BE49-F238E27FC236}">
                  <a16:creationId xmlns:a16="http://schemas.microsoft.com/office/drawing/2014/main" id="{DC330FFF-7458-468E-99C0-A3A0D13E71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49035" y="1926818"/>
              <a:ext cx="1" cy="202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3" name="Image 132">
              <a:extLst>
                <a:ext uri="{FF2B5EF4-FFF2-40B4-BE49-F238E27FC236}">
                  <a16:creationId xmlns:a16="http://schemas.microsoft.com/office/drawing/2014/main" id="{79C6FE3D-1F8F-4668-9E35-1330952D4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8232" y="3675642"/>
              <a:ext cx="1175481" cy="1344925"/>
            </a:xfrm>
            <a:prstGeom prst="rect">
              <a:avLst/>
            </a:prstGeom>
          </p:spPr>
        </p:pic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7D5C64F8-8F97-4913-8E4E-7F2E03E23549}"/>
                </a:ext>
              </a:extLst>
            </p:cNvPr>
            <p:cNvSpPr txBox="1"/>
            <p:nvPr/>
          </p:nvSpPr>
          <p:spPr>
            <a:xfrm>
              <a:off x="2080713" y="5170480"/>
              <a:ext cx="979002" cy="328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 UC-</a:t>
              </a:r>
              <a:r>
                <a:rPr lang="fr-FR" sz="1200" dirty="0" err="1"/>
                <a:t>MSCs</a:t>
              </a:r>
              <a:r>
                <a:rPr lang="fr-FR" sz="1200" baseline="30000" dirty="0" err="1"/>
                <a:t>low</a:t>
              </a:r>
              <a:endParaRPr lang="fr-FR" sz="1200" dirty="0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51392CF2-EECD-4B52-88EE-78FA15FF8F71}"/>
                </a:ext>
              </a:extLst>
            </p:cNvPr>
            <p:cNvSpPr txBox="1"/>
            <p:nvPr/>
          </p:nvSpPr>
          <p:spPr>
            <a:xfrm>
              <a:off x="3616298" y="5172600"/>
              <a:ext cx="972751" cy="328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UC-</a:t>
              </a:r>
              <a:r>
                <a:rPr lang="fr-FR" sz="1200" dirty="0" err="1"/>
                <a:t>MSCs</a:t>
              </a:r>
              <a:r>
                <a:rPr lang="fr-FR" sz="1200" baseline="30000" dirty="0" err="1"/>
                <a:t>high</a:t>
              </a:r>
              <a:endParaRPr lang="fr-FR" sz="1200" dirty="0"/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86BD1E22-D6BB-4D2E-894F-902BDD37D6BF}"/>
                </a:ext>
              </a:extLst>
            </p:cNvPr>
            <p:cNvSpPr txBox="1"/>
            <p:nvPr/>
          </p:nvSpPr>
          <p:spPr>
            <a:xfrm>
              <a:off x="5072535" y="5201600"/>
              <a:ext cx="1097421" cy="328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UC-MSCs</a:t>
              </a:r>
              <a:r>
                <a:rPr lang="fr-FR" sz="1200" baseline="30000" dirty="0"/>
                <a:t>pool2D</a:t>
              </a:r>
              <a:endParaRPr lang="fr-FR" sz="1200" dirty="0"/>
            </a:p>
          </p:txBody>
        </p: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9B0F1BCD-D475-4E2E-B564-F36389208A24}"/>
                </a:ext>
              </a:extLst>
            </p:cNvPr>
            <p:cNvSpPr txBox="1"/>
            <p:nvPr/>
          </p:nvSpPr>
          <p:spPr>
            <a:xfrm>
              <a:off x="674757" y="5208557"/>
              <a:ext cx="669491" cy="328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Control</a:t>
              </a:r>
            </a:p>
          </p:txBody>
        </p:sp>
        <p:pic>
          <p:nvPicPr>
            <p:cNvPr id="138" name="Image 137">
              <a:extLst>
                <a:ext uri="{FF2B5EF4-FFF2-40B4-BE49-F238E27FC236}">
                  <a16:creationId xmlns:a16="http://schemas.microsoft.com/office/drawing/2014/main" id="{5353D994-0FD0-4054-8496-E948ACEA5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5956" y="3665136"/>
              <a:ext cx="1175480" cy="1344925"/>
            </a:xfrm>
            <a:prstGeom prst="rect">
              <a:avLst/>
            </a:prstGeom>
          </p:spPr>
        </p:pic>
        <p:pic>
          <p:nvPicPr>
            <p:cNvPr id="139" name="Image 138">
              <a:extLst>
                <a:ext uri="{FF2B5EF4-FFF2-40B4-BE49-F238E27FC236}">
                  <a16:creationId xmlns:a16="http://schemas.microsoft.com/office/drawing/2014/main" id="{F64B5186-C277-424B-8289-0BC8F2AA3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73579" y="3675642"/>
              <a:ext cx="1175480" cy="1340945"/>
            </a:xfrm>
            <a:prstGeom prst="rect">
              <a:avLst/>
            </a:prstGeom>
          </p:spPr>
        </p:pic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48C1E98F-B21D-4E79-B801-1C1A969C5A61}"/>
                </a:ext>
              </a:extLst>
            </p:cNvPr>
            <p:cNvSpPr txBox="1"/>
            <p:nvPr/>
          </p:nvSpPr>
          <p:spPr>
            <a:xfrm>
              <a:off x="344692" y="4982168"/>
              <a:ext cx="566696" cy="310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CTV</a:t>
              </a:r>
            </a:p>
          </p:txBody>
        </p:sp>
        <p:cxnSp>
          <p:nvCxnSpPr>
            <p:cNvPr id="141" name="Connecteur droit avec flèche 140">
              <a:extLst>
                <a:ext uri="{FF2B5EF4-FFF2-40B4-BE49-F238E27FC236}">
                  <a16:creationId xmlns:a16="http://schemas.microsoft.com/office/drawing/2014/main" id="{F209A052-A578-41EC-A313-236BDA9668AA}"/>
                </a:ext>
              </a:extLst>
            </p:cNvPr>
            <p:cNvCxnSpPr>
              <a:cxnSpLocks/>
            </p:cNvCxnSpPr>
            <p:nvPr/>
          </p:nvCxnSpPr>
          <p:spPr>
            <a:xfrm>
              <a:off x="809768" y="5100930"/>
              <a:ext cx="53631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ZoneTexte 141">
              <a:extLst>
                <a:ext uri="{FF2B5EF4-FFF2-40B4-BE49-F238E27FC236}">
                  <a16:creationId xmlns:a16="http://schemas.microsoft.com/office/drawing/2014/main" id="{D82FB4FD-5804-4F1E-89FB-4FC0BE584349}"/>
                </a:ext>
              </a:extLst>
            </p:cNvPr>
            <p:cNvSpPr txBox="1"/>
            <p:nvPr/>
          </p:nvSpPr>
          <p:spPr>
            <a:xfrm rot="16200000">
              <a:off x="15580" y="4715189"/>
              <a:ext cx="601371" cy="26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050" b="1"/>
              </a:lvl1pPr>
            </a:lstStyle>
            <a:p>
              <a:r>
                <a:rPr lang="fr-FR" dirty="0"/>
                <a:t>CD3</a:t>
              </a:r>
            </a:p>
          </p:txBody>
        </p:sp>
        <p:cxnSp>
          <p:nvCxnSpPr>
            <p:cNvPr id="143" name="Connecteur droit avec flèche 142">
              <a:extLst>
                <a:ext uri="{FF2B5EF4-FFF2-40B4-BE49-F238E27FC236}">
                  <a16:creationId xmlns:a16="http://schemas.microsoft.com/office/drawing/2014/main" id="{CD52D99E-C5DC-4E5B-8FC0-1E2DE01BE4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2453" y="3836614"/>
              <a:ext cx="1" cy="7561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44" name="Image 143">
              <a:extLst>
                <a:ext uri="{FF2B5EF4-FFF2-40B4-BE49-F238E27FC236}">
                  <a16:creationId xmlns:a16="http://schemas.microsoft.com/office/drawing/2014/main" id="{4D66C0BC-EE15-4181-8A5A-B4983FFFE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131302" y="3669962"/>
              <a:ext cx="1175480" cy="1335271"/>
            </a:xfrm>
            <a:prstGeom prst="rect">
              <a:avLst/>
            </a:prstGeom>
          </p:spPr>
        </p:pic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EF8EEE94-05DF-49D9-92A0-52DFE05C6EF2}"/>
                </a:ext>
              </a:extLst>
            </p:cNvPr>
            <p:cNvSpPr/>
            <p:nvPr/>
          </p:nvSpPr>
          <p:spPr>
            <a:xfrm>
              <a:off x="617456" y="3726199"/>
              <a:ext cx="707989" cy="516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0A98667E-14DF-4914-BED3-692A1A92B587}"/>
                </a:ext>
              </a:extLst>
            </p:cNvPr>
            <p:cNvSpPr/>
            <p:nvPr/>
          </p:nvSpPr>
          <p:spPr>
            <a:xfrm>
              <a:off x="2127403" y="3718699"/>
              <a:ext cx="707989" cy="5236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90A36BB-B48E-4FEE-9230-C3F0425DA81D}"/>
                </a:ext>
              </a:extLst>
            </p:cNvPr>
            <p:cNvSpPr/>
            <p:nvPr/>
          </p:nvSpPr>
          <p:spPr>
            <a:xfrm>
              <a:off x="3695513" y="3718700"/>
              <a:ext cx="707989" cy="5236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6BCBB7E1-BA4C-4230-A216-ED719A2A34EF}"/>
                </a:ext>
              </a:extLst>
            </p:cNvPr>
            <p:cNvSpPr/>
            <p:nvPr/>
          </p:nvSpPr>
          <p:spPr>
            <a:xfrm>
              <a:off x="5279613" y="3718699"/>
              <a:ext cx="707989" cy="5236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DBE2B5E9-613F-4198-8B9B-1D735A1C1CD7}"/>
                </a:ext>
              </a:extLst>
            </p:cNvPr>
            <p:cNvSpPr txBox="1"/>
            <p:nvPr/>
          </p:nvSpPr>
          <p:spPr>
            <a:xfrm>
              <a:off x="438334" y="4486601"/>
              <a:ext cx="1012771" cy="474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100" b="1"/>
              </a:lvl1pPr>
            </a:lstStyle>
            <a:p>
              <a:r>
                <a:rPr lang="fr-FR" sz="1000" dirty="0" err="1"/>
                <a:t>Proliferative</a:t>
              </a:r>
              <a:r>
                <a:rPr lang="fr-FR" sz="1000" dirty="0"/>
                <a:t> T-</a:t>
              </a:r>
              <a:r>
                <a:rPr lang="fr-FR" sz="1000" dirty="0" err="1"/>
                <a:t>cells</a:t>
              </a:r>
              <a:r>
                <a:rPr lang="fr-FR" sz="1000" dirty="0"/>
                <a:t> : 70%</a:t>
              </a:r>
              <a:endParaRPr lang="fr-FR" sz="1000" baseline="30000" dirty="0"/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6A6B53CD-7A10-4483-8E3B-12023305961B}"/>
                </a:ext>
              </a:extLst>
            </p:cNvPr>
            <p:cNvSpPr txBox="1"/>
            <p:nvPr/>
          </p:nvSpPr>
          <p:spPr>
            <a:xfrm>
              <a:off x="1963812" y="4486601"/>
              <a:ext cx="1011427" cy="474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100" b="1"/>
              </a:lvl1pPr>
            </a:lstStyle>
            <a:p>
              <a:r>
                <a:rPr lang="fr-FR" sz="1000" dirty="0" err="1"/>
                <a:t>Proliferative</a:t>
              </a:r>
              <a:r>
                <a:rPr lang="fr-FR" sz="1000" dirty="0"/>
                <a:t> T-</a:t>
              </a:r>
              <a:r>
                <a:rPr lang="fr-FR" sz="1000" dirty="0" err="1"/>
                <a:t>cells</a:t>
              </a:r>
              <a:r>
                <a:rPr lang="fr-FR" sz="1000" dirty="0"/>
                <a:t> : 50%</a:t>
              </a:r>
              <a:endParaRPr lang="fr-FR" sz="1000" baseline="30000" dirty="0"/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0908E346-1BF7-472E-8FC5-DE24945577EE}"/>
                </a:ext>
              </a:extLst>
            </p:cNvPr>
            <p:cNvSpPr txBox="1"/>
            <p:nvPr/>
          </p:nvSpPr>
          <p:spPr>
            <a:xfrm>
              <a:off x="3539245" y="4486601"/>
              <a:ext cx="1018724" cy="474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100" b="1"/>
              </a:lvl1pPr>
            </a:lstStyle>
            <a:p>
              <a:r>
                <a:rPr lang="fr-FR" sz="1000" dirty="0" err="1"/>
                <a:t>Proliferative</a:t>
              </a:r>
              <a:r>
                <a:rPr lang="fr-FR" sz="1000" dirty="0"/>
                <a:t> T-</a:t>
              </a:r>
              <a:r>
                <a:rPr lang="fr-FR" sz="1000" dirty="0" err="1"/>
                <a:t>cells</a:t>
              </a:r>
              <a:r>
                <a:rPr lang="fr-FR" sz="1000" dirty="0"/>
                <a:t> : 5%</a:t>
              </a:r>
              <a:endParaRPr lang="fr-FR" sz="1000" baseline="30000" dirty="0"/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98AFF3F9-6C0E-4C16-976E-4F4FDEDEE974}"/>
                </a:ext>
              </a:extLst>
            </p:cNvPr>
            <p:cNvSpPr txBox="1"/>
            <p:nvPr/>
          </p:nvSpPr>
          <p:spPr>
            <a:xfrm>
              <a:off x="4974267" y="4486601"/>
              <a:ext cx="1082296" cy="474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100" b="1"/>
              </a:lvl1pPr>
            </a:lstStyle>
            <a:p>
              <a:r>
                <a:rPr lang="fr-FR" sz="1000" dirty="0" err="1"/>
                <a:t>Proliferative</a:t>
              </a:r>
              <a:r>
                <a:rPr lang="fr-FR" sz="1000" dirty="0"/>
                <a:t> T-</a:t>
              </a:r>
              <a:r>
                <a:rPr lang="fr-FR" sz="1000" dirty="0" err="1"/>
                <a:t>cells</a:t>
              </a:r>
              <a:r>
                <a:rPr lang="fr-FR" sz="1000" dirty="0"/>
                <a:t> : 25%</a:t>
              </a:r>
              <a:endParaRPr lang="fr-FR" sz="1000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53406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24" y="978198"/>
            <a:ext cx="4217756" cy="27629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55" y="8091050"/>
            <a:ext cx="2328672" cy="24536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34" y="8059151"/>
            <a:ext cx="2313432" cy="270052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32" y="4273902"/>
            <a:ext cx="4117848" cy="26974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1" y="4448281"/>
            <a:ext cx="4117848" cy="269748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" y="387046"/>
            <a:ext cx="4980432" cy="32796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456816" y="748145"/>
            <a:ext cx="332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8" y="748145"/>
            <a:ext cx="332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71983" y="4109727"/>
            <a:ext cx="332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174" y="4109727"/>
            <a:ext cx="332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7733" y="7927348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3469802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56270" t="51812" r="18131" b="21288"/>
          <a:stretch/>
        </p:blipFill>
        <p:spPr>
          <a:xfrm>
            <a:off x="474345" y="1891936"/>
            <a:ext cx="4750595" cy="140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74600" t="19366" r="7851" b="53743"/>
          <a:stretch/>
        </p:blipFill>
        <p:spPr>
          <a:xfrm>
            <a:off x="464821" y="427698"/>
            <a:ext cx="3341238" cy="144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74583" t="39570" r="9028" b="33105"/>
          <a:stretch/>
        </p:blipFill>
        <p:spPr>
          <a:xfrm>
            <a:off x="3895806" y="427698"/>
            <a:ext cx="3070842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77971E-523A-483E-A68F-A9690F4AC3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23" t="51101" r="38618" b="24926"/>
          <a:stretch/>
        </p:blipFill>
        <p:spPr>
          <a:xfrm>
            <a:off x="480533" y="4946466"/>
            <a:ext cx="4779712" cy="14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AE62B8-CA6C-4155-AAD0-06F0B03ED2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570" t="22610" r="22639" b="53417"/>
          <a:stretch/>
        </p:blipFill>
        <p:spPr>
          <a:xfrm>
            <a:off x="483487" y="3488765"/>
            <a:ext cx="3074483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990ED4-54F6-4A9E-B614-CEF9BAF6B4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329" t="51047" r="22880" b="24980"/>
          <a:stretch/>
        </p:blipFill>
        <p:spPr>
          <a:xfrm>
            <a:off x="3847071" y="3505432"/>
            <a:ext cx="3074486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BBB40C-DB96-41C7-B433-7391637C7D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733" t="51559" r="38674" b="25181"/>
          <a:stretch/>
        </p:blipFill>
        <p:spPr>
          <a:xfrm>
            <a:off x="506085" y="8067935"/>
            <a:ext cx="4672205" cy="13708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432ED6-458E-4F89-96F7-A3F6563A07C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566" t="23005" r="22866" b="52562"/>
          <a:stretch/>
        </p:blipFill>
        <p:spPr>
          <a:xfrm>
            <a:off x="490948" y="6577598"/>
            <a:ext cx="2993190" cy="14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3EE21E-7D15-4791-8373-8CF2280315A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8838" t="60882" r="22522" b="13708"/>
          <a:stretch/>
        </p:blipFill>
        <p:spPr>
          <a:xfrm>
            <a:off x="3949066" y="6592466"/>
            <a:ext cx="2885418" cy="144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CACF980-EE1D-4764-B46B-0143B139E739}"/>
              </a:ext>
            </a:extLst>
          </p:cNvPr>
          <p:cNvSpPr/>
          <p:nvPr/>
        </p:nvSpPr>
        <p:spPr>
          <a:xfrm>
            <a:off x="-124661" y="239036"/>
            <a:ext cx="575449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36CB2A-702F-46AD-A330-16E83C91E9B2}"/>
              </a:ext>
            </a:extLst>
          </p:cNvPr>
          <p:cNvSpPr/>
          <p:nvPr/>
        </p:nvSpPr>
        <p:spPr>
          <a:xfrm>
            <a:off x="-101104" y="3312751"/>
            <a:ext cx="575449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Calibri" panose="020F0502020204030204" pitchFamily="34" charset="0"/>
                <a:sym typeface="Times New Roman"/>
              </a:rPr>
              <a:t>B.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E199A9-83EE-4BEF-B6E3-5B7ABCBA3933}"/>
              </a:ext>
            </a:extLst>
          </p:cNvPr>
          <p:cNvSpPr/>
          <p:nvPr/>
        </p:nvSpPr>
        <p:spPr>
          <a:xfrm>
            <a:off x="-90472" y="6386466"/>
            <a:ext cx="575449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Calibri" panose="020F0502020204030204" pitchFamily="34" charset="0"/>
                <a:sym typeface="Times New Roman"/>
              </a:rPr>
              <a:t>C.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9A3455-0B08-4168-8792-3F316E29A33F}"/>
              </a:ext>
            </a:extLst>
          </p:cNvPr>
          <p:cNvSpPr/>
          <p:nvPr/>
        </p:nvSpPr>
        <p:spPr>
          <a:xfrm>
            <a:off x="-69364" y="9579123"/>
            <a:ext cx="575449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Calibri" panose="020F0502020204030204" pitchFamily="34" charset="0"/>
                <a:sym typeface="Times New Roman"/>
              </a:rPr>
              <a:t>D.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DED087-64A2-47F8-B4B5-A0E4F0B43B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710" t="44337" r="38320" b="32801"/>
          <a:stretch/>
        </p:blipFill>
        <p:spPr>
          <a:xfrm>
            <a:off x="538424" y="11193334"/>
            <a:ext cx="4657930" cy="133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15F9B7-3ABE-401E-ABB5-8BE400CF2C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8775" t="15683" r="22789" b="60061"/>
          <a:stretch/>
        </p:blipFill>
        <p:spPr>
          <a:xfrm>
            <a:off x="538424" y="9769592"/>
            <a:ext cx="2967331" cy="142374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1D71B9-2769-44DA-8BF1-B2B997EE152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299" t="57007" r="22118" b="18007"/>
          <a:stretch/>
        </p:blipFill>
        <p:spPr>
          <a:xfrm>
            <a:off x="3786108" y="9769592"/>
            <a:ext cx="303102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919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142</Words>
  <Application>Microsoft Office PowerPoint</Application>
  <PresentationFormat>Personnalisé</PresentationFormat>
  <Paragraphs>72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Helvetica Neue Medium</vt:lpstr>
      <vt:lpstr>Times New Roman</vt:lpstr>
      <vt:lpstr>21_BasicWhite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MEBARKI Miryam</dc:creator>
  <cp:lastModifiedBy>CRAS Audrey</cp:lastModifiedBy>
  <cp:revision>44</cp:revision>
  <dcterms:modified xsi:type="dcterms:W3CDTF">2025-03-28T13:45:26Z</dcterms:modified>
</cp:coreProperties>
</file>