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19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-58057" y="0"/>
            <a:ext cx="9252520" cy="7006843"/>
            <a:chOff x="-422" y="-906"/>
            <a:chExt cx="6604" cy="613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-422" y="-906"/>
              <a:ext cx="6604" cy="61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-357" y="-843"/>
              <a:ext cx="6475" cy="6003"/>
              <a:chOff x="-357" y="-843"/>
              <a:chExt cx="6475" cy="6003"/>
            </a:xfrm>
          </p:grpSpPr>
          <p:sp>
            <p:nvSpPr>
              <p:cNvPr id="67" name="Rectangle 5"/>
              <p:cNvSpPr>
                <a:spLocks noChangeArrowheads="1"/>
              </p:cNvSpPr>
              <p:nvPr/>
            </p:nvSpPr>
            <p:spPr bwMode="auto">
              <a:xfrm>
                <a:off x="-357" y="-843"/>
                <a:ext cx="6475" cy="60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69" name="Rectangle 7"/>
              <p:cNvSpPr>
                <a:spLocks noChangeArrowheads="1"/>
              </p:cNvSpPr>
              <p:nvPr/>
            </p:nvSpPr>
            <p:spPr bwMode="auto">
              <a:xfrm>
                <a:off x="-82" y="-589"/>
                <a:ext cx="5988" cy="5196"/>
              </a:xfrm>
              <a:prstGeom prst="rect">
                <a:avLst/>
              </a:prstGeom>
              <a:solidFill>
                <a:srgbClr val="FFFFFF"/>
              </a:solidFill>
              <a:ln w="1905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70" name="Line 8"/>
              <p:cNvSpPr>
                <a:spLocks noChangeShapeType="1"/>
              </p:cNvSpPr>
              <p:nvPr/>
            </p:nvSpPr>
            <p:spPr bwMode="auto">
              <a:xfrm>
                <a:off x="-82" y="-94"/>
                <a:ext cx="5988" cy="0"/>
              </a:xfrm>
              <a:prstGeom prst="line">
                <a:avLst/>
              </a:prstGeom>
              <a:noFill/>
              <a:ln w="19050" cap="flat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71" name="Rectangle 9"/>
              <p:cNvSpPr>
                <a:spLocks noChangeArrowheads="1"/>
              </p:cNvSpPr>
              <p:nvPr/>
            </p:nvSpPr>
            <p:spPr bwMode="auto">
              <a:xfrm>
                <a:off x="4" y="4427"/>
                <a:ext cx="210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NOTE: Weights are from random effects analysis</a:t>
                </a:r>
                <a:endParaRPr kumimoji="0" lang="zh-CN" altLang="zh-CN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2" name="Line 10"/>
              <p:cNvSpPr>
                <a:spLocks noChangeShapeType="1"/>
              </p:cNvSpPr>
              <p:nvPr/>
            </p:nvSpPr>
            <p:spPr bwMode="auto">
              <a:xfrm flipV="1">
                <a:off x="2712" y="456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73" name="Line 11"/>
              <p:cNvSpPr>
                <a:spLocks noChangeShapeType="1"/>
              </p:cNvSpPr>
              <p:nvPr/>
            </p:nvSpPr>
            <p:spPr bwMode="auto">
              <a:xfrm flipV="1">
                <a:off x="2712" y="447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74" name="Line 12"/>
              <p:cNvSpPr>
                <a:spLocks noChangeShapeType="1"/>
              </p:cNvSpPr>
              <p:nvPr/>
            </p:nvSpPr>
            <p:spPr bwMode="auto">
              <a:xfrm flipV="1">
                <a:off x="2712" y="438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75" name="Line 13"/>
              <p:cNvSpPr>
                <a:spLocks noChangeShapeType="1"/>
              </p:cNvSpPr>
              <p:nvPr/>
            </p:nvSpPr>
            <p:spPr bwMode="auto">
              <a:xfrm flipV="1">
                <a:off x="2712" y="429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76" name="Line 14"/>
              <p:cNvSpPr>
                <a:spLocks noChangeShapeType="1"/>
              </p:cNvSpPr>
              <p:nvPr/>
            </p:nvSpPr>
            <p:spPr bwMode="auto">
              <a:xfrm flipV="1">
                <a:off x="2712" y="420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77" name="Line 15"/>
              <p:cNvSpPr>
                <a:spLocks noChangeShapeType="1"/>
              </p:cNvSpPr>
              <p:nvPr/>
            </p:nvSpPr>
            <p:spPr bwMode="auto">
              <a:xfrm flipV="1">
                <a:off x="2712" y="411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78" name="Line 16"/>
              <p:cNvSpPr>
                <a:spLocks noChangeShapeType="1"/>
              </p:cNvSpPr>
              <p:nvPr/>
            </p:nvSpPr>
            <p:spPr bwMode="auto">
              <a:xfrm flipV="1">
                <a:off x="2712" y="4019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79" name="Line 17"/>
              <p:cNvSpPr>
                <a:spLocks noChangeShapeType="1"/>
              </p:cNvSpPr>
              <p:nvPr/>
            </p:nvSpPr>
            <p:spPr bwMode="auto">
              <a:xfrm flipV="1">
                <a:off x="2712" y="393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80" name="Line 18"/>
              <p:cNvSpPr>
                <a:spLocks noChangeShapeType="1"/>
              </p:cNvSpPr>
              <p:nvPr/>
            </p:nvSpPr>
            <p:spPr bwMode="auto">
              <a:xfrm flipV="1">
                <a:off x="2712" y="384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81" name="Line 19"/>
              <p:cNvSpPr>
                <a:spLocks noChangeShapeType="1"/>
              </p:cNvSpPr>
              <p:nvPr/>
            </p:nvSpPr>
            <p:spPr bwMode="auto">
              <a:xfrm flipV="1">
                <a:off x="2712" y="375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82" name="Line 20"/>
              <p:cNvSpPr>
                <a:spLocks noChangeShapeType="1"/>
              </p:cNvSpPr>
              <p:nvPr/>
            </p:nvSpPr>
            <p:spPr bwMode="auto">
              <a:xfrm flipV="1">
                <a:off x="2712" y="366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83" name="Line 21"/>
              <p:cNvSpPr>
                <a:spLocks noChangeShapeType="1"/>
              </p:cNvSpPr>
              <p:nvPr/>
            </p:nvSpPr>
            <p:spPr bwMode="auto">
              <a:xfrm flipV="1">
                <a:off x="2712" y="357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84" name="Line 22"/>
              <p:cNvSpPr>
                <a:spLocks noChangeShapeType="1"/>
              </p:cNvSpPr>
              <p:nvPr/>
            </p:nvSpPr>
            <p:spPr bwMode="auto">
              <a:xfrm flipV="1">
                <a:off x="2712" y="348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85" name="Line 23"/>
              <p:cNvSpPr>
                <a:spLocks noChangeShapeType="1"/>
              </p:cNvSpPr>
              <p:nvPr/>
            </p:nvSpPr>
            <p:spPr bwMode="auto">
              <a:xfrm flipV="1">
                <a:off x="2712" y="339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86" name="Line 24"/>
              <p:cNvSpPr>
                <a:spLocks noChangeShapeType="1"/>
              </p:cNvSpPr>
              <p:nvPr/>
            </p:nvSpPr>
            <p:spPr bwMode="auto">
              <a:xfrm flipV="1">
                <a:off x="2712" y="3301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87" name="Line 25"/>
              <p:cNvSpPr>
                <a:spLocks noChangeShapeType="1"/>
              </p:cNvSpPr>
              <p:nvPr/>
            </p:nvSpPr>
            <p:spPr bwMode="auto">
              <a:xfrm flipV="1">
                <a:off x="2712" y="321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88" name="Line 26"/>
              <p:cNvSpPr>
                <a:spLocks noChangeShapeType="1"/>
              </p:cNvSpPr>
              <p:nvPr/>
            </p:nvSpPr>
            <p:spPr bwMode="auto">
              <a:xfrm flipV="1">
                <a:off x="2712" y="312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89" name="Line 27"/>
              <p:cNvSpPr>
                <a:spLocks noChangeShapeType="1"/>
              </p:cNvSpPr>
              <p:nvPr/>
            </p:nvSpPr>
            <p:spPr bwMode="auto">
              <a:xfrm flipV="1">
                <a:off x="2712" y="303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90" name="Line 28"/>
              <p:cNvSpPr>
                <a:spLocks noChangeShapeType="1"/>
              </p:cNvSpPr>
              <p:nvPr/>
            </p:nvSpPr>
            <p:spPr bwMode="auto">
              <a:xfrm flipV="1">
                <a:off x="2712" y="294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91" name="Line 29"/>
              <p:cNvSpPr>
                <a:spLocks noChangeShapeType="1"/>
              </p:cNvSpPr>
              <p:nvPr/>
            </p:nvSpPr>
            <p:spPr bwMode="auto">
              <a:xfrm flipV="1">
                <a:off x="2712" y="285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92" name="Line 30"/>
              <p:cNvSpPr>
                <a:spLocks noChangeShapeType="1"/>
              </p:cNvSpPr>
              <p:nvPr/>
            </p:nvSpPr>
            <p:spPr bwMode="auto">
              <a:xfrm flipV="1">
                <a:off x="2712" y="276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93" name="Line 31"/>
              <p:cNvSpPr>
                <a:spLocks noChangeShapeType="1"/>
              </p:cNvSpPr>
              <p:nvPr/>
            </p:nvSpPr>
            <p:spPr bwMode="auto">
              <a:xfrm flipV="1">
                <a:off x="2712" y="2669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94" name="Line 32"/>
              <p:cNvSpPr>
                <a:spLocks noChangeShapeType="1"/>
              </p:cNvSpPr>
              <p:nvPr/>
            </p:nvSpPr>
            <p:spPr bwMode="auto">
              <a:xfrm flipV="1">
                <a:off x="2712" y="258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95" name="Line 33"/>
              <p:cNvSpPr>
                <a:spLocks noChangeShapeType="1"/>
              </p:cNvSpPr>
              <p:nvPr/>
            </p:nvSpPr>
            <p:spPr bwMode="auto">
              <a:xfrm flipV="1">
                <a:off x="2712" y="249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96" name="Line 34"/>
              <p:cNvSpPr>
                <a:spLocks noChangeShapeType="1"/>
              </p:cNvSpPr>
              <p:nvPr/>
            </p:nvSpPr>
            <p:spPr bwMode="auto">
              <a:xfrm flipV="1">
                <a:off x="2712" y="240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97" name="Line 35"/>
              <p:cNvSpPr>
                <a:spLocks noChangeShapeType="1"/>
              </p:cNvSpPr>
              <p:nvPr/>
            </p:nvSpPr>
            <p:spPr bwMode="auto">
              <a:xfrm flipV="1">
                <a:off x="2712" y="231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98" name="Line 36"/>
              <p:cNvSpPr>
                <a:spLocks noChangeShapeType="1"/>
              </p:cNvSpPr>
              <p:nvPr/>
            </p:nvSpPr>
            <p:spPr bwMode="auto">
              <a:xfrm flipV="1">
                <a:off x="2712" y="222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99" name="Line 37"/>
              <p:cNvSpPr>
                <a:spLocks noChangeShapeType="1"/>
              </p:cNvSpPr>
              <p:nvPr/>
            </p:nvSpPr>
            <p:spPr bwMode="auto">
              <a:xfrm flipV="1">
                <a:off x="2712" y="213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00" name="Line 38"/>
              <p:cNvSpPr>
                <a:spLocks noChangeShapeType="1"/>
              </p:cNvSpPr>
              <p:nvPr/>
            </p:nvSpPr>
            <p:spPr bwMode="auto">
              <a:xfrm flipV="1">
                <a:off x="2712" y="204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01" name="Line 39"/>
              <p:cNvSpPr>
                <a:spLocks noChangeShapeType="1"/>
              </p:cNvSpPr>
              <p:nvPr/>
            </p:nvSpPr>
            <p:spPr bwMode="auto">
              <a:xfrm flipV="1">
                <a:off x="2712" y="195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02" name="Line 40"/>
              <p:cNvSpPr>
                <a:spLocks noChangeShapeType="1"/>
              </p:cNvSpPr>
              <p:nvPr/>
            </p:nvSpPr>
            <p:spPr bwMode="auto">
              <a:xfrm flipV="1">
                <a:off x="2712" y="186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03" name="Line 41"/>
              <p:cNvSpPr>
                <a:spLocks noChangeShapeType="1"/>
              </p:cNvSpPr>
              <p:nvPr/>
            </p:nvSpPr>
            <p:spPr bwMode="auto">
              <a:xfrm flipV="1">
                <a:off x="2712" y="177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04" name="Line 42"/>
              <p:cNvSpPr>
                <a:spLocks noChangeShapeType="1"/>
              </p:cNvSpPr>
              <p:nvPr/>
            </p:nvSpPr>
            <p:spPr bwMode="auto">
              <a:xfrm flipV="1">
                <a:off x="2712" y="168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05" name="Line 43"/>
              <p:cNvSpPr>
                <a:spLocks noChangeShapeType="1"/>
              </p:cNvSpPr>
              <p:nvPr/>
            </p:nvSpPr>
            <p:spPr bwMode="auto">
              <a:xfrm flipV="1">
                <a:off x="2712" y="159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06" name="Line 44"/>
              <p:cNvSpPr>
                <a:spLocks noChangeShapeType="1"/>
              </p:cNvSpPr>
              <p:nvPr/>
            </p:nvSpPr>
            <p:spPr bwMode="auto">
              <a:xfrm flipV="1">
                <a:off x="2712" y="150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07" name="Line 45"/>
              <p:cNvSpPr>
                <a:spLocks noChangeShapeType="1"/>
              </p:cNvSpPr>
              <p:nvPr/>
            </p:nvSpPr>
            <p:spPr bwMode="auto">
              <a:xfrm flipV="1">
                <a:off x="2712" y="141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08" name="Line 46"/>
              <p:cNvSpPr>
                <a:spLocks noChangeShapeType="1"/>
              </p:cNvSpPr>
              <p:nvPr/>
            </p:nvSpPr>
            <p:spPr bwMode="auto">
              <a:xfrm flipV="1">
                <a:off x="2712" y="132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09" name="Line 47"/>
              <p:cNvSpPr>
                <a:spLocks noChangeShapeType="1"/>
              </p:cNvSpPr>
              <p:nvPr/>
            </p:nvSpPr>
            <p:spPr bwMode="auto">
              <a:xfrm flipV="1">
                <a:off x="2712" y="123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10" name="Line 48"/>
              <p:cNvSpPr>
                <a:spLocks noChangeShapeType="1"/>
              </p:cNvSpPr>
              <p:nvPr/>
            </p:nvSpPr>
            <p:spPr bwMode="auto">
              <a:xfrm flipV="1">
                <a:off x="2712" y="114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11" name="Line 49"/>
              <p:cNvSpPr>
                <a:spLocks noChangeShapeType="1"/>
              </p:cNvSpPr>
              <p:nvPr/>
            </p:nvSpPr>
            <p:spPr bwMode="auto">
              <a:xfrm flipV="1">
                <a:off x="2712" y="105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12" name="Line 50"/>
              <p:cNvSpPr>
                <a:spLocks noChangeShapeType="1"/>
              </p:cNvSpPr>
              <p:nvPr/>
            </p:nvSpPr>
            <p:spPr bwMode="auto">
              <a:xfrm flipV="1">
                <a:off x="2712" y="96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13" name="Line 51"/>
              <p:cNvSpPr>
                <a:spLocks noChangeShapeType="1"/>
              </p:cNvSpPr>
              <p:nvPr/>
            </p:nvSpPr>
            <p:spPr bwMode="auto">
              <a:xfrm flipV="1">
                <a:off x="2712" y="87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14" name="Line 52"/>
              <p:cNvSpPr>
                <a:spLocks noChangeShapeType="1"/>
              </p:cNvSpPr>
              <p:nvPr/>
            </p:nvSpPr>
            <p:spPr bwMode="auto">
              <a:xfrm flipV="1">
                <a:off x="2712" y="78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15" name="Line 53"/>
              <p:cNvSpPr>
                <a:spLocks noChangeShapeType="1"/>
              </p:cNvSpPr>
              <p:nvPr/>
            </p:nvSpPr>
            <p:spPr bwMode="auto">
              <a:xfrm flipV="1">
                <a:off x="2712" y="69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16" name="Line 54"/>
              <p:cNvSpPr>
                <a:spLocks noChangeShapeType="1"/>
              </p:cNvSpPr>
              <p:nvPr/>
            </p:nvSpPr>
            <p:spPr bwMode="auto">
              <a:xfrm flipV="1">
                <a:off x="2712" y="60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17" name="Line 55"/>
              <p:cNvSpPr>
                <a:spLocks noChangeShapeType="1"/>
              </p:cNvSpPr>
              <p:nvPr/>
            </p:nvSpPr>
            <p:spPr bwMode="auto">
              <a:xfrm flipV="1">
                <a:off x="2712" y="51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18" name="Line 56"/>
              <p:cNvSpPr>
                <a:spLocks noChangeShapeType="1"/>
              </p:cNvSpPr>
              <p:nvPr/>
            </p:nvSpPr>
            <p:spPr bwMode="auto">
              <a:xfrm flipV="1">
                <a:off x="2712" y="42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19" name="Line 57"/>
              <p:cNvSpPr>
                <a:spLocks noChangeShapeType="1"/>
              </p:cNvSpPr>
              <p:nvPr/>
            </p:nvSpPr>
            <p:spPr bwMode="auto">
              <a:xfrm flipV="1">
                <a:off x="2712" y="331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20" name="Line 58"/>
              <p:cNvSpPr>
                <a:spLocks noChangeShapeType="1"/>
              </p:cNvSpPr>
              <p:nvPr/>
            </p:nvSpPr>
            <p:spPr bwMode="auto">
              <a:xfrm flipV="1">
                <a:off x="2712" y="24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21" name="Line 59"/>
              <p:cNvSpPr>
                <a:spLocks noChangeShapeType="1"/>
              </p:cNvSpPr>
              <p:nvPr/>
            </p:nvSpPr>
            <p:spPr bwMode="auto">
              <a:xfrm flipV="1">
                <a:off x="2712" y="15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22" name="Line 60"/>
              <p:cNvSpPr>
                <a:spLocks noChangeShapeType="1"/>
              </p:cNvSpPr>
              <p:nvPr/>
            </p:nvSpPr>
            <p:spPr bwMode="auto">
              <a:xfrm flipV="1">
                <a:off x="2712" y="6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23" name="Line 61"/>
              <p:cNvSpPr>
                <a:spLocks noChangeShapeType="1"/>
              </p:cNvSpPr>
              <p:nvPr/>
            </p:nvSpPr>
            <p:spPr bwMode="auto">
              <a:xfrm flipV="1">
                <a:off x="2712" y="-30"/>
                <a:ext cx="0" cy="48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24" name="Line 62"/>
              <p:cNvSpPr>
                <a:spLocks noChangeShapeType="1"/>
              </p:cNvSpPr>
              <p:nvPr/>
            </p:nvSpPr>
            <p:spPr bwMode="auto">
              <a:xfrm flipV="1">
                <a:off x="2712" y="-94"/>
                <a:ext cx="0" cy="23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25" name="Line 63"/>
              <p:cNvSpPr>
                <a:spLocks noChangeShapeType="1"/>
              </p:cNvSpPr>
              <p:nvPr/>
            </p:nvSpPr>
            <p:spPr bwMode="auto">
              <a:xfrm flipV="1">
                <a:off x="2784" y="-94"/>
                <a:ext cx="0" cy="4703"/>
              </a:xfrm>
              <a:prstGeom prst="line">
                <a:avLst/>
              </a:prstGeom>
              <a:noFill/>
              <a:ln w="190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28" name="Rectangle 66"/>
              <p:cNvSpPr>
                <a:spLocks noChangeArrowheads="1"/>
              </p:cNvSpPr>
              <p:nvPr/>
            </p:nvSpPr>
            <p:spPr bwMode="auto">
              <a:xfrm>
                <a:off x="4" y="4090"/>
                <a:ext cx="2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.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0" name="Rectangle 68"/>
              <p:cNvSpPr>
                <a:spLocks noChangeArrowheads="1"/>
              </p:cNvSpPr>
              <p:nvPr/>
            </p:nvSpPr>
            <p:spPr bwMode="auto">
              <a:xfrm>
                <a:off x="2285" y="3774"/>
                <a:ext cx="142" cy="142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31" name="Rectangle 69"/>
              <p:cNvSpPr>
                <a:spLocks noChangeArrowheads="1"/>
              </p:cNvSpPr>
              <p:nvPr/>
            </p:nvSpPr>
            <p:spPr bwMode="auto">
              <a:xfrm>
                <a:off x="3433" y="3353"/>
                <a:ext cx="66" cy="65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32" name="Rectangle 70"/>
              <p:cNvSpPr>
                <a:spLocks noChangeArrowheads="1"/>
              </p:cNvSpPr>
              <p:nvPr/>
            </p:nvSpPr>
            <p:spPr bwMode="auto">
              <a:xfrm>
                <a:off x="2533" y="3361"/>
                <a:ext cx="353" cy="353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33" name="Rectangle 71"/>
              <p:cNvSpPr>
                <a:spLocks noChangeArrowheads="1"/>
              </p:cNvSpPr>
              <p:nvPr/>
            </p:nvSpPr>
            <p:spPr bwMode="auto">
              <a:xfrm>
                <a:off x="2168" y="2583"/>
                <a:ext cx="77" cy="77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34" name="Rectangle 72"/>
              <p:cNvSpPr>
                <a:spLocks noChangeArrowheads="1"/>
              </p:cNvSpPr>
              <p:nvPr/>
            </p:nvSpPr>
            <p:spPr bwMode="auto">
              <a:xfrm>
                <a:off x="2464" y="1331"/>
                <a:ext cx="134" cy="134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35" name="Rectangle 73"/>
              <p:cNvSpPr>
                <a:spLocks noChangeArrowheads="1"/>
              </p:cNvSpPr>
              <p:nvPr/>
            </p:nvSpPr>
            <p:spPr bwMode="auto">
              <a:xfrm>
                <a:off x="2454" y="1074"/>
                <a:ext cx="342" cy="342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36" name="Rectangle 74"/>
              <p:cNvSpPr>
                <a:spLocks noChangeArrowheads="1"/>
              </p:cNvSpPr>
              <p:nvPr/>
            </p:nvSpPr>
            <p:spPr bwMode="auto">
              <a:xfrm>
                <a:off x="3026" y="1519"/>
                <a:ext cx="62" cy="62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37" name="Rectangle 75"/>
              <p:cNvSpPr>
                <a:spLocks noChangeArrowheads="1"/>
              </p:cNvSpPr>
              <p:nvPr/>
            </p:nvSpPr>
            <p:spPr bwMode="auto">
              <a:xfrm>
                <a:off x="2583" y="173"/>
                <a:ext cx="307" cy="307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38" name="Rectangle 76"/>
              <p:cNvSpPr>
                <a:spLocks noChangeArrowheads="1"/>
              </p:cNvSpPr>
              <p:nvPr/>
            </p:nvSpPr>
            <p:spPr bwMode="auto">
              <a:xfrm>
                <a:off x="2842" y="2399"/>
                <a:ext cx="138" cy="138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39" name="Rectangle 77"/>
              <p:cNvSpPr>
                <a:spLocks noChangeArrowheads="1"/>
              </p:cNvSpPr>
              <p:nvPr/>
            </p:nvSpPr>
            <p:spPr bwMode="auto">
              <a:xfrm>
                <a:off x="2061" y="3655"/>
                <a:ext cx="73" cy="72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40" name="Rectangle 78"/>
              <p:cNvSpPr>
                <a:spLocks noChangeArrowheads="1"/>
              </p:cNvSpPr>
              <p:nvPr/>
            </p:nvSpPr>
            <p:spPr bwMode="auto">
              <a:xfrm>
                <a:off x="2673" y="118"/>
                <a:ext cx="115" cy="115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41" name="Rectangle 79"/>
              <p:cNvSpPr>
                <a:spLocks noChangeArrowheads="1"/>
              </p:cNvSpPr>
              <p:nvPr/>
            </p:nvSpPr>
            <p:spPr bwMode="auto">
              <a:xfrm>
                <a:off x="2560" y="2134"/>
                <a:ext cx="361" cy="361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42" name="Rectangle 80"/>
              <p:cNvSpPr>
                <a:spLocks noChangeArrowheads="1"/>
              </p:cNvSpPr>
              <p:nvPr/>
            </p:nvSpPr>
            <p:spPr bwMode="auto">
              <a:xfrm>
                <a:off x="2669" y="2723"/>
                <a:ext cx="100" cy="100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43" name="Rectangle 81"/>
              <p:cNvSpPr>
                <a:spLocks noChangeArrowheads="1"/>
              </p:cNvSpPr>
              <p:nvPr/>
            </p:nvSpPr>
            <p:spPr bwMode="auto">
              <a:xfrm>
                <a:off x="2617" y="972"/>
                <a:ext cx="239" cy="238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44" name="Rectangle 82"/>
              <p:cNvSpPr>
                <a:spLocks noChangeArrowheads="1"/>
              </p:cNvSpPr>
              <p:nvPr/>
            </p:nvSpPr>
            <p:spPr bwMode="auto">
              <a:xfrm>
                <a:off x="2130" y="438"/>
                <a:ext cx="84" cy="85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45" name="Rectangle 83"/>
              <p:cNvSpPr>
                <a:spLocks noChangeArrowheads="1"/>
              </p:cNvSpPr>
              <p:nvPr/>
            </p:nvSpPr>
            <p:spPr bwMode="auto">
              <a:xfrm>
                <a:off x="2727" y="2015"/>
                <a:ext cx="296" cy="295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46" name="Line 84"/>
              <p:cNvSpPr>
                <a:spLocks noChangeShapeType="1"/>
              </p:cNvSpPr>
              <p:nvPr/>
            </p:nvSpPr>
            <p:spPr bwMode="auto">
              <a:xfrm>
                <a:off x="2055" y="3843"/>
                <a:ext cx="729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47" name="Line 85"/>
              <p:cNvSpPr>
                <a:spLocks noChangeShapeType="1"/>
              </p:cNvSpPr>
              <p:nvPr/>
            </p:nvSpPr>
            <p:spPr bwMode="auto">
              <a:xfrm>
                <a:off x="2650" y="3386"/>
                <a:ext cx="1632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48" name="Line 86"/>
              <p:cNvSpPr>
                <a:spLocks noChangeShapeType="1"/>
              </p:cNvSpPr>
              <p:nvPr/>
            </p:nvSpPr>
            <p:spPr bwMode="auto">
              <a:xfrm>
                <a:off x="2644" y="3537"/>
                <a:ext cx="131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49" name="Line 87"/>
              <p:cNvSpPr>
                <a:spLocks noChangeShapeType="1"/>
              </p:cNvSpPr>
              <p:nvPr/>
            </p:nvSpPr>
            <p:spPr bwMode="auto">
              <a:xfrm>
                <a:off x="1469" y="2621"/>
                <a:ext cx="1438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50" name="Line 88"/>
              <p:cNvSpPr>
                <a:spLocks noChangeShapeType="1"/>
              </p:cNvSpPr>
              <p:nvPr/>
            </p:nvSpPr>
            <p:spPr bwMode="auto">
              <a:xfrm>
                <a:off x="2137" y="1398"/>
                <a:ext cx="774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51" name="Line 89"/>
              <p:cNvSpPr>
                <a:spLocks noChangeShapeType="1"/>
              </p:cNvSpPr>
              <p:nvPr/>
            </p:nvSpPr>
            <p:spPr bwMode="auto">
              <a:xfrm>
                <a:off x="2546" y="1245"/>
                <a:ext cx="152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52" name="Line 90"/>
              <p:cNvSpPr>
                <a:spLocks noChangeShapeType="1"/>
              </p:cNvSpPr>
              <p:nvPr/>
            </p:nvSpPr>
            <p:spPr bwMode="auto">
              <a:xfrm>
                <a:off x="2189" y="1550"/>
                <a:ext cx="1820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53" name="Line 91"/>
              <p:cNvSpPr>
                <a:spLocks noChangeShapeType="1"/>
              </p:cNvSpPr>
              <p:nvPr/>
            </p:nvSpPr>
            <p:spPr bwMode="auto">
              <a:xfrm>
                <a:off x="2625" y="327"/>
                <a:ext cx="217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54" name="Line 92"/>
              <p:cNvSpPr>
                <a:spLocks noChangeShapeType="1"/>
              </p:cNvSpPr>
              <p:nvPr/>
            </p:nvSpPr>
            <p:spPr bwMode="auto">
              <a:xfrm>
                <a:off x="2539" y="2468"/>
                <a:ext cx="747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55" name="Line 93"/>
              <p:cNvSpPr>
                <a:spLocks noChangeShapeType="1"/>
              </p:cNvSpPr>
              <p:nvPr/>
            </p:nvSpPr>
            <p:spPr bwMode="auto">
              <a:xfrm>
                <a:off x="1383" y="3691"/>
                <a:ext cx="1459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56" name="Line 94"/>
              <p:cNvSpPr>
                <a:spLocks noChangeShapeType="1"/>
              </p:cNvSpPr>
              <p:nvPr/>
            </p:nvSpPr>
            <p:spPr bwMode="auto">
              <a:xfrm>
                <a:off x="2266" y="175"/>
                <a:ext cx="918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57" name="Line 95"/>
              <p:cNvSpPr>
                <a:spLocks noChangeShapeType="1"/>
              </p:cNvSpPr>
              <p:nvPr/>
            </p:nvSpPr>
            <p:spPr bwMode="auto">
              <a:xfrm>
                <a:off x="2687" y="2314"/>
                <a:ext cx="113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58" name="Line 96"/>
              <p:cNvSpPr>
                <a:spLocks noChangeShapeType="1"/>
              </p:cNvSpPr>
              <p:nvPr/>
            </p:nvSpPr>
            <p:spPr bwMode="auto">
              <a:xfrm>
                <a:off x="2189" y="2773"/>
                <a:ext cx="1062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59" name="Line 97"/>
              <p:cNvSpPr>
                <a:spLocks noChangeShapeType="1"/>
              </p:cNvSpPr>
              <p:nvPr/>
            </p:nvSpPr>
            <p:spPr bwMode="auto">
              <a:xfrm>
                <a:off x="2554" y="1091"/>
                <a:ext cx="365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60" name="Line 98"/>
              <p:cNvSpPr>
                <a:spLocks noChangeShapeType="1"/>
              </p:cNvSpPr>
              <p:nvPr/>
            </p:nvSpPr>
            <p:spPr bwMode="auto">
              <a:xfrm>
                <a:off x="1540" y="480"/>
                <a:ext cx="1260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61" name="Line 99"/>
              <p:cNvSpPr>
                <a:spLocks noChangeShapeType="1"/>
              </p:cNvSpPr>
              <p:nvPr/>
            </p:nvSpPr>
            <p:spPr bwMode="auto">
              <a:xfrm>
                <a:off x="2752" y="2163"/>
                <a:ext cx="244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62" name="Line 100"/>
              <p:cNvSpPr>
                <a:spLocks noChangeShapeType="1"/>
              </p:cNvSpPr>
              <p:nvPr/>
            </p:nvSpPr>
            <p:spPr bwMode="auto">
              <a:xfrm flipV="1">
                <a:off x="2646" y="4240"/>
                <a:ext cx="66" cy="62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63" name="Line 101"/>
              <p:cNvSpPr>
                <a:spLocks noChangeShapeType="1"/>
              </p:cNvSpPr>
              <p:nvPr/>
            </p:nvSpPr>
            <p:spPr bwMode="auto">
              <a:xfrm flipV="1">
                <a:off x="2571" y="1642"/>
                <a:ext cx="69" cy="62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64" name="Line 102"/>
              <p:cNvSpPr>
                <a:spLocks noChangeShapeType="1"/>
              </p:cNvSpPr>
              <p:nvPr/>
            </p:nvSpPr>
            <p:spPr bwMode="auto">
              <a:xfrm flipV="1">
                <a:off x="2677" y="2865"/>
                <a:ext cx="109" cy="62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65" name="Line 103"/>
              <p:cNvSpPr>
                <a:spLocks noChangeShapeType="1"/>
              </p:cNvSpPr>
              <p:nvPr/>
            </p:nvSpPr>
            <p:spPr bwMode="auto">
              <a:xfrm flipV="1">
                <a:off x="2427" y="573"/>
                <a:ext cx="238" cy="59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66" name="Line 104"/>
              <p:cNvSpPr>
                <a:spLocks noChangeShapeType="1"/>
              </p:cNvSpPr>
              <p:nvPr/>
            </p:nvSpPr>
            <p:spPr bwMode="auto">
              <a:xfrm flipV="1">
                <a:off x="2251" y="3935"/>
                <a:ext cx="361" cy="61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67" name="Line 105"/>
              <p:cNvSpPr>
                <a:spLocks noChangeShapeType="1"/>
              </p:cNvSpPr>
              <p:nvPr/>
            </p:nvSpPr>
            <p:spPr bwMode="auto">
              <a:xfrm>
                <a:off x="2712" y="4240"/>
                <a:ext cx="65" cy="62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68" name="Line 106"/>
              <p:cNvSpPr>
                <a:spLocks noChangeShapeType="1"/>
              </p:cNvSpPr>
              <p:nvPr/>
            </p:nvSpPr>
            <p:spPr bwMode="auto">
              <a:xfrm>
                <a:off x="2640" y="1642"/>
                <a:ext cx="70" cy="62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69" name="Line 107"/>
              <p:cNvSpPr>
                <a:spLocks noChangeShapeType="1"/>
              </p:cNvSpPr>
              <p:nvPr/>
            </p:nvSpPr>
            <p:spPr bwMode="auto">
              <a:xfrm>
                <a:off x="2786" y="2865"/>
                <a:ext cx="112" cy="62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70" name="Line 108"/>
              <p:cNvSpPr>
                <a:spLocks noChangeShapeType="1"/>
              </p:cNvSpPr>
              <p:nvPr/>
            </p:nvSpPr>
            <p:spPr bwMode="auto">
              <a:xfrm>
                <a:off x="2665" y="573"/>
                <a:ext cx="240" cy="59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71" name="Line 109"/>
              <p:cNvSpPr>
                <a:spLocks noChangeShapeType="1"/>
              </p:cNvSpPr>
              <p:nvPr/>
            </p:nvSpPr>
            <p:spPr bwMode="auto">
              <a:xfrm>
                <a:off x="2612" y="3935"/>
                <a:ext cx="361" cy="61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72" name="Line 110"/>
              <p:cNvSpPr>
                <a:spLocks noChangeShapeType="1"/>
              </p:cNvSpPr>
              <p:nvPr/>
            </p:nvSpPr>
            <p:spPr bwMode="auto">
              <a:xfrm flipH="1">
                <a:off x="2712" y="4302"/>
                <a:ext cx="65" cy="61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73" name="Line 111"/>
              <p:cNvSpPr>
                <a:spLocks noChangeShapeType="1"/>
              </p:cNvSpPr>
              <p:nvPr/>
            </p:nvSpPr>
            <p:spPr bwMode="auto">
              <a:xfrm flipH="1">
                <a:off x="2640" y="1704"/>
                <a:ext cx="70" cy="61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74" name="Line 112"/>
              <p:cNvSpPr>
                <a:spLocks noChangeShapeType="1"/>
              </p:cNvSpPr>
              <p:nvPr/>
            </p:nvSpPr>
            <p:spPr bwMode="auto">
              <a:xfrm flipH="1">
                <a:off x="2786" y="2927"/>
                <a:ext cx="112" cy="61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75" name="Line 113"/>
              <p:cNvSpPr>
                <a:spLocks noChangeShapeType="1"/>
              </p:cNvSpPr>
              <p:nvPr/>
            </p:nvSpPr>
            <p:spPr bwMode="auto">
              <a:xfrm flipH="1">
                <a:off x="2665" y="632"/>
                <a:ext cx="240" cy="62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76" name="Line 114"/>
              <p:cNvSpPr>
                <a:spLocks noChangeShapeType="1"/>
              </p:cNvSpPr>
              <p:nvPr/>
            </p:nvSpPr>
            <p:spPr bwMode="auto">
              <a:xfrm flipH="1">
                <a:off x="2612" y="3996"/>
                <a:ext cx="361" cy="62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77" name="Line 115"/>
              <p:cNvSpPr>
                <a:spLocks noChangeShapeType="1"/>
              </p:cNvSpPr>
              <p:nvPr/>
            </p:nvSpPr>
            <p:spPr bwMode="auto">
              <a:xfrm flipH="1" flipV="1">
                <a:off x="2646" y="4302"/>
                <a:ext cx="66" cy="61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78" name="Line 116"/>
              <p:cNvSpPr>
                <a:spLocks noChangeShapeType="1"/>
              </p:cNvSpPr>
              <p:nvPr/>
            </p:nvSpPr>
            <p:spPr bwMode="auto">
              <a:xfrm flipH="1" flipV="1">
                <a:off x="2571" y="1704"/>
                <a:ext cx="69" cy="61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79" name="Line 117"/>
              <p:cNvSpPr>
                <a:spLocks noChangeShapeType="1"/>
              </p:cNvSpPr>
              <p:nvPr/>
            </p:nvSpPr>
            <p:spPr bwMode="auto">
              <a:xfrm flipH="1" flipV="1">
                <a:off x="2677" y="2927"/>
                <a:ext cx="109" cy="61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80" name="Line 118"/>
              <p:cNvSpPr>
                <a:spLocks noChangeShapeType="1"/>
              </p:cNvSpPr>
              <p:nvPr/>
            </p:nvSpPr>
            <p:spPr bwMode="auto">
              <a:xfrm flipH="1" flipV="1">
                <a:off x="2427" y="632"/>
                <a:ext cx="238" cy="62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81" name="Line 119"/>
              <p:cNvSpPr>
                <a:spLocks noChangeShapeType="1"/>
              </p:cNvSpPr>
              <p:nvPr/>
            </p:nvSpPr>
            <p:spPr bwMode="auto">
              <a:xfrm flipH="1" flipV="1">
                <a:off x="2251" y="3996"/>
                <a:ext cx="361" cy="62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/>
              </a:p>
            </p:txBody>
          </p:sp>
          <p:sp>
            <p:nvSpPr>
              <p:cNvPr id="182" name="Rectangle 120"/>
              <p:cNvSpPr>
                <a:spLocks noChangeArrowheads="1"/>
              </p:cNvSpPr>
              <p:nvPr/>
            </p:nvSpPr>
            <p:spPr bwMode="auto">
              <a:xfrm>
                <a:off x="4" y="4244"/>
                <a:ext cx="167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Overall  (I-squared = 49.9%, p = 0.012)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3" name="Rectangle 121"/>
              <p:cNvSpPr>
                <a:spLocks noChangeArrowheads="1"/>
              </p:cNvSpPr>
              <p:nvPr/>
            </p:nvSpPr>
            <p:spPr bwMode="auto">
              <a:xfrm>
                <a:off x="4" y="1644"/>
                <a:ext cx="167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Subtotal  (I-squared = 0.0%, p = 0.507)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Rectangle 122"/>
              <p:cNvSpPr>
                <a:spLocks noChangeArrowheads="1"/>
              </p:cNvSpPr>
              <p:nvPr/>
            </p:nvSpPr>
            <p:spPr bwMode="auto">
              <a:xfrm>
                <a:off x="4" y="1949"/>
                <a:ext cx="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III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5" name="Rectangle 123"/>
              <p:cNvSpPr>
                <a:spLocks noChangeArrowheads="1"/>
              </p:cNvSpPr>
              <p:nvPr/>
            </p:nvSpPr>
            <p:spPr bwMode="auto">
              <a:xfrm>
                <a:off x="4" y="3785"/>
                <a:ext cx="75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Kothari et al 2014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6" name="Rectangle 124"/>
              <p:cNvSpPr>
                <a:spLocks noChangeArrowheads="1"/>
              </p:cNvSpPr>
              <p:nvPr/>
            </p:nvSpPr>
            <p:spPr bwMode="auto">
              <a:xfrm>
                <a:off x="4" y="3326"/>
                <a:ext cx="82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Cardwell et al 2014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7" name="Rectangle 125"/>
              <p:cNvSpPr>
                <a:spLocks noChangeArrowheads="1"/>
              </p:cNvSpPr>
              <p:nvPr/>
            </p:nvSpPr>
            <p:spPr bwMode="auto">
              <a:xfrm>
                <a:off x="4" y="3480"/>
                <a:ext cx="6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Bains et al 2016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8" name="Rectangle 126"/>
              <p:cNvSpPr>
                <a:spLocks noChangeArrowheads="1"/>
              </p:cNvSpPr>
              <p:nvPr/>
            </p:nvSpPr>
            <p:spPr bwMode="auto">
              <a:xfrm>
                <a:off x="4" y="2562"/>
                <a:ext cx="63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Liao et al 2012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9" name="Rectangle 127"/>
              <p:cNvSpPr>
                <a:spLocks noChangeArrowheads="1"/>
              </p:cNvSpPr>
              <p:nvPr/>
            </p:nvSpPr>
            <p:spPr bwMode="auto">
              <a:xfrm>
                <a:off x="4" y="1339"/>
                <a:ext cx="88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Newcomb et al 2017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0" name="Rectangle 128"/>
              <p:cNvSpPr>
                <a:spLocks noChangeArrowheads="1"/>
              </p:cNvSpPr>
              <p:nvPr/>
            </p:nvSpPr>
            <p:spPr bwMode="auto">
              <a:xfrm>
                <a:off x="4" y="1185"/>
                <a:ext cx="6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Bains et al 2016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1" name="Rectangle 129"/>
              <p:cNvSpPr>
                <a:spLocks noChangeArrowheads="1"/>
              </p:cNvSpPr>
              <p:nvPr/>
            </p:nvSpPr>
            <p:spPr bwMode="auto">
              <a:xfrm>
                <a:off x="4" y="1492"/>
                <a:ext cx="75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Kothari et al 2014</a:t>
                </a:r>
                <a:endParaRPr kumimoji="0" lang="zh-CN" altLang="zh-CN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2" name="Rectangle 130"/>
              <p:cNvSpPr>
                <a:spLocks noChangeArrowheads="1"/>
              </p:cNvSpPr>
              <p:nvPr/>
            </p:nvSpPr>
            <p:spPr bwMode="auto">
              <a:xfrm>
                <a:off x="4" y="269"/>
                <a:ext cx="6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Bains et al 2016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3" name="Rectangle 131"/>
              <p:cNvSpPr>
                <a:spLocks noChangeArrowheads="1"/>
              </p:cNvSpPr>
              <p:nvPr/>
            </p:nvSpPr>
            <p:spPr bwMode="auto">
              <a:xfrm>
                <a:off x="4" y="2867"/>
                <a:ext cx="172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Subtotal  (I-squared = 40.2%, p = 0.153)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4" name="Rectangle 132"/>
              <p:cNvSpPr>
                <a:spLocks noChangeArrowheads="1"/>
              </p:cNvSpPr>
              <p:nvPr/>
            </p:nvSpPr>
            <p:spPr bwMode="auto">
              <a:xfrm>
                <a:off x="4" y="880"/>
                <a:ext cx="5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II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5" name="Rectangle 133"/>
              <p:cNvSpPr>
                <a:spLocks noChangeArrowheads="1"/>
              </p:cNvSpPr>
              <p:nvPr/>
            </p:nvSpPr>
            <p:spPr bwMode="auto">
              <a:xfrm>
                <a:off x="4" y="2408"/>
                <a:ext cx="88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Newcomb et al 2017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6" name="Rectangle 134"/>
              <p:cNvSpPr>
                <a:spLocks noChangeArrowheads="1"/>
              </p:cNvSpPr>
              <p:nvPr/>
            </p:nvSpPr>
            <p:spPr bwMode="auto">
              <a:xfrm>
                <a:off x="4" y="-38"/>
                <a:ext cx="2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7" name="Rectangle 135"/>
              <p:cNvSpPr>
                <a:spLocks noChangeArrowheads="1"/>
              </p:cNvSpPr>
              <p:nvPr/>
            </p:nvSpPr>
            <p:spPr bwMode="auto">
              <a:xfrm>
                <a:off x="4" y="3631"/>
                <a:ext cx="88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Newcomb et al 2017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8" name="Rectangle 136"/>
              <p:cNvSpPr>
                <a:spLocks noChangeArrowheads="1"/>
              </p:cNvSpPr>
              <p:nvPr/>
            </p:nvSpPr>
            <p:spPr bwMode="auto">
              <a:xfrm>
                <a:off x="4" y="116"/>
                <a:ext cx="82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Cardwell et al 2014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9" name="Rectangle 137"/>
              <p:cNvSpPr>
                <a:spLocks noChangeArrowheads="1"/>
              </p:cNvSpPr>
              <p:nvPr/>
            </p:nvSpPr>
            <p:spPr bwMode="auto">
              <a:xfrm>
                <a:off x="4" y="2257"/>
                <a:ext cx="6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Bains et al 2016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0" name="Rectangle 138"/>
              <p:cNvSpPr>
                <a:spLocks noChangeArrowheads="1"/>
              </p:cNvSpPr>
              <p:nvPr/>
            </p:nvSpPr>
            <p:spPr bwMode="auto">
              <a:xfrm>
                <a:off x="4" y="2716"/>
                <a:ext cx="75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Kothari et al 2014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1" name="Rectangle 139"/>
              <p:cNvSpPr>
                <a:spLocks noChangeArrowheads="1"/>
              </p:cNvSpPr>
              <p:nvPr/>
            </p:nvSpPr>
            <p:spPr bwMode="auto">
              <a:xfrm>
                <a:off x="4" y="575"/>
                <a:ext cx="172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Subtotal  (I-squared = 33.2%, p = 0.224)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2" name="Rectangle 140"/>
              <p:cNvSpPr>
                <a:spLocks noChangeArrowheads="1"/>
              </p:cNvSpPr>
              <p:nvPr/>
            </p:nvSpPr>
            <p:spPr bwMode="auto">
              <a:xfrm>
                <a:off x="4" y="1033"/>
                <a:ext cx="82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Cardwell et al 2014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3" name="Rectangle 141"/>
              <p:cNvSpPr>
                <a:spLocks noChangeArrowheads="1"/>
              </p:cNvSpPr>
              <p:nvPr/>
            </p:nvSpPr>
            <p:spPr bwMode="auto">
              <a:xfrm>
                <a:off x="4" y="3939"/>
                <a:ext cx="172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Subtotal  (I-squared = 68.4%, p = 0.023)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4" name="Rectangle 142"/>
              <p:cNvSpPr>
                <a:spLocks noChangeArrowheads="1"/>
              </p:cNvSpPr>
              <p:nvPr/>
            </p:nvSpPr>
            <p:spPr bwMode="auto">
              <a:xfrm>
                <a:off x="4" y="421"/>
                <a:ext cx="88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Newcomb et al 2017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5" name="Rectangle 143"/>
              <p:cNvSpPr>
                <a:spLocks noChangeArrowheads="1"/>
              </p:cNvSpPr>
              <p:nvPr/>
            </p:nvSpPr>
            <p:spPr bwMode="auto">
              <a:xfrm>
                <a:off x="4" y="-343"/>
                <a:ext cx="23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study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" name="Rectangle 144"/>
              <p:cNvSpPr>
                <a:spLocks noChangeArrowheads="1"/>
              </p:cNvSpPr>
              <p:nvPr/>
            </p:nvSpPr>
            <p:spPr bwMode="auto">
              <a:xfrm>
                <a:off x="4" y="2103"/>
                <a:ext cx="82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Cardwell et al 2014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7" name="Rectangle 145"/>
              <p:cNvSpPr>
                <a:spLocks noChangeArrowheads="1"/>
              </p:cNvSpPr>
              <p:nvPr/>
            </p:nvSpPr>
            <p:spPr bwMode="auto">
              <a:xfrm>
                <a:off x="4" y="3173"/>
                <a:ext cx="9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IV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8" name="Rectangle 146"/>
              <p:cNvSpPr>
                <a:spLocks noChangeArrowheads="1"/>
              </p:cNvSpPr>
              <p:nvPr/>
            </p:nvSpPr>
            <p:spPr bwMode="auto">
              <a:xfrm>
                <a:off x="4370" y="4244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0.85 (0.74, 0.98)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" name="Rectangle 147"/>
              <p:cNvSpPr>
                <a:spLocks noChangeArrowheads="1"/>
              </p:cNvSpPr>
              <p:nvPr/>
            </p:nvSpPr>
            <p:spPr bwMode="auto">
              <a:xfrm>
                <a:off x="4370" y="1644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0.73 (0.63, 0.85)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" name="Rectangle 148"/>
              <p:cNvSpPr>
                <a:spLocks noChangeArrowheads="1"/>
              </p:cNvSpPr>
              <p:nvPr/>
            </p:nvSpPr>
            <p:spPr bwMode="auto">
              <a:xfrm>
                <a:off x="4370" y="3785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0.40 (0.21, 1.00)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1" name="Rectangle 149"/>
              <p:cNvSpPr>
                <a:spLocks noChangeArrowheads="1"/>
              </p:cNvSpPr>
              <p:nvPr/>
            </p:nvSpPr>
            <p:spPr bwMode="auto">
              <a:xfrm>
                <a:off x="4370" y="3326"/>
                <a:ext cx="76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4.29 (0.75, 24.50)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2" name="Rectangle 150"/>
              <p:cNvSpPr>
                <a:spLocks noChangeArrowheads="1"/>
              </p:cNvSpPr>
              <p:nvPr/>
            </p:nvSpPr>
            <p:spPr bwMode="auto">
              <a:xfrm>
                <a:off x="4370" y="3480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0.85 (0.74, 0.98)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3" name="Rectangle 151"/>
              <p:cNvSpPr>
                <a:spLocks noChangeArrowheads="1"/>
              </p:cNvSpPr>
              <p:nvPr/>
            </p:nvSpPr>
            <p:spPr bwMode="auto">
              <a:xfrm>
                <a:off x="4370" y="2562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0.29 (0.06, 1.30)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4" name="Rectangle 152"/>
              <p:cNvSpPr>
                <a:spLocks noChangeArrowheads="1"/>
              </p:cNvSpPr>
              <p:nvPr/>
            </p:nvSpPr>
            <p:spPr bwMode="auto">
              <a:xfrm>
                <a:off x="4370" y="1339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0.58 (0.25, 1.31)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5" name="Rectangle 153"/>
              <p:cNvSpPr>
                <a:spLocks noChangeArrowheads="1"/>
              </p:cNvSpPr>
              <p:nvPr/>
            </p:nvSpPr>
            <p:spPr bwMode="auto">
              <a:xfrm>
                <a:off x="4370" y="1185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0.71 (0.60, 0.83)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" name="Rectangle 154"/>
              <p:cNvSpPr>
                <a:spLocks noChangeArrowheads="1"/>
              </p:cNvSpPr>
              <p:nvPr/>
            </p:nvSpPr>
            <p:spPr bwMode="auto">
              <a:xfrm>
                <a:off x="4370" y="1492"/>
                <a:ext cx="76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1.79 (0.28, 13.70)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7" name="Rectangle 155"/>
              <p:cNvSpPr>
                <a:spLocks noChangeArrowheads="1"/>
              </p:cNvSpPr>
              <p:nvPr/>
            </p:nvSpPr>
            <p:spPr bwMode="auto">
              <a:xfrm>
                <a:off x="4370" y="269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0.90 (0.71, 1.13)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8" name="Rectangle 156"/>
              <p:cNvSpPr>
                <a:spLocks noChangeArrowheads="1"/>
              </p:cNvSpPr>
              <p:nvPr/>
            </p:nvSpPr>
            <p:spPr bwMode="auto">
              <a:xfrm>
                <a:off x="4370" y="2867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1.00 (0.79, 1.27)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9" name="Rectangle 157"/>
              <p:cNvSpPr>
                <a:spLocks noChangeArrowheads="1"/>
              </p:cNvSpPr>
              <p:nvPr/>
            </p:nvSpPr>
            <p:spPr bwMode="auto">
              <a:xfrm>
                <a:off x="4370" y="2408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1.31 (0.59, 2.91)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0" name="Rectangle 158"/>
              <p:cNvSpPr>
                <a:spLocks noChangeArrowheads="1"/>
              </p:cNvSpPr>
              <p:nvPr/>
            </p:nvSpPr>
            <p:spPr bwMode="auto">
              <a:xfrm>
                <a:off x="4370" y="3631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0.23 (0.05, 1.13)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1" name="Rectangle 159"/>
              <p:cNvSpPr>
                <a:spLocks noChangeArrowheads="1"/>
              </p:cNvSpPr>
              <p:nvPr/>
            </p:nvSpPr>
            <p:spPr bwMode="auto">
              <a:xfrm>
                <a:off x="4370" y="116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0.89 (0.33, 2.34)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2" name="Rectangle 160"/>
              <p:cNvSpPr>
                <a:spLocks noChangeArrowheads="1"/>
              </p:cNvSpPr>
              <p:nvPr/>
            </p:nvSpPr>
            <p:spPr bwMode="auto">
              <a:xfrm>
                <a:off x="4370" y="2257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0.91 (0.81, 1.03)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3" name="Rectangle 161"/>
              <p:cNvSpPr>
                <a:spLocks noChangeArrowheads="1"/>
              </p:cNvSpPr>
              <p:nvPr/>
            </p:nvSpPr>
            <p:spPr bwMode="auto">
              <a:xfrm>
                <a:off x="4370" y="2716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0.87 (0.28, 2.71)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4" name="Rectangle 162"/>
              <p:cNvSpPr>
                <a:spLocks noChangeArrowheads="1"/>
              </p:cNvSpPr>
              <p:nvPr/>
            </p:nvSpPr>
            <p:spPr bwMode="auto">
              <a:xfrm>
                <a:off x="4370" y="575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0.78 (0.47, 1.29)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5" name="Rectangle 163"/>
              <p:cNvSpPr>
                <a:spLocks noChangeArrowheads="1"/>
              </p:cNvSpPr>
              <p:nvPr/>
            </p:nvSpPr>
            <p:spPr bwMode="auto">
              <a:xfrm>
                <a:off x="4370" y="1033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0.90 (0.61, 1.33)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6" name="Rectangle 164"/>
              <p:cNvSpPr>
                <a:spLocks noChangeArrowheads="1"/>
              </p:cNvSpPr>
              <p:nvPr/>
            </p:nvSpPr>
            <p:spPr bwMode="auto">
              <a:xfrm>
                <a:off x="4370" y="3939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0.69 (0.32, 1.49)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7" name="Rectangle 165"/>
              <p:cNvSpPr>
                <a:spLocks noChangeArrowheads="1"/>
              </p:cNvSpPr>
              <p:nvPr/>
            </p:nvSpPr>
            <p:spPr bwMode="auto">
              <a:xfrm>
                <a:off x="4370" y="421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0.27 (0.07, 1.03)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8" name="Rectangle 166"/>
              <p:cNvSpPr>
                <a:spLocks noChangeArrowheads="1"/>
              </p:cNvSpPr>
              <p:nvPr/>
            </p:nvSpPr>
            <p:spPr bwMode="auto">
              <a:xfrm>
                <a:off x="4370" y="-343"/>
                <a:ext cx="883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CSS-</a:t>
                </a:r>
                <a:r>
                  <a:rPr kumimoji="0" lang="zh-CN" altLang="zh-CN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HR (95% CI)</a:t>
                </a:r>
                <a:endParaRPr kumimoji="0" lang="zh-CN" altLang="zh-CN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9" name="Rectangle 167"/>
              <p:cNvSpPr>
                <a:spLocks noChangeArrowheads="1"/>
              </p:cNvSpPr>
              <p:nvPr/>
            </p:nvSpPr>
            <p:spPr bwMode="auto">
              <a:xfrm>
                <a:off x="4370" y="2103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1.21 (0.93, 1.57)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0" name="Rectangle 168"/>
              <p:cNvSpPr>
                <a:spLocks noChangeArrowheads="1"/>
              </p:cNvSpPr>
              <p:nvPr/>
            </p:nvSpPr>
            <p:spPr bwMode="auto">
              <a:xfrm>
                <a:off x="5386" y="4244"/>
                <a:ext cx="29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100.00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" name="Rectangle 169"/>
              <p:cNvSpPr>
                <a:spLocks noChangeArrowheads="1"/>
              </p:cNvSpPr>
              <p:nvPr/>
            </p:nvSpPr>
            <p:spPr bwMode="auto">
              <a:xfrm>
                <a:off x="5386" y="1644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27.31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" name="Rectangle 170"/>
              <p:cNvSpPr>
                <a:spLocks noChangeArrowheads="1"/>
              </p:cNvSpPr>
              <p:nvPr/>
            </p:nvSpPr>
            <p:spPr bwMode="auto">
              <a:xfrm>
                <a:off x="5386" y="3785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2.78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" name="Rectangle 171"/>
              <p:cNvSpPr>
                <a:spLocks noChangeArrowheads="1"/>
              </p:cNvSpPr>
              <p:nvPr/>
            </p:nvSpPr>
            <p:spPr bwMode="auto">
              <a:xfrm>
                <a:off x="5386" y="3326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0.62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" name="Rectangle 172"/>
              <p:cNvSpPr>
                <a:spLocks noChangeArrowheads="1"/>
              </p:cNvSpPr>
              <p:nvPr/>
            </p:nvSpPr>
            <p:spPr bwMode="auto">
              <a:xfrm>
                <a:off x="5386" y="3480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17.29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5" name="Rectangle 173"/>
              <p:cNvSpPr>
                <a:spLocks noChangeArrowheads="1"/>
              </p:cNvSpPr>
              <p:nvPr/>
            </p:nvSpPr>
            <p:spPr bwMode="auto">
              <a:xfrm>
                <a:off x="5386" y="2562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0.79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" name="Rectangle 174"/>
              <p:cNvSpPr>
                <a:spLocks noChangeArrowheads="1"/>
              </p:cNvSpPr>
              <p:nvPr/>
            </p:nvSpPr>
            <p:spPr bwMode="auto">
              <a:xfrm>
                <a:off x="5386" y="1339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2.50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7" name="Rectangle 175"/>
              <p:cNvSpPr>
                <a:spLocks noChangeArrowheads="1"/>
              </p:cNvSpPr>
              <p:nvPr/>
            </p:nvSpPr>
            <p:spPr bwMode="auto">
              <a:xfrm>
                <a:off x="5386" y="1185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16.33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8" name="Rectangle 176"/>
              <p:cNvSpPr>
                <a:spLocks noChangeArrowheads="1"/>
              </p:cNvSpPr>
              <p:nvPr/>
            </p:nvSpPr>
            <p:spPr bwMode="auto">
              <a:xfrm>
                <a:off x="5386" y="1492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0.50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9" name="Rectangle 177"/>
              <p:cNvSpPr>
                <a:spLocks noChangeArrowheads="1"/>
              </p:cNvSpPr>
              <p:nvPr/>
            </p:nvSpPr>
            <p:spPr bwMode="auto">
              <a:xfrm>
                <a:off x="5386" y="269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13.26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0" name="Rectangle 178"/>
              <p:cNvSpPr>
                <a:spLocks noChangeArrowheads="1"/>
              </p:cNvSpPr>
              <p:nvPr/>
            </p:nvSpPr>
            <p:spPr bwMode="auto">
              <a:xfrm>
                <a:off x="5386" y="2867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35.09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1" name="Rectangle 179"/>
              <p:cNvSpPr>
                <a:spLocks noChangeArrowheads="1"/>
              </p:cNvSpPr>
              <p:nvPr/>
            </p:nvSpPr>
            <p:spPr bwMode="auto">
              <a:xfrm>
                <a:off x="5386" y="-495"/>
                <a:ext cx="8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%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2" name="Rectangle 180"/>
              <p:cNvSpPr>
                <a:spLocks noChangeArrowheads="1"/>
              </p:cNvSpPr>
              <p:nvPr/>
            </p:nvSpPr>
            <p:spPr bwMode="auto">
              <a:xfrm>
                <a:off x="5386" y="2408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2.67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3" name="Rectangle 181"/>
              <p:cNvSpPr>
                <a:spLocks noChangeArrowheads="1"/>
              </p:cNvSpPr>
              <p:nvPr/>
            </p:nvSpPr>
            <p:spPr bwMode="auto">
              <a:xfrm>
                <a:off x="5386" y="3631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0.77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4" name="Rectangle 182"/>
              <p:cNvSpPr>
                <a:spLocks noChangeArrowheads="1"/>
              </p:cNvSpPr>
              <p:nvPr/>
            </p:nvSpPr>
            <p:spPr bwMode="auto">
              <a:xfrm>
                <a:off x="5386" y="116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1.85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5" name="Rectangle 183"/>
              <p:cNvSpPr>
                <a:spLocks noChangeArrowheads="1"/>
              </p:cNvSpPr>
              <p:nvPr/>
            </p:nvSpPr>
            <p:spPr bwMode="auto">
              <a:xfrm>
                <a:off x="5386" y="2257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18.14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6" name="Rectangle 184"/>
              <p:cNvSpPr>
                <a:spLocks noChangeArrowheads="1"/>
              </p:cNvSpPr>
              <p:nvPr/>
            </p:nvSpPr>
            <p:spPr bwMode="auto">
              <a:xfrm>
                <a:off x="5386" y="2716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1.41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7" name="Rectangle 185"/>
              <p:cNvSpPr>
                <a:spLocks noChangeArrowheads="1"/>
              </p:cNvSpPr>
              <p:nvPr/>
            </p:nvSpPr>
            <p:spPr bwMode="auto">
              <a:xfrm>
                <a:off x="5386" y="575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16.14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8" name="Rectangle 186"/>
              <p:cNvSpPr>
                <a:spLocks noChangeArrowheads="1"/>
              </p:cNvSpPr>
              <p:nvPr/>
            </p:nvSpPr>
            <p:spPr bwMode="auto">
              <a:xfrm>
                <a:off x="5386" y="1033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7.96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9" name="Rectangle 187"/>
              <p:cNvSpPr>
                <a:spLocks noChangeArrowheads="1"/>
              </p:cNvSpPr>
              <p:nvPr/>
            </p:nvSpPr>
            <p:spPr bwMode="auto">
              <a:xfrm>
                <a:off x="5386" y="3939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21.46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0" name="Rectangle 188"/>
              <p:cNvSpPr>
                <a:spLocks noChangeArrowheads="1"/>
              </p:cNvSpPr>
              <p:nvPr/>
            </p:nvSpPr>
            <p:spPr bwMode="auto">
              <a:xfrm>
                <a:off x="5386" y="421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1.03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1" name="Rectangle 189"/>
              <p:cNvSpPr>
                <a:spLocks noChangeArrowheads="1"/>
              </p:cNvSpPr>
              <p:nvPr/>
            </p:nvSpPr>
            <p:spPr bwMode="auto">
              <a:xfrm>
                <a:off x="5386" y="-343"/>
                <a:ext cx="29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Weight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2" name="Rectangle 190"/>
              <p:cNvSpPr>
                <a:spLocks noChangeArrowheads="1"/>
              </p:cNvSpPr>
              <p:nvPr/>
            </p:nvSpPr>
            <p:spPr bwMode="auto">
              <a:xfrm>
                <a:off x="5386" y="2103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12.07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3" name="Rectangle 191"/>
              <p:cNvSpPr>
                <a:spLocks noChangeArrowheads="1"/>
              </p:cNvSpPr>
              <p:nvPr/>
            </p:nvSpPr>
            <p:spPr bwMode="auto">
              <a:xfrm>
                <a:off x="4370" y="4244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0.85 (0.74, 0.98)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4" name="Rectangle 192"/>
              <p:cNvSpPr>
                <a:spLocks noChangeArrowheads="1"/>
              </p:cNvSpPr>
              <p:nvPr/>
            </p:nvSpPr>
            <p:spPr bwMode="auto">
              <a:xfrm>
                <a:off x="4370" y="1644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0.73 (0.63, 0.85)</a:t>
                </a:r>
                <a:endParaRPr kumimoji="0" lang="zh-CN" altLang="zh-CN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5" name="Rectangle 193"/>
              <p:cNvSpPr>
                <a:spLocks noChangeArrowheads="1"/>
              </p:cNvSpPr>
              <p:nvPr/>
            </p:nvSpPr>
            <p:spPr bwMode="auto">
              <a:xfrm>
                <a:off x="4370" y="3785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0.40 (0.21, 1.00)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6" name="Rectangle 194"/>
              <p:cNvSpPr>
                <a:spLocks noChangeArrowheads="1"/>
              </p:cNvSpPr>
              <p:nvPr/>
            </p:nvSpPr>
            <p:spPr bwMode="auto">
              <a:xfrm>
                <a:off x="4370" y="3326"/>
                <a:ext cx="76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4.29 (0.75, 24.50)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7" name="Rectangle 195"/>
              <p:cNvSpPr>
                <a:spLocks noChangeArrowheads="1"/>
              </p:cNvSpPr>
              <p:nvPr/>
            </p:nvSpPr>
            <p:spPr bwMode="auto">
              <a:xfrm>
                <a:off x="4370" y="3480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0.85 (0.74, 0.98)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8" name="Rectangle 196"/>
              <p:cNvSpPr>
                <a:spLocks noChangeArrowheads="1"/>
              </p:cNvSpPr>
              <p:nvPr/>
            </p:nvSpPr>
            <p:spPr bwMode="auto">
              <a:xfrm>
                <a:off x="4370" y="2562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0.29 (0.06, 1.30)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9" name="Rectangle 197"/>
              <p:cNvSpPr>
                <a:spLocks noChangeArrowheads="1"/>
              </p:cNvSpPr>
              <p:nvPr/>
            </p:nvSpPr>
            <p:spPr bwMode="auto">
              <a:xfrm>
                <a:off x="4370" y="1339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0.58 (0.25, 1.31)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0" name="Rectangle 198"/>
              <p:cNvSpPr>
                <a:spLocks noChangeArrowheads="1"/>
              </p:cNvSpPr>
              <p:nvPr/>
            </p:nvSpPr>
            <p:spPr bwMode="auto">
              <a:xfrm>
                <a:off x="4370" y="1185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0.71 (0.60, 0.83)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1" name="Rectangle 199"/>
              <p:cNvSpPr>
                <a:spLocks noChangeArrowheads="1"/>
              </p:cNvSpPr>
              <p:nvPr/>
            </p:nvSpPr>
            <p:spPr bwMode="auto">
              <a:xfrm>
                <a:off x="4370" y="1492"/>
                <a:ext cx="76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1.79 (0.28, 13.70)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2" name="Rectangle 200"/>
              <p:cNvSpPr>
                <a:spLocks noChangeArrowheads="1"/>
              </p:cNvSpPr>
              <p:nvPr/>
            </p:nvSpPr>
            <p:spPr bwMode="auto">
              <a:xfrm>
                <a:off x="4370" y="269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0.90 (0.71, 1.13)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3" name="Rectangle 201"/>
              <p:cNvSpPr>
                <a:spLocks noChangeArrowheads="1"/>
              </p:cNvSpPr>
              <p:nvPr/>
            </p:nvSpPr>
            <p:spPr bwMode="auto">
              <a:xfrm>
                <a:off x="4370" y="2867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1.00 (0.79, 1.27)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4" name="Rectangle 202"/>
              <p:cNvSpPr>
                <a:spLocks noChangeArrowheads="1"/>
              </p:cNvSpPr>
              <p:nvPr/>
            </p:nvSpPr>
            <p:spPr bwMode="auto">
              <a:xfrm>
                <a:off x="4370" y="2408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1.31 (0.59, 2.91)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5" name="Rectangle 203"/>
              <p:cNvSpPr>
                <a:spLocks noChangeArrowheads="1"/>
              </p:cNvSpPr>
              <p:nvPr/>
            </p:nvSpPr>
            <p:spPr bwMode="auto">
              <a:xfrm>
                <a:off x="4370" y="3631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0.23 (0.05, 1.13)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6" name="Rectangle 204"/>
              <p:cNvSpPr>
                <a:spLocks noChangeArrowheads="1"/>
              </p:cNvSpPr>
              <p:nvPr/>
            </p:nvSpPr>
            <p:spPr bwMode="auto">
              <a:xfrm>
                <a:off x="4370" y="116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0.89 (0.33, 2.34)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" name="Rectangle 206"/>
            <p:cNvSpPr>
              <a:spLocks noChangeArrowheads="1"/>
            </p:cNvSpPr>
            <p:nvPr/>
          </p:nvSpPr>
          <p:spPr bwMode="auto">
            <a:xfrm>
              <a:off x="4370" y="2257"/>
              <a:ext cx="7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0.91 (0.81, 1.03)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207"/>
            <p:cNvSpPr>
              <a:spLocks noChangeArrowheads="1"/>
            </p:cNvSpPr>
            <p:nvPr/>
          </p:nvSpPr>
          <p:spPr bwMode="auto">
            <a:xfrm>
              <a:off x="4370" y="2716"/>
              <a:ext cx="7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0.87 (0.28, 2.71)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208"/>
            <p:cNvSpPr>
              <a:spLocks noChangeArrowheads="1"/>
            </p:cNvSpPr>
            <p:nvPr/>
          </p:nvSpPr>
          <p:spPr bwMode="auto">
            <a:xfrm>
              <a:off x="4370" y="575"/>
              <a:ext cx="7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0.78 (0.47, 1.29)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209"/>
            <p:cNvSpPr>
              <a:spLocks noChangeArrowheads="1"/>
            </p:cNvSpPr>
            <p:nvPr/>
          </p:nvSpPr>
          <p:spPr bwMode="auto">
            <a:xfrm>
              <a:off x="4370" y="1033"/>
              <a:ext cx="7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0.90 (0.61, 1.33)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210"/>
            <p:cNvSpPr>
              <a:spLocks noChangeArrowheads="1"/>
            </p:cNvSpPr>
            <p:nvPr/>
          </p:nvSpPr>
          <p:spPr bwMode="auto">
            <a:xfrm>
              <a:off x="4370" y="3939"/>
              <a:ext cx="7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0.69 (0.32, 1.49)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211"/>
            <p:cNvSpPr>
              <a:spLocks noChangeArrowheads="1"/>
            </p:cNvSpPr>
            <p:nvPr/>
          </p:nvSpPr>
          <p:spPr bwMode="auto">
            <a:xfrm>
              <a:off x="4370" y="421"/>
              <a:ext cx="7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0.27 (0.07, 1.03)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213"/>
            <p:cNvSpPr>
              <a:spLocks noChangeArrowheads="1"/>
            </p:cNvSpPr>
            <p:nvPr/>
          </p:nvSpPr>
          <p:spPr bwMode="auto">
            <a:xfrm>
              <a:off x="4370" y="2103"/>
              <a:ext cx="7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1.21 (0.93, 1.57)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214"/>
            <p:cNvSpPr>
              <a:spLocks noChangeArrowheads="1"/>
            </p:cNvSpPr>
            <p:nvPr/>
          </p:nvSpPr>
          <p:spPr bwMode="auto">
            <a:xfrm>
              <a:off x="5386" y="4244"/>
              <a:ext cx="29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100.00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215"/>
            <p:cNvSpPr>
              <a:spLocks noChangeArrowheads="1"/>
            </p:cNvSpPr>
            <p:nvPr/>
          </p:nvSpPr>
          <p:spPr bwMode="auto">
            <a:xfrm>
              <a:off x="5386" y="1644"/>
              <a:ext cx="2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27.31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216"/>
            <p:cNvSpPr>
              <a:spLocks noChangeArrowheads="1"/>
            </p:cNvSpPr>
            <p:nvPr/>
          </p:nvSpPr>
          <p:spPr bwMode="auto">
            <a:xfrm>
              <a:off x="5386" y="3785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2.78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217"/>
            <p:cNvSpPr>
              <a:spLocks noChangeArrowheads="1"/>
            </p:cNvSpPr>
            <p:nvPr/>
          </p:nvSpPr>
          <p:spPr bwMode="auto">
            <a:xfrm>
              <a:off x="5386" y="3326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0.62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218"/>
            <p:cNvSpPr>
              <a:spLocks noChangeArrowheads="1"/>
            </p:cNvSpPr>
            <p:nvPr/>
          </p:nvSpPr>
          <p:spPr bwMode="auto">
            <a:xfrm>
              <a:off x="5386" y="3480"/>
              <a:ext cx="2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17.29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219"/>
            <p:cNvSpPr>
              <a:spLocks noChangeArrowheads="1"/>
            </p:cNvSpPr>
            <p:nvPr/>
          </p:nvSpPr>
          <p:spPr bwMode="auto">
            <a:xfrm>
              <a:off x="5386" y="2562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0.79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20"/>
            <p:cNvSpPr>
              <a:spLocks noChangeArrowheads="1"/>
            </p:cNvSpPr>
            <p:nvPr/>
          </p:nvSpPr>
          <p:spPr bwMode="auto">
            <a:xfrm>
              <a:off x="5386" y="1339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2.50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21"/>
            <p:cNvSpPr>
              <a:spLocks noChangeArrowheads="1"/>
            </p:cNvSpPr>
            <p:nvPr/>
          </p:nvSpPr>
          <p:spPr bwMode="auto">
            <a:xfrm>
              <a:off x="5386" y="1185"/>
              <a:ext cx="2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16.33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2"/>
            <p:cNvSpPr>
              <a:spLocks noChangeArrowheads="1"/>
            </p:cNvSpPr>
            <p:nvPr/>
          </p:nvSpPr>
          <p:spPr bwMode="auto">
            <a:xfrm>
              <a:off x="5386" y="1492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0.50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23"/>
            <p:cNvSpPr>
              <a:spLocks noChangeArrowheads="1"/>
            </p:cNvSpPr>
            <p:nvPr/>
          </p:nvSpPr>
          <p:spPr bwMode="auto">
            <a:xfrm>
              <a:off x="5386" y="269"/>
              <a:ext cx="2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13.26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24"/>
            <p:cNvSpPr>
              <a:spLocks noChangeArrowheads="1"/>
            </p:cNvSpPr>
            <p:nvPr/>
          </p:nvSpPr>
          <p:spPr bwMode="auto">
            <a:xfrm>
              <a:off x="5386" y="2867"/>
              <a:ext cx="2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35.09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25"/>
            <p:cNvSpPr>
              <a:spLocks noChangeArrowheads="1"/>
            </p:cNvSpPr>
            <p:nvPr/>
          </p:nvSpPr>
          <p:spPr bwMode="auto">
            <a:xfrm>
              <a:off x="5386" y="-495"/>
              <a:ext cx="8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%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26"/>
            <p:cNvSpPr>
              <a:spLocks noChangeArrowheads="1"/>
            </p:cNvSpPr>
            <p:nvPr/>
          </p:nvSpPr>
          <p:spPr bwMode="auto">
            <a:xfrm>
              <a:off x="5386" y="2408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2.67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27"/>
            <p:cNvSpPr>
              <a:spLocks noChangeArrowheads="1"/>
            </p:cNvSpPr>
            <p:nvPr/>
          </p:nvSpPr>
          <p:spPr bwMode="auto">
            <a:xfrm>
              <a:off x="5386" y="3631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0.77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28"/>
            <p:cNvSpPr>
              <a:spLocks noChangeArrowheads="1"/>
            </p:cNvSpPr>
            <p:nvPr/>
          </p:nvSpPr>
          <p:spPr bwMode="auto">
            <a:xfrm>
              <a:off x="5386" y="116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1.85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29"/>
            <p:cNvSpPr>
              <a:spLocks noChangeArrowheads="1"/>
            </p:cNvSpPr>
            <p:nvPr/>
          </p:nvSpPr>
          <p:spPr bwMode="auto">
            <a:xfrm>
              <a:off x="5386" y="2257"/>
              <a:ext cx="2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18.14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30"/>
            <p:cNvSpPr>
              <a:spLocks noChangeArrowheads="1"/>
            </p:cNvSpPr>
            <p:nvPr/>
          </p:nvSpPr>
          <p:spPr bwMode="auto">
            <a:xfrm>
              <a:off x="5386" y="2716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1.41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31"/>
            <p:cNvSpPr>
              <a:spLocks noChangeArrowheads="1"/>
            </p:cNvSpPr>
            <p:nvPr/>
          </p:nvSpPr>
          <p:spPr bwMode="auto">
            <a:xfrm>
              <a:off x="5386" y="575"/>
              <a:ext cx="2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16.14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232"/>
            <p:cNvSpPr>
              <a:spLocks noChangeArrowheads="1"/>
            </p:cNvSpPr>
            <p:nvPr/>
          </p:nvSpPr>
          <p:spPr bwMode="auto">
            <a:xfrm>
              <a:off x="5386" y="1033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7.96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233"/>
            <p:cNvSpPr>
              <a:spLocks noChangeArrowheads="1"/>
            </p:cNvSpPr>
            <p:nvPr/>
          </p:nvSpPr>
          <p:spPr bwMode="auto">
            <a:xfrm>
              <a:off x="5386" y="3939"/>
              <a:ext cx="2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21.46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234"/>
            <p:cNvSpPr>
              <a:spLocks noChangeArrowheads="1"/>
            </p:cNvSpPr>
            <p:nvPr/>
          </p:nvSpPr>
          <p:spPr bwMode="auto">
            <a:xfrm>
              <a:off x="5386" y="421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1.03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235"/>
            <p:cNvSpPr>
              <a:spLocks noChangeArrowheads="1"/>
            </p:cNvSpPr>
            <p:nvPr/>
          </p:nvSpPr>
          <p:spPr bwMode="auto">
            <a:xfrm>
              <a:off x="5386" y="-343"/>
              <a:ext cx="2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Weight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236"/>
            <p:cNvSpPr>
              <a:spLocks noChangeArrowheads="1"/>
            </p:cNvSpPr>
            <p:nvPr/>
          </p:nvSpPr>
          <p:spPr bwMode="auto">
            <a:xfrm>
              <a:off x="5386" y="2103"/>
              <a:ext cx="2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12.07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2335" y="3823"/>
              <a:ext cx="42" cy="43"/>
            </a:xfrm>
            <a:custGeom>
              <a:avLst/>
              <a:gdLst>
                <a:gd name="T0" fmla="*/ 21 w 42"/>
                <a:gd name="T1" fmla="*/ 0 h 43"/>
                <a:gd name="T2" fmla="*/ 0 w 42"/>
                <a:gd name="T3" fmla="*/ 22 h 43"/>
                <a:gd name="T4" fmla="*/ 21 w 42"/>
                <a:gd name="T5" fmla="*/ 43 h 43"/>
                <a:gd name="T6" fmla="*/ 42 w 42"/>
                <a:gd name="T7" fmla="*/ 22 h 43"/>
                <a:gd name="T8" fmla="*/ 21 w 4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21" y="0"/>
                  </a:moveTo>
                  <a:lnTo>
                    <a:pt x="0" y="22"/>
                  </a:lnTo>
                  <a:lnTo>
                    <a:pt x="21" y="43"/>
                  </a:lnTo>
                  <a:lnTo>
                    <a:pt x="42" y="2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40" name="Freeform 238"/>
            <p:cNvSpPr>
              <a:spLocks/>
            </p:cNvSpPr>
            <p:nvPr/>
          </p:nvSpPr>
          <p:spPr bwMode="auto">
            <a:xfrm>
              <a:off x="3445" y="3365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41" name="Freeform 239"/>
            <p:cNvSpPr>
              <a:spLocks/>
            </p:cNvSpPr>
            <p:nvPr/>
          </p:nvSpPr>
          <p:spPr bwMode="auto">
            <a:xfrm>
              <a:off x="2688" y="3516"/>
              <a:ext cx="43" cy="43"/>
            </a:xfrm>
            <a:custGeom>
              <a:avLst/>
              <a:gdLst>
                <a:gd name="T0" fmla="*/ 22 w 43"/>
                <a:gd name="T1" fmla="*/ 0 h 43"/>
                <a:gd name="T2" fmla="*/ 0 w 43"/>
                <a:gd name="T3" fmla="*/ 21 h 43"/>
                <a:gd name="T4" fmla="*/ 22 w 43"/>
                <a:gd name="T5" fmla="*/ 43 h 43"/>
                <a:gd name="T6" fmla="*/ 43 w 43"/>
                <a:gd name="T7" fmla="*/ 21 h 43"/>
                <a:gd name="T8" fmla="*/ 22 w 43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2" y="0"/>
                  </a:moveTo>
                  <a:lnTo>
                    <a:pt x="0" y="21"/>
                  </a:lnTo>
                  <a:lnTo>
                    <a:pt x="22" y="43"/>
                  </a:lnTo>
                  <a:lnTo>
                    <a:pt x="43" y="2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42" name="Freeform 240"/>
            <p:cNvSpPr>
              <a:spLocks/>
            </p:cNvSpPr>
            <p:nvPr/>
          </p:nvSpPr>
          <p:spPr bwMode="auto">
            <a:xfrm>
              <a:off x="2185" y="2600"/>
              <a:ext cx="43" cy="43"/>
            </a:xfrm>
            <a:custGeom>
              <a:avLst/>
              <a:gdLst>
                <a:gd name="T0" fmla="*/ 22 w 43"/>
                <a:gd name="T1" fmla="*/ 0 h 43"/>
                <a:gd name="T2" fmla="*/ 0 w 43"/>
                <a:gd name="T3" fmla="*/ 21 h 43"/>
                <a:gd name="T4" fmla="*/ 22 w 43"/>
                <a:gd name="T5" fmla="*/ 43 h 43"/>
                <a:gd name="T6" fmla="*/ 43 w 43"/>
                <a:gd name="T7" fmla="*/ 21 h 43"/>
                <a:gd name="T8" fmla="*/ 22 w 43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2" y="0"/>
                  </a:moveTo>
                  <a:lnTo>
                    <a:pt x="0" y="21"/>
                  </a:lnTo>
                  <a:lnTo>
                    <a:pt x="22" y="43"/>
                  </a:lnTo>
                  <a:lnTo>
                    <a:pt x="43" y="2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43" name="Freeform 241"/>
            <p:cNvSpPr>
              <a:spLocks/>
            </p:cNvSpPr>
            <p:nvPr/>
          </p:nvSpPr>
          <p:spPr bwMode="auto">
            <a:xfrm>
              <a:off x="2510" y="1377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44" name="Freeform 242"/>
            <p:cNvSpPr>
              <a:spLocks/>
            </p:cNvSpPr>
            <p:nvPr/>
          </p:nvSpPr>
          <p:spPr bwMode="auto">
            <a:xfrm>
              <a:off x="2604" y="1224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3036" y="1529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46" name="Freeform 244"/>
            <p:cNvSpPr>
              <a:spLocks/>
            </p:cNvSpPr>
            <p:nvPr/>
          </p:nvSpPr>
          <p:spPr bwMode="auto">
            <a:xfrm>
              <a:off x="2715" y="306"/>
              <a:ext cx="43" cy="4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3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47" name="Freeform 245"/>
            <p:cNvSpPr>
              <a:spLocks/>
            </p:cNvSpPr>
            <p:nvPr/>
          </p:nvSpPr>
          <p:spPr bwMode="auto">
            <a:xfrm>
              <a:off x="2890" y="2447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48" name="Freeform 246"/>
            <p:cNvSpPr>
              <a:spLocks/>
            </p:cNvSpPr>
            <p:nvPr/>
          </p:nvSpPr>
          <p:spPr bwMode="auto">
            <a:xfrm>
              <a:off x="2076" y="3670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49" name="Freeform 247"/>
            <p:cNvSpPr>
              <a:spLocks/>
            </p:cNvSpPr>
            <p:nvPr/>
          </p:nvSpPr>
          <p:spPr bwMode="auto">
            <a:xfrm>
              <a:off x="2710" y="154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50" name="Freeform 248"/>
            <p:cNvSpPr>
              <a:spLocks/>
            </p:cNvSpPr>
            <p:nvPr/>
          </p:nvSpPr>
          <p:spPr bwMode="auto">
            <a:xfrm>
              <a:off x="2719" y="2293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51" name="Freeform 249"/>
            <p:cNvSpPr>
              <a:spLocks/>
            </p:cNvSpPr>
            <p:nvPr/>
          </p:nvSpPr>
          <p:spPr bwMode="auto">
            <a:xfrm>
              <a:off x="2698" y="2752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52" name="Freeform 250"/>
            <p:cNvSpPr>
              <a:spLocks/>
            </p:cNvSpPr>
            <p:nvPr/>
          </p:nvSpPr>
          <p:spPr bwMode="auto">
            <a:xfrm>
              <a:off x="2715" y="1070"/>
              <a:ext cx="43" cy="4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3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53" name="Freeform 251"/>
            <p:cNvSpPr>
              <a:spLocks/>
            </p:cNvSpPr>
            <p:nvPr/>
          </p:nvSpPr>
          <p:spPr bwMode="auto">
            <a:xfrm>
              <a:off x="2151" y="459"/>
              <a:ext cx="42" cy="43"/>
            </a:xfrm>
            <a:custGeom>
              <a:avLst/>
              <a:gdLst>
                <a:gd name="T0" fmla="*/ 21 w 42"/>
                <a:gd name="T1" fmla="*/ 0 h 43"/>
                <a:gd name="T2" fmla="*/ 0 w 42"/>
                <a:gd name="T3" fmla="*/ 21 h 43"/>
                <a:gd name="T4" fmla="*/ 21 w 42"/>
                <a:gd name="T5" fmla="*/ 43 h 43"/>
                <a:gd name="T6" fmla="*/ 42 w 42"/>
                <a:gd name="T7" fmla="*/ 21 h 43"/>
                <a:gd name="T8" fmla="*/ 21 w 4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21" y="0"/>
                  </a:moveTo>
                  <a:lnTo>
                    <a:pt x="0" y="21"/>
                  </a:lnTo>
                  <a:lnTo>
                    <a:pt x="21" y="43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54" name="Freeform 252"/>
            <p:cNvSpPr>
              <a:spLocks/>
            </p:cNvSpPr>
            <p:nvPr/>
          </p:nvSpPr>
          <p:spPr bwMode="auto">
            <a:xfrm>
              <a:off x="2854" y="2141"/>
              <a:ext cx="42" cy="43"/>
            </a:xfrm>
            <a:custGeom>
              <a:avLst/>
              <a:gdLst>
                <a:gd name="T0" fmla="*/ 21 w 42"/>
                <a:gd name="T1" fmla="*/ 0 h 43"/>
                <a:gd name="T2" fmla="*/ 0 w 42"/>
                <a:gd name="T3" fmla="*/ 22 h 43"/>
                <a:gd name="T4" fmla="*/ 21 w 42"/>
                <a:gd name="T5" fmla="*/ 43 h 43"/>
                <a:gd name="T6" fmla="*/ 42 w 42"/>
                <a:gd name="T7" fmla="*/ 22 h 43"/>
                <a:gd name="T8" fmla="*/ 21 w 4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21" y="0"/>
                  </a:moveTo>
                  <a:lnTo>
                    <a:pt x="0" y="22"/>
                  </a:lnTo>
                  <a:lnTo>
                    <a:pt x="21" y="43"/>
                  </a:lnTo>
                  <a:lnTo>
                    <a:pt x="42" y="2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55" name="Line 253"/>
            <p:cNvSpPr>
              <a:spLocks noChangeShapeType="1"/>
            </p:cNvSpPr>
            <p:nvPr/>
          </p:nvSpPr>
          <p:spPr bwMode="auto">
            <a:xfrm>
              <a:off x="-82" y="4609"/>
              <a:ext cx="5988" cy="0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56" name="Rectangle 254"/>
            <p:cNvSpPr>
              <a:spLocks noChangeArrowheads="1"/>
            </p:cNvSpPr>
            <p:nvPr/>
          </p:nvSpPr>
          <p:spPr bwMode="auto">
            <a:xfrm>
              <a:off x="2022" y="4649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255"/>
            <p:cNvSpPr>
              <a:spLocks noChangeArrowheads="1"/>
            </p:cNvSpPr>
            <p:nvPr/>
          </p:nvSpPr>
          <p:spPr bwMode="auto">
            <a:xfrm>
              <a:off x="3518" y="4649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Line 256"/>
            <p:cNvSpPr>
              <a:spLocks noChangeShapeType="1"/>
            </p:cNvSpPr>
            <p:nvPr/>
          </p:nvSpPr>
          <p:spPr bwMode="auto">
            <a:xfrm>
              <a:off x="2784" y="4609"/>
              <a:ext cx="0" cy="82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59" name="Rectangle 257"/>
            <p:cNvSpPr>
              <a:spLocks noChangeArrowheads="1"/>
            </p:cNvSpPr>
            <p:nvPr/>
          </p:nvSpPr>
          <p:spPr bwMode="auto">
            <a:xfrm>
              <a:off x="2754" y="473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Line 258"/>
            <p:cNvSpPr>
              <a:spLocks noChangeShapeType="1"/>
            </p:cNvSpPr>
            <p:nvPr/>
          </p:nvSpPr>
          <p:spPr bwMode="auto">
            <a:xfrm>
              <a:off x="1289" y="4609"/>
              <a:ext cx="0" cy="82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61" name="Rectangle 259"/>
            <p:cNvSpPr>
              <a:spLocks noChangeArrowheads="1"/>
            </p:cNvSpPr>
            <p:nvPr/>
          </p:nvSpPr>
          <p:spPr bwMode="auto">
            <a:xfrm>
              <a:off x="1147" y="4734"/>
              <a:ext cx="2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.0408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Line 260"/>
            <p:cNvSpPr>
              <a:spLocks noChangeShapeType="1"/>
            </p:cNvSpPr>
            <p:nvPr/>
          </p:nvSpPr>
          <p:spPr bwMode="auto">
            <a:xfrm>
              <a:off x="2784" y="4609"/>
              <a:ext cx="0" cy="82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63" name="Rectangle 261"/>
            <p:cNvSpPr>
              <a:spLocks noChangeArrowheads="1"/>
            </p:cNvSpPr>
            <p:nvPr/>
          </p:nvSpPr>
          <p:spPr bwMode="auto">
            <a:xfrm>
              <a:off x="2754" y="473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Line 262"/>
            <p:cNvSpPr>
              <a:spLocks noChangeShapeType="1"/>
            </p:cNvSpPr>
            <p:nvPr/>
          </p:nvSpPr>
          <p:spPr bwMode="auto">
            <a:xfrm>
              <a:off x="4282" y="4609"/>
              <a:ext cx="0" cy="82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65" name="Rectangle 263"/>
            <p:cNvSpPr>
              <a:spLocks noChangeArrowheads="1"/>
            </p:cNvSpPr>
            <p:nvPr/>
          </p:nvSpPr>
          <p:spPr bwMode="auto">
            <a:xfrm>
              <a:off x="4171" y="4734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24.5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67" name="矩形 266"/>
          <p:cNvSpPr/>
          <p:nvPr/>
        </p:nvSpPr>
        <p:spPr>
          <a:xfrm>
            <a:off x="179512" y="188640"/>
            <a:ext cx="96202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9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S3B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8" name="Rectangle 119"/>
          <p:cNvSpPr>
            <a:spLocks noChangeArrowheads="1"/>
          </p:cNvSpPr>
          <p:nvPr/>
        </p:nvSpPr>
        <p:spPr bwMode="auto">
          <a:xfrm>
            <a:off x="3203848" y="6569075"/>
            <a:ext cx="255153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Arial" pitchFamily="34" charset="0"/>
              </a:rPr>
              <a:t>Aspirin better                 Aspirin worse</a:t>
            </a:r>
            <a:endParaRPr kumimoji="0" lang="zh-CN" altLang="zh-CN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469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813</Words>
  <Application>Microsoft Office PowerPoint</Application>
  <PresentationFormat>全屏显示(4:3)</PresentationFormat>
  <Paragraphs>125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xb21cn</cp:lastModifiedBy>
  <cp:revision>167</cp:revision>
  <dcterms:created xsi:type="dcterms:W3CDTF">2018-08-19T11:46:38Z</dcterms:created>
  <dcterms:modified xsi:type="dcterms:W3CDTF">2020-06-21T18:27:06Z</dcterms:modified>
</cp:coreProperties>
</file>