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0" y="-8926"/>
            <a:ext cx="9143999" cy="7119427"/>
            <a:chOff x="-390" y="-714"/>
            <a:chExt cx="6540" cy="574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390" y="-714"/>
              <a:ext cx="6540" cy="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-67" y="-401"/>
              <a:ext cx="5955" cy="4839"/>
              <a:chOff x="-67" y="-401"/>
              <a:chExt cx="5955" cy="4839"/>
            </a:xfrm>
          </p:grpSpPr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-67" y="-401"/>
                <a:ext cx="5955" cy="4837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7" name="Line 8"/>
              <p:cNvSpPr>
                <a:spLocks noChangeShapeType="1"/>
              </p:cNvSpPr>
              <p:nvPr/>
            </p:nvSpPr>
            <p:spPr bwMode="auto">
              <a:xfrm>
                <a:off x="-67" y="123"/>
                <a:ext cx="5955" cy="0"/>
              </a:xfrm>
              <a:prstGeom prst="line">
                <a:avLst/>
              </a:prstGeom>
              <a:noFill/>
              <a:ln w="19050" cap="flat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8" name="Rectangle 9"/>
              <p:cNvSpPr>
                <a:spLocks noChangeArrowheads="1"/>
              </p:cNvSpPr>
              <p:nvPr/>
            </p:nvSpPr>
            <p:spPr bwMode="auto">
              <a:xfrm>
                <a:off x="13" y="4271"/>
                <a:ext cx="2389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NOTE: Weights are from random effects analysis</a:t>
                </a: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9" name="Line 10"/>
              <p:cNvSpPr>
                <a:spLocks noChangeShapeType="1"/>
              </p:cNvSpPr>
              <p:nvPr/>
            </p:nvSpPr>
            <p:spPr bwMode="auto">
              <a:xfrm flipV="1">
                <a:off x="2806" y="439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0" name="Line 11"/>
              <p:cNvSpPr>
                <a:spLocks noChangeShapeType="1"/>
              </p:cNvSpPr>
              <p:nvPr/>
            </p:nvSpPr>
            <p:spPr bwMode="auto">
              <a:xfrm flipV="1">
                <a:off x="2806" y="430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1" name="Line 12"/>
              <p:cNvSpPr>
                <a:spLocks noChangeShapeType="1"/>
              </p:cNvSpPr>
              <p:nvPr/>
            </p:nvSpPr>
            <p:spPr bwMode="auto">
              <a:xfrm flipV="1">
                <a:off x="2806" y="4225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2" name="Line 13"/>
              <p:cNvSpPr>
                <a:spLocks noChangeShapeType="1"/>
              </p:cNvSpPr>
              <p:nvPr/>
            </p:nvSpPr>
            <p:spPr bwMode="auto">
              <a:xfrm flipV="1">
                <a:off x="2806" y="4140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Line 14"/>
              <p:cNvSpPr>
                <a:spLocks noChangeShapeType="1"/>
              </p:cNvSpPr>
              <p:nvPr/>
            </p:nvSpPr>
            <p:spPr bwMode="auto">
              <a:xfrm flipV="1">
                <a:off x="2806" y="405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4" name="Line 15"/>
              <p:cNvSpPr>
                <a:spLocks noChangeShapeType="1"/>
              </p:cNvSpPr>
              <p:nvPr/>
            </p:nvSpPr>
            <p:spPr bwMode="auto">
              <a:xfrm flipV="1">
                <a:off x="2806" y="397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Line 16"/>
              <p:cNvSpPr>
                <a:spLocks noChangeShapeType="1"/>
              </p:cNvSpPr>
              <p:nvPr/>
            </p:nvSpPr>
            <p:spPr bwMode="auto">
              <a:xfrm flipV="1">
                <a:off x="2806" y="388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Line 17"/>
              <p:cNvSpPr>
                <a:spLocks noChangeShapeType="1"/>
              </p:cNvSpPr>
              <p:nvPr/>
            </p:nvSpPr>
            <p:spPr bwMode="auto">
              <a:xfrm flipV="1">
                <a:off x="2806" y="380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7" name="Line 18"/>
              <p:cNvSpPr>
                <a:spLocks noChangeShapeType="1"/>
              </p:cNvSpPr>
              <p:nvPr/>
            </p:nvSpPr>
            <p:spPr bwMode="auto">
              <a:xfrm flipV="1">
                <a:off x="2806" y="3720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8" name="Line 19"/>
              <p:cNvSpPr>
                <a:spLocks noChangeShapeType="1"/>
              </p:cNvSpPr>
              <p:nvPr/>
            </p:nvSpPr>
            <p:spPr bwMode="auto">
              <a:xfrm flipV="1">
                <a:off x="2806" y="3635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9" name="Line 20"/>
              <p:cNvSpPr>
                <a:spLocks noChangeShapeType="1"/>
              </p:cNvSpPr>
              <p:nvPr/>
            </p:nvSpPr>
            <p:spPr bwMode="auto">
              <a:xfrm flipV="1">
                <a:off x="2806" y="355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0" name="Line 21"/>
              <p:cNvSpPr>
                <a:spLocks noChangeShapeType="1"/>
              </p:cNvSpPr>
              <p:nvPr/>
            </p:nvSpPr>
            <p:spPr bwMode="auto">
              <a:xfrm flipV="1">
                <a:off x="2806" y="346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1" name="Line 22"/>
              <p:cNvSpPr>
                <a:spLocks noChangeShapeType="1"/>
              </p:cNvSpPr>
              <p:nvPr/>
            </p:nvSpPr>
            <p:spPr bwMode="auto">
              <a:xfrm flipV="1">
                <a:off x="2806" y="338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2" name="Line 23"/>
              <p:cNvSpPr>
                <a:spLocks noChangeShapeType="1"/>
              </p:cNvSpPr>
              <p:nvPr/>
            </p:nvSpPr>
            <p:spPr bwMode="auto">
              <a:xfrm flipV="1">
                <a:off x="2806" y="329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3" name="Line 24"/>
              <p:cNvSpPr>
                <a:spLocks noChangeShapeType="1"/>
              </p:cNvSpPr>
              <p:nvPr/>
            </p:nvSpPr>
            <p:spPr bwMode="auto">
              <a:xfrm flipV="1">
                <a:off x="2806" y="3213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4" name="Line 25"/>
              <p:cNvSpPr>
                <a:spLocks noChangeShapeType="1"/>
              </p:cNvSpPr>
              <p:nvPr/>
            </p:nvSpPr>
            <p:spPr bwMode="auto">
              <a:xfrm flipV="1">
                <a:off x="2806" y="3130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5" name="Line 26"/>
              <p:cNvSpPr>
                <a:spLocks noChangeShapeType="1"/>
              </p:cNvSpPr>
              <p:nvPr/>
            </p:nvSpPr>
            <p:spPr bwMode="auto">
              <a:xfrm flipV="1">
                <a:off x="2806" y="304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6" name="Line 27"/>
              <p:cNvSpPr>
                <a:spLocks noChangeShapeType="1"/>
              </p:cNvSpPr>
              <p:nvPr/>
            </p:nvSpPr>
            <p:spPr bwMode="auto">
              <a:xfrm flipV="1">
                <a:off x="2806" y="296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7" name="Line 28"/>
              <p:cNvSpPr>
                <a:spLocks noChangeShapeType="1"/>
              </p:cNvSpPr>
              <p:nvPr/>
            </p:nvSpPr>
            <p:spPr bwMode="auto">
              <a:xfrm flipV="1">
                <a:off x="2806" y="287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8" name="Line 29"/>
              <p:cNvSpPr>
                <a:spLocks noChangeShapeType="1"/>
              </p:cNvSpPr>
              <p:nvPr/>
            </p:nvSpPr>
            <p:spPr bwMode="auto">
              <a:xfrm flipV="1">
                <a:off x="2806" y="279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59" name="Line 30"/>
              <p:cNvSpPr>
                <a:spLocks noChangeShapeType="1"/>
              </p:cNvSpPr>
              <p:nvPr/>
            </p:nvSpPr>
            <p:spPr bwMode="auto">
              <a:xfrm flipV="1">
                <a:off x="2806" y="2708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0" name="Line 31"/>
              <p:cNvSpPr>
                <a:spLocks noChangeShapeType="1"/>
              </p:cNvSpPr>
              <p:nvPr/>
            </p:nvSpPr>
            <p:spPr bwMode="auto">
              <a:xfrm flipV="1">
                <a:off x="2806" y="2625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1" name="Line 32"/>
              <p:cNvSpPr>
                <a:spLocks noChangeShapeType="1"/>
              </p:cNvSpPr>
              <p:nvPr/>
            </p:nvSpPr>
            <p:spPr bwMode="auto">
              <a:xfrm flipV="1">
                <a:off x="2806" y="254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2" name="Line 33"/>
              <p:cNvSpPr>
                <a:spLocks noChangeShapeType="1"/>
              </p:cNvSpPr>
              <p:nvPr/>
            </p:nvSpPr>
            <p:spPr bwMode="auto">
              <a:xfrm flipV="1">
                <a:off x="2806" y="245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3" name="Line 34"/>
              <p:cNvSpPr>
                <a:spLocks noChangeShapeType="1"/>
              </p:cNvSpPr>
              <p:nvPr/>
            </p:nvSpPr>
            <p:spPr bwMode="auto">
              <a:xfrm flipV="1">
                <a:off x="2806" y="237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36" name="Line 35"/>
              <p:cNvSpPr>
                <a:spLocks noChangeShapeType="1"/>
              </p:cNvSpPr>
              <p:nvPr/>
            </p:nvSpPr>
            <p:spPr bwMode="auto">
              <a:xfrm flipV="1">
                <a:off x="2806" y="228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37" name="Line 36"/>
              <p:cNvSpPr>
                <a:spLocks noChangeShapeType="1"/>
              </p:cNvSpPr>
              <p:nvPr/>
            </p:nvSpPr>
            <p:spPr bwMode="auto">
              <a:xfrm flipV="1">
                <a:off x="2806" y="2203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38" name="Line 37"/>
              <p:cNvSpPr>
                <a:spLocks noChangeShapeType="1"/>
              </p:cNvSpPr>
              <p:nvPr/>
            </p:nvSpPr>
            <p:spPr bwMode="auto">
              <a:xfrm flipV="1">
                <a:off x="2806" y="2120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39" name="Line 38"/>
              <p:cNvSpPr>
                <a:spLocks noChangeShapeType="1"/>
              </p:cNvSpPr>
              <p:nvPr/>
            </p:nvSpPr>
            <p:spPr bwMode="auto">
              <a:xfrm flipV="1">
                <a:off x="2806" y="203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0" name="Line 39"/>
              <p:cNvSpPr>
                <a:spLocks noChangeShapeType="1"/>
              </p:cNvSpPr>
              <p:nvPr/>
            </p:nvSpPr>
            <p:spPr bwMode="auto">
              <a:xfrm flipV="1">
                <a:off x="2806" y="195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1" name="Line 40"/>
              <p:cNvSpPr>
                <a:spLocks noChangeShapeType="1"/>
              </p:cNvSpPr>
              <p:nvPr/>
            </p:nvSpPr>
            <p:spPr bwMode="auto">
              <a:xfrm flipV="1">
                <a:off x="2806" y="1867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2" name="Line 41"/>
              <p:cNvSpPr>
                <a:spLocks noChangeShapeType="1"/>
              </p:cNvSpPr>
              <p:nvPr/>
            </p:nvSpPr>
            <p:spPr bwMode="auto">
              <a:xfrm flipV="1">
                <a:off x="2806" y="178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3" name="Line 42"/>
              <p:cNvSpPr>
                <a:spLocks noChangeShapeType="1"/>
              </p:cNvSpPr>
              <p:nvPr/>
            </p:nvSpPr>
            <p:spPr bwMode="auto">
              <a:xfrm flipV="1">
                <a:off x="2806" y="1698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4" name="Line 43"/>
              <p:cNvSpPr>
                <a:spLocks noChangeShapeType="1"/>
              </p:cNvSpPr>
              <p:nvPr/>
            </p:nvSpPr>
            <p:spPr bwMode="auto">
              <a:xfrm flipV="1">
                <a:off x="2806" y="1615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5" name="Line 44"/>
              <p:cNvSpPr>
                <a:spLocks noChangeShapeType="1"/>
              </p:cNvSpPr>
              <p:nvPr/>
            </p:nvSpPr>
            <p:spPr bwMode="auto">
              <a:xfrm flipV="1">
                <a:off x="2806" y="153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6" name="Line 45"/>
              <p:cNvSpPr>
                <a:spLocks noChangeShapeType="1"/>
              </p:cNvSpPr>
              <p:nvPr/>
            </p:nvSpPr>
            <p:spPr bwMode="auto">
              <a:xfrm flipV="1">
                <a:off x="2806" y="144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7" name="Line 46"/>
              <p:cNvSpPr>
                <a:spLocks noChangeShapeType="1"/>
              </p:cNvSpPr>
              <p:nvPr/>
            </p:nvSpPr>
            <p:spPr bwMode="auto">
              <a:xfrm flipV="1">
                <a:off x="2806" y="1362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8" name="Line 47"/>
              <p:cNvSpPr>
                <a:spLocks noChangeShapeType="1"/>
              </p:cNvSpPr>
              <p:nvPr/>
            </p:nvSpPr>
            <p:spPr bwMode="auto">
              <a:xfrm flipV="1">
                <a:off x="2806" y="127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49" name="Line 48"/>
              <p:cNvSpPr>
                <a:spLocks noChangeShapeType="1"/>
              </p:cNvSpPr>
              <p:nvPr/>
            </p:nvSpPr>
            <p:spPr bwMode="auto">
              <a:xfrm flipV="1">
                <a:off x="2806" y="1193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0" name="Line 49"/>
              <p:cNvSpPr>
                <a:spLocks noChangeShapeType="1"/>
              </p:cNvSpPr>
              <p:nvPr/>
            </p:nvSpPr>
            <p:spPr bwMode="auto">
              <a:xfrm flipV="1">
                <a:off x="2806" y="1110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1" name="Line 50"/>
              <p:cNvSpPr>
                <a:spLocks noChangeShapeType="1"/>
              </p:cNvSpPr>
              <p:nvPr/>
            </p:nvSpPr>
            <p:spPr bwMode="auto">
              <a:xfrm flipV="1">
                <a:off x="2806" y="102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2" name="Line 51"/>
              <p:cNvSpPr>
                <a:spLocks noChangeShapeType="1"/>
              </p:cNvSpPr>
              <p:nvPr/>
            </p:nvSpPr>
            <p:spPr bwMode="auto">
              <a:xfrm flipV="1">
                <a:off x="2806" y="94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3" name="Line 52"/>
              <p:cNvSpPr>
                <a:spLocks noChangeShapeType="1"/>
              </p:cNvSpPr>
              <p:nvPr/>
            </p:nvSpPr>
            <p:spPr bwMode="auto">
              <a:xfrm flipV="1">
                <a:off x="2806" y="857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4" name="Line 53"/>
              <p:cNvSpPr>
                <a:spLocks noChangeShapeType="1"/>
              </p:cNvSpPr>
              <p:nvPr/>
            </p:nvSpPr>
            <p:spPr bwMode="auto">
              <a:xfrm flipV="1">
                <a:off x="2806" y="772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5" name="Line 54"/>
              <p:cNvSpPr>
                <a:spLocks noChangeShapeType="1"/>
              </p:cNvSpPr>
              <p:nvPr/>
            </p:nvSpPr>
            <p:spPr bwMode="auto">
              <a:xfrm flipV="1">
                <a:off x="2806" y="688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6" name="Line 55"/>
              <p:cNvSpPr>
                <a:spLocks noChangeShapeType="1"/>
              </p:cNvSpPr>
              <p:nvPr/>
            </p:nvSpPr>
            <p:spPr bwMode="auto">
              <a:xfrm flipV="1">
                <a:off x="2806" y="603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7" name="Line 56"/>
              <p:cNvSpPr>
                <a:spLocks noChangeShapeType="1"/>
              </p:cNvSpPr>
              <p:nvPr/>
            </p:nvSpPr>
            <p:spPr bwMode="auto">
              <a:xfrm flipV="1">
                <a:off x="2806" y="521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8" name="Line 57"/>
              <p:cNvSpPr>
                <a:spLocks noChangeShapeType="1"/>
              </p:cNvSpPr>
              <p:nvPr/>
            </p:nvSpPr>
            <p:spPr bwMode="auto">
              <a:xfrm flipV="1">
                <a:off x="2806" y="436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59" name="Line 58"/>
              <p:cNvSpPr>
                <a:spLocks noChangeShapeType="1"/>
              </p:cNvSpPr>
              <p:nvPr/>
            </p:nvSpPr>
            <p:spPr bwMode="auto">
              <a:xfrm flipV="1">
                <a:off x="2806" y="352"/>
                <a:ext cx="0" cy="44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0" name="Line 59"/>
              <p:cNvSpPr>
                <a:spLocks noChangeShapeType="1"/>
              </p:cNvSpPr>
              <p:nvPr/>
            </p:nvSpPr>
            <p:spPr bwMode="auto">
              <a:xfrm flipV="1">
                <a:off x="2806" y="267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1" name="Line 60"/>
              <p:cNvSpPr>
                <a:spLocks noChangeShapeType="1"/>
              </p:cNvSpPr>
              <p:nvPr/>
            </p:nvSpPr>
            <p:spPr bwMode="auto">
              <a:xfrm flipV="1">
                <a:off x="2806" y="183"/>
                <a:ext cx="0" cy="46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2" name="Line 61"/>
              <p:cNvSpPr>
                <a:spLocks noChangeShapeType="1"/>
              </p:cNvSpPr>
              <p:nvPr/>
            </p:nvSpPr>
            <p:spPr bwMode="auto">
              <a:xfrm flipV="1">
                <a:off x="2806" y="123"/>
                <a:ext cx="0" cy="21"/>
              </a:xfrm>
              <a:prstGeom prst="line">
                <a:avLst/>
              </a:prstGeom>
              <a:noFill/>
              <a:ln w="19050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3" name="Line 62"/>
              <p:cNvSpPr>
                <a:spLocks noChangeShapeType="1"/>
              </p:cNvSpPr>
              <p:nvPr/>
            </p:nvSpPr>
            <p:spPr bwMode="auto">
              <a:xfrm flipV="1">
                <a:off x="2886" y="123"/>
                <a:ext cx="0" cy="4315"/>
              </a:xfrm>
              <a:prstGeom prst="line">
                <a:avLst/>
              </a:prstGeom>
              <a:noFill/>
              <a:ln w="190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4" name="Rectangle 63"/>
              <p:cNvSpPr>
                <a:spLocks noChangeArrowheads="1"/>
              </p:cNvSpPr>
              <p:nvPr/>
            </p:nvSpPr>
            <p:spPr bwMode="auto">
              <a:xfrm>
                <a:off x="13" y="3896"/>
                <a:ext cx="3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.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8" name="Rectangle 67"/>
              <p:cNvSpPr>
                <a:spLocks noChangeArrowheads="1"/>
              </p:cNvSpPr>
              <p:nvPr/>
            </p:nvSpPr>
            <p:spPr bwMode="auto">
              <a:xfrm>
                <a:off x="2654" y="1058"/>
                <a:ext cx="307" cy="308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69" name="Rectangle 68"/>
              <p:cNvSpPr>
                <a:spLocks noChangeArrowheads="1"/>
              </p:cNvSpPr>
              <p:nvPr/>
            </p:nvSpPr>
            <p:spPr bwMode="auto">
              <a:xfrm>
                <a:off x="2719" y="2024"/>
                <a:ext cx="311" cy="311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0" name="Rectangle 69"/>
              <p:cNvSpPr>
                <a:spLocks noChangeArrowheads="1"/>
              </p:cNvSpPr>
              <p:nvPr/>
            </p:nvSpPr>
            <p:spPr bwMode="auto">
              <a:xfrm>
                <a:off x="3397" y="1502"/>
                <a:ext cx="65" cy="65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1" name="Rectangle 70"/>
              <p:cNvSpPr>
                <a:spLocks noChangeArrowheads="1"/>
              </p:cNvSpPr>
              <p:nvPr/>
            </p:nvSpPr>
            <p:spPr bwMode="auto">
              <a:xfrm>
                <a:off x="2502" y="2272"/>
                <a:ext cx="138" cy="138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2" name="Rectangle 71"/>
              <p:cNvSpPr>
                <a:spLocks noChangeArrowheads="1"/>
              </p:cNvSpPr>
              <p:nvPr/>
            </p:nvSpPr>
            <p:spPr bwMode="auto">
              <a:xfrm>
                <a:off x="2731" y="261"/>
                <a:ext cx="288" cy="289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3" name="Rectangle 72"/>
              <p:cNvSpPr>
                <a:spLocks noChangeArrowheads="1"/>
              </p:cNvSpPr>
              <p:nvPr/>
            </p:nvSpPr>
            <p:spPr bwMode="auto">
              <a:xfrm>
                <a:off x="2274" y="3585"/>
                <a:ext cx="92" cy="92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4" name="Rectangle 73"/>
              <p:cNvSpPr>
                <a:spLocks noChangeArrowheads="1"/>
              </p:cNvSpPr>
              <p:nvPr/>
            </p:nvSpPr>
            <p:spPr bwMode="auto">
              <a:xfrm>
                <a:off x="2698" y="1293"/>
                <a:ext cx="161" cy="161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5" name="Rectangle 74"/>
              <p:cNvSpPr>
                <a:spLocks noChangeArrowheads="1"/>
              </p:cNvSpPr>
              <p:nvPr/>
            </p:nvSpPr>
            <p:spPr bwMode="auto">
              <a:xfrm>
                <a:off x="2235" y="3434"/>
                <a:ext cx="73" cy="73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6" name="Rectangle 75"/>
              <p:cNvSpPr>
                <a:spLocks noChangeArrowheads="1"/>
              </p:cNvSpPr>
              <p:nvPr/>
            </p:nvSpPr>
            <p:spPr bwMode="auto">
              <a:xfrm>
                <a:off x="2502" y="2433"/>
                <a:ext cx="138" cy="138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7" name="Rectangle 76"/>
              <p:cNvSpPr>
                <a:spLocks noChangeArrowheads="1"/>
              </p:cNvSpPr>
              <p:nvPr/>
            </p:nvSpPr>
            <p:spPr bwMode="auto">
              <a:xfrm>
                <a:off x="2114" y="2635"/>
                <a:ext cx="58" cy="57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79" name="Rectangle 77"/>
              <p:cNvSpPr>
                <a:spLocks noChangeArrowheads="1"/>
              </p:cNvSpPr>
              <p:nvPr/>
            </p:nvSpPr>
            <p:spPr bwMode="auto">
              <a:xfrm>
                <a:off x="2681" y="3161"/>
                <a:ext cx="296" cy="296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82" name="Rectangle 78"/>
              <p:cNvSpPr>
                <a:spLocks noChangeArrowheads="1"/>
              </p:cNvSpPr>
              <p:nvPr/>
            </p:nvSpPr>
            <p:spPr bwMode="auto">
              <a:xfrm>
                <a:off x="2792" y="490"/>
                <a:ext cx="154" cy="154"/>
              </a:xfrm>
              <a:prstGeom prst="rect">
                <a:avLst/>
              </a:prstGeom>
              <a:solidFill>
                <a:srgbClr val="B4B4B4"/>
              </a:solidFill>
              <a:ln w="26988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2" name="Line 79"/>
              <p:cNvSpPr>
                <a:spLocks noChangeShapeType="1"/>
              </p:cNvSpPr>
              <p:nvPr/>
            </p:nvSpPr>
            <p:spPr bwMode="auto">
              <a:xfrm>
                <a:off x="2740" y="1212"/>
                <a:ext cx="135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4" name="Line 80"/>
              <p:cNvSpPr>
                <a:spLocks noChangeShapeType="1"/>
              </p:cNvSpPr>
              <p:nvPr/>
            </p:nvSpPr>
            <p:spPr bwMode="auto">
              <a:xfrm>
                <a:off x="2808" y="2180"/>
                <a:ext cx="126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5" name="Line 81"/>
              <p:cNvSpPr>
                <a:spLocks noChangeShapeType="1"/>
              </p:cNvSpPr>
              <p:nvPr/>
            </p:nvSpPr>
            <p:spPr bwMode="auto">
              <a:xfrm>
                <a:off x="2848" y="1535"/>
                <a:ext cx="1408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6" name="Line 82"/>
              <p:cNvSpPr>
                <a:spLocks noChangeShapeType="1"/>
              </p:cNvSpPr>
              <p:nvPr/>
            </p:nvSpPr>
            <p:spPr bwMode="auto">
              <a:xfrm>
                <a:off x="2272" y="2341"/>
                <a:ext cx="609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7" name="Line 83"/>
              <p:cNvSpPr>
                <a:spLocks noChangeShapeType="1"/>
              </p:cNvSpPr>
              <p:nvPr/>
            </p:nvSpPr>
            <p:spPr bwMode="auto">
              <a:xfrm>
                <a:off x="2786" y="405"/>
                <a:ext cx="177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8" name="Line 84"/>
              <p:cNvSpPr>
                <a:spLocks noChangeShapeType="1"/>
              </p:cNvSpPr>
              <p:nvPr/>
            </p:nvSpPr>
            <p:spPr bwMode="auto">
              <a:xfrm>
                <a:off x="1922" y="3631"/>
                <a:ext cx="964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19" name="Line 85"/>
              <p:cNvSpPr>
                <a:spLocks noChangeShapeType="1"/>
              </p:cNvSpPr>
              <p:nvPr/>
            </p:nvSpPr>
            <p:spPr bwMode="auto">
              <a:xfrm>
                <a:off x="2529" y="1373"/>
                <a:ext cx="496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0" name="Line 86"/>
              <p:cNvSpPr>
                <a:spLocks noChangeShapeType="1"/>
              </p:cNvSpPr>
              <p:nvPr/>
            </p:nvSpPr>
            <p:spPr bwMode="auto">
              <a:xfrm>
                <a:off x="1671" y="3470"/>
                <a:ext cx="1190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1" name="Line 87"/>
              <p:cNvSpPr>
                <a:spLocks noChangeShapeType="1"/>
              </p:cNvSpPr>
              <p:nvPr/>
            </p:nvSpPr>
            <p:spPr bwMode="auto">
              <a:xfrm>
                <a:off x="2272" y="2502"/>
                <a:ext cx="609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2" name="Line 88"/>
              <p:cNvSpPr>
                <a:spLocks noChangeShapeType="1"/>
              </p:cNvSpPr>
              <p:nvPr/>
            </p:nvSpPr>
            <p:spPr bwMode="auto">
              <a:xfrm>
                <a:off x="1398" y="2664"/>
                <a:ext cx="1611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3" name="Line 89"/>
              <p:cNvSpPr>
                <a:spLocks noChangeShapeType="1"/>
              </p:cNvSpPr>
              <p:nvPr/>
            </p:nvSpPr>
            <p:spPr bwMode="auto">
              <a:xfrm>
                <a:off x="2750" y="3309"/>
                <a:ext cx="156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4" name="Line 90"/>
              <p:cNvSpPr>
                <a:spLocks noChangeShapeType="1"/>
              </p:cNvSpPr>
              <p:nvPr/>
            </p:nvSpPr>
            <p:spPr bwMode="auto">
              <a:xfrm>
                <a:off x="2602" y="567"/>
                <a:ext cx="528" cy="0"/>
              </a:xfrm>
              <a:prstGeom prst="line">
                <a:avLst/>
              </a:prstGeom>
              <a:noFill/>
              <a:ln w="2698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5" name="Line 91"/>
              <p:cNvSpPr>
                <a:spLocks noChangeShapeType="1"/>
              </p:cNvSpPr>
              <p:nvPr/>
            </p:nvSpPr>
            <p:spPr bwMode="auto">
              <a:xfrm flipV="1">
                <a:off x="2738" y="4050"/>
                <a:ext cx="68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6" name="Line 92"/>
              <p:cNvSpPr>
                <a:spLocks noChangeShapeType="1"/>
              </p:cNvSpPr>
              <p:nvPr/>
            </p:nvSpPr>
            <p:spPr bwMode="auto">
              <a:xfrm flipV="1">
                <a:off x="2790" y="663"/>
                <a:ext cx="85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27" name="Line 93"/>
              <p:cNvSpPr>
                <a:spLocks noChangeShapeType="1"/>
              </p:cNvSpPr>
              <p:nvPr/>
            </p:nvSpPr>
            <p:spPr bwMode="auto">
              <a:xfrm flipV="1">
                <a:off x="2400" y="2760"/>
                <a:ext cx="258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28" name="Line 94"/>
              <p:cNvSpPr>
                <a:spLocks noChangeShapeType="1"/>
              </p:cNvSpPr>
              <p:nvPr/>
            </p:nvSpPr>
            <p:spPr bwMode="auto">
              <a:xfrm flipV="1">
                <a:off x="2673" y="1631"/>
                <a:ext cx="156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29" name="Line 95"/>
              <p:cNvSpPr>
                <a:spLocks noChangeShapeType="1"/>
              </p:cNvSpPr>
              <p:nvPr/>
            </p:nvSpPr>
            <p:spPr bwMode="auto">
              <a:xfrm flipV="1">
                <a:off x="2118" y="3727"/>
                <a:ext cx="426" cy="66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0" name="Line 96"/>
              <p:cNvSpPr>
                <a:spLocks noChangeShapeType="1"/>
              </p:cNvSpPr>
              <p:nvPr/>
            </p:nvSpPr>
            <p:spPr bwMode="auto">
              <a:xfrm>
                <a:off x="2806" y="4050"/>
                <a:ext cx="67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1" name="Line 97"/>
              <p:cNvSpPr>
                <a:spLocks noChangeShapeType="1"/>
              </p:cNvSpPr>
              <p:nvPr/>
            </p:nvSpPr>
            <p:spPr bwMode="auto">
              <a:xfrm>
                <a:off x="2875" y="663"/>
                <a:ext cx="82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2" name="Line 98"/>
              <p:cNvSpPr>
                <a:spLocks noChangeShapeType="1"/>
              </p:cNvSpPr>
              <p:nvPr/>
            </p:nvSpPr>
            <p:spPr bwMode="auto">
              <a:xfrm>
                <a:off x="2658" y="2760"/>
                <a:ext cx="255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3" name="Line 99"/>
              <p:cNvSpPr>
                <a:spLocks noChangeShapeType="1"/>
              </p:cNvSpPr>
              <p:nvPr/>
            </p:nvSpPr>
            <p:spPr bwMode="auto">
              <a:xfrm>
                <a:off x="2829" y="1631"/>
                <a:ext cx="157" cy="65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4" name="Line 100"/>
              <p:cNvSpPr>
                <a:spLocks noChangeShapeType="1"/>
              </p:cNvSpPr>
              <p:nvPr/>
            </p:nvSpPr>
            <p:spPr bwMode="auto">
              <a:xfrm>
                <a:off x="2544" y="3727"/>
                <a:ext cx="425" cy="66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5" name="Line 101"/>
              <p:cNvSpPr>
                <a:spLocks noChangeShapeType="1"/>
              </p:cNvSpPr>
              <p:nvPr/>
            </p:nvSpPr>
            <p:spPr bwMode="auto">
              <a:xfrm flipH="1">
                <a:off x="2806" y="4115"/>
                <a:ext cx="67" cy="64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7" name="Line 102"/>
              <p:cNvSpPr>
                <a:spLocks noChangeShapeType="1"/>
              </p:cNvSpPr>
              <p:nvPr/>
            </p:nvSpPr>
            <p:spPr bwMode="auto">
              <a:xfrm flipH="1">
                <a:off x="2875" y="728"/>
                <a:ext cx="82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8" name="Line 103"/>
              <p:cNvSpPr>
                <a:spLocks noChangeShapeType="1"/>
              </p:cNvSpPr>
              <p:nvPr/>
            </p:nvSpPr>
            <p:spPr bwMode="auto">
              <a:xfrm flipH="1">
                <a:off x="2658" y="2825"/>
                <a:ext cx="255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9" name="Line 104"/>
              <p:cNvSpPr>
                <a:spLocks noChangeShapeType="1"/>
              </p:cNvSpPr>
              <p:nvPr/>
            </p:nvSpPr>
            <p:spPr bwMode="auto">
              <a:xfrm flipH="1">
                <a:off x="2829" y="1696"/>
                <a:ext cx="157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0" name="Line 105"/>
              <p:cNvSpPr>
                <a:spLocks noChangeShapeType="1"/>
              </p:cNvSpPr>
              <p:nvPr/>
            </p:nvSpPr>
            <p:spPr bwMode="auto">
              <a:xfrm flipH="1">
                <a:off x="2544" y="3793"/>
                <a:ext cx="425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1" name="Line 106"/>
              <p:cNvSpPr>
                <a:spLocks noChangeShapeType="1"/>
              </p:cNvSpPr>
              <p:nvPr/>
            </p:nvSpPr>
            <p:spPr bwMode="auto">
              <a:xfrm flipH="1" flipV="1">
                <a:off x="2738" y="4115"/>
                <a:ext cx="68" cy="64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2" name="Line 107"/>
              <p:cNvSpPr>
                <a:spLocks noChangeShapeType="1"/>
              </p:cNvSpPr>
              <p:nvPr/>
            </p:nvSpPr>
            <p:spPr bwMode="auto">
              <a:xfrm flipH="1" flipV="1">
                <a:off x="2790" y="728"/>
                <a:ext cx="85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3" name="Line 108"/>
              <p:cNvSpPr>
                <a:spLocks noChangeShapeType="1"/>
              </p:cNvSpPr>
              <p:nvPr/>
            </p:nvSpPr>
            <p:spPr bwMode="auto">
              <a:xfrm flipH="1" flipV="1">
                <a:off x="2400" y="2825"/>
                <a:ext cx="258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4" name="Line 109"/>
              <p:cNvSpPr>
                <a:spLocks noChangeShapeType="1"/>
              </p:cNvSpPr>
              <p:nvPr/>
            </p:nvSpPr>
            <p:spPr bwMode="auto">
              <a:xfrm flipH="1" flipV="1">
                <a:off x="2673" y="1696"/>
                <a:ext cx="156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5" name="Line 110"/>
              <p:cNvSpPr>
                <a:spLocks noChangeShapeType="1"/>
              </p:cNvSpPr>
              <p:nvPr/>
            </p:nvSpPr>
            <p:spPr bwMode="auto">
              <a:xfrm flipH="1" flipV="1">
                <a:off x="2118" y="3793"/>
                <a:ext cx="426" cy="63"/>
              </a:xfrm>
              <a:prstGeom prst="line">
                <a:avLst/>
              </a:prstGeom>
              <a:noFill/>
              <a:ln w="26988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6" name="Rectangle 111"/>
              <p:cNvSpPr>
                <a:spLocks noChangeArrowheads="1"/>
              </p:cNvSpPr>
              <p:nvPr/>
            </p:nvSpPr>
            <p:spPr bwMode="auto">
              <a:xfrm>
                <a:off x="13" y="4058"/>
                <a:ext cx="1905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Overall  (I-squared = 50.7%, p = 0.022)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7" name="Rectangle 112"/>
              <p:cNvSpPr>
                <a:spLocks noChangeArrowheads="1"/>
              </p:cNvSpPr>
              <p:nvPr/>
            </p:nvSpPr>
            <p:spPr bwMode="auto">
              <a:xfrm>
                <a:off x="13" y="1961"/>
                <a:ext cx="9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III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8" name="Rectangle 113"/>
              <p:cNvSpPr>
                <a:spLocks noChangeArrowheads="1"/>
              </p:cNvSpPr>
              <p:nvPr/>
            </p:nvSpPr>
            <p:spPr bwMode="auto">
              <a:xfrm>
                <a:off x="13" y="670"/>
                <a:ext cx="190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Subtotal  (I-squared = 0.0%, p = 0.964)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9" name="Rectangle 114"/>
              <p:cNvSpPr>
                <a:spLocks noChangeArrowheads="1"/>
              </p:cNvSpPr>
              <p:nvPr/>
            </p:nvSpPr>
            <p:spPr bwMode="auto">
              <a:xfrm>
                <a:off x="13" y="-136"/>
                <a:ext cx="26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study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0" name="Rectangle 115"/>
              <p:cNvSpPr>
                <a:spLocks noChangeArrowheads="1"/>
              </p:cNvSpPr>
              <p:nvPr/>
            </p:nvSpPr>
            <p:spPr bwMode="auto">
              <a:xfrm>
                <a:off x="13" y="1154"/>
                <a:ext cx="78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1" name="Rectangle 116"/>
              <p:cNvSpPr>
                <a:spLocks noChangeArrowheads="1"/>
              </p:cNvSpPr>
              <p:nvPr/>
            </p:nvSpPr>
            <p:spPr bwMode="auto">
              <a:xfrm>
                <a:off x="13" y="2122"/>
                <a:ext cx="78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2" name="Rectangle 117"/>
              <p:cNvSpPr>
                <a:spLocks noChangeArrowheads="1"/>
              </p:cNvSpPr>
              <p:nvPr/>
            </p:nvSpPr>
            <p:spPr bwMode="auto">
              <a:xfrm>
                <a:off x="13" y="1477"/>
                <a:ext cx="86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Kothari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3" name="Rectangle 118"/>
              <p:cNvSpPr>
                <a:spLocks noChangeArrowheads="1"/>
              </p:cNvSpPr>
              <p:nvPr/>
            </p:nvSpPr>
            <p:spPr bwMode="auto">
              <a:xfrm>
                <a:off x="13" y="2283"/>
                <a:ext cx="100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4" name="Rectangle 119"/>
              <p:cNvSpPr>
                <a:spLocks noChangeArrowheads="1"/>
              </p:cNvSpPr>
              <p:nvPr/>
            </p:nvSpPr>
            <p:spPr bwMode="auto">
              <a:xfrm>
                <a:off x="13" y="348"/>
                <a:ext cx="78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5" name="Rectangle 120"/>
              <p:cNvSpPr>
                <a:spLocks noChangeArrowheads="1"/>
              </p:cNvSpPr>
              <p:nvPr/>
            </p:nvSpPr>
            <p:spPr bwMode="auto">
              <a:xfrm>
                <a:off x="13" y="3574"/>
                <a:ext cx="86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Kothari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6" name="Rectangle 121"/>
              <p:cNvSpPr>
                <a:spLocks noChangeArrowheads="1"/>
              </p:cNvSpPr>
              <p:nvPr/>
            </p:nvSpPr>
            <p:spPr bwMode="auto">
              <a:xfrm>
                <a:off x="13" y="1316"/>
                <a:ext cx="100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7" name="Rectangle 122"/>
              <p:cNvSpPr>
                <a:spLocks noChangeArrowheads="1"/>
              </p:cNvSpPr>
              <p:nvPr/>
            </p:nvSpPr>
            <p:spPr bwMode="auto">
              <a:xfrm>
                <a:off x="13" y="2767"/>
                <a:ext cx="196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Subtotal  (I-squared = 69.9%, p = 0.019)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8" name="Rectangle 123"/>
              <p:cNvSpPr>
                <a:spLocks noChangeArrowheads="1"/>
              </p:cNvSpPr>
              <p:nvPr/>
            </p:nvSpPr>
            <p:spPr bwMode="auto">
              <a:xfrm>
                <a:off x="13" y="3412"/>
                <a:ext cx="100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9" name="Rectangle 124"/>
              <p:cNvSpPr>
                <a:spLocks noChangeArrowheads="1"/>
              </p:cNvSpPr>
              <p:nvPr/>
            </p:nvSpPr>
            <p:spPr bwMode="auto">
              <a:xfrm>
                <a:off x="13" y="3090"/>
                <a:ext cx="10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IV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0" name="Rectangle 125"/>
              <p:cNvSpPr>
                <a:spLocks noChangeArrowheads="1"/>
              </p:cNvSpPr>
              <p:nvPr/>
            </p:nvSpPr>
            <p:spPr bwMode="auto">
              <a:xfrm>
                <a:off x="13" y="2445"/>
                <a:ext cx="719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Liao et al 2012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1" name="Rectangle 126"/>
              <p:cNvSpPr>
                <a:spLocks noChangeArrowheads="1"/>
              </p:cNvSpPr>
              <p:nvPr/>
            </p:nvSpPr>
            <p:spPr bwMode="auto">
              <a:xfrm>
                <a:off x="13" y="2606"/>
                <a:ext cx="86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Kothari et al 2014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2" name="Rectangle 127"/>
              <p:cNvSpPr>
                <a:spLocks noChangeArrowheads="1"/>
              </p:cNvSpPr>
              <p:nvPr/>
            </p:nvSpPr>
            <p:spPr bwMode="auto">
              <a:xfrm>
                <a:off x="13" y="3251"/>
                <a:ext cx="78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Bains et al 2016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3" name="Rectangle 128"/>
              <p:cNvSpPr>
                <a:spLocks noChangeArrowheads="1"/>
              </p:cNvSpPr>
              <p:nvPr/>
            </p:nvSpPr>
            <p:spPr bwMode="auto">
              <a:xfrm>
                <a:off x="13" y="187"/>
                <a:ext cx="3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4" name="Rectangle 129"/>
              <p:cNvSpPr>
                <a:spLocks noChangeArrowheads="1"/>
              </p:cNvSpPr>
              <p:nvPr/>
            </p:nvSpPr>
            <p:spPr bwMode="auto">
              <a:xfrm>
                <a:off x="13" y="1638"/>
                <a:ext cx="196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Subtotal  (I-squared = 34.4%, p = 0.218)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5" name="Rectangle 130"/>
              <p:cNvSpPr>
                <a:spLocks noChangeArrowheads="1"/>
              </p:cNvSpPr>
              <p:nvPr/>
            </p:nvSpPr>
            <p:spPr bwMode="auto">
              <a:xfrm>
                <a:off x="13" y="3735"/>
                <a:ext cx="196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Subtotal  (I-squared = 72.6%, p = 0.026)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6" name="Rectangle 131"/>
              <p:cNvSpPr>
                <a:spLocks noChangeArrowheads="1"/>
              </p:cNvSpPr>
              <p:nvPr/>
            </p:nvSpPr>
            <p:spPr bwMode="auto">
              <a:xfrm>
                <a:off x="13" y="993"/>
                <a:ext cx="62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II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7" name="Rectangle 132"/>
              <p:cNvSpPr>
                <a:spLocks noChangeArrowheads="1"/>
              </p:cNvSpPr>
              <p:nvPr/>
            </p:nvSpPr>
            <p:spPr bwMode="auto">
              <a:xfrm>
                <a:off x="13" y="509"/>
                <a:ext cx="1000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Newcomb et al 2017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8" name="Rectangle 133"/>
              <p:cNvSpPr>
                <a:spLocks noChangeArrowheads="1"/>
              </p:cNvSpPr>
              <p:nvPr/>
            </p:nvSpPr>
            <p:spPr bwMode="auto">
              <a:xfrm>
                <a:off x="4457" y="405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0.88 (0.79,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9" name="Rectangle 134"/>
              <p:cNvSpPr>
                <a:spLocks noChangeArrowheads="1"/>
              </p:cNvSpPr>
              <p:nvPr/>
            </p:nvSpPr>
            <p:spPr bwMode="auto">
              <a:xfrm>
                <a:off x="4457" y="670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(0.86, 1.12)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0" name="Rectangle 135"/>
              <p:cNvSpPr>
                <a:spLocks noChangeArrowheads="1"/>
              </p:cNvSpPr>
              <p:nvPr/>
            </p:nvSpPr>
            <p:spPr bwMode="auto">
              <a:xfrm>
                <a:off x="4440" y="-148"/>
                <a:ext cx="861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OS-</a:t>
                </a:r>
                <a:r>
                  <a:rPr kumimoji="0" lang="zh-CN" altLang="zh-CN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HR (95% CI)</a:t>
                </a:r>
                <a:endParaRPr kumimoji="0" lang="zh-CN" altLang="zh-CN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1" name="Rectangle 136"/>
              <p:cNvSpPr>
                <a:spLocks noChangeArrowheads="1"/>
              </p:cNvSpPr>
              <p:nvPr/>
            </p:nvSpPr>
            <p:spPr bwMode="auto">
              <a:xfrm>
                <a:off x="4457" y="1154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0.88 (0.79,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2" name="Rectangle 137"/>
              <p:cNvSpPr>
                <a:spLocks noChangeArrowheads="1"/>
              </p:cNvSpPr>
              <p:nvPr/>
            </p:nvSpPr>
            <p:spPr bwMode="auto">
              <a:xfrm>
                <a:off x="4457" y="2122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(0.88, 1.08)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3" name="Rectangle 138"/>
              <p:cNvSpPr>
                <a:spLocks noChangeArrowheads="1"/>
              </p:cNvSpPr>
              <p:nvPr/>
            </p:nvSpPr>
            <p:spPr bwMode="auto">
              <a:xfrm>
                <a:off x="4457" y="1477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2.41 (0.94, 9.16)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4" name="Rectangle 139"/>
              <p:cNvSpPr>
                <a:spLocks noChangeArrowheads="1"/>
              </p:cNvSpPr>
              <p:nvPr/>
            </p:nvSpPr>
            <p:spPr bwMode="auto">
              <a:xfrm>
                <a:off x="4457" y="2283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0.60 (0.37, 0.99)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5" name="Rectangle 140"/>
              <p:cNvSpPr>
                <a:spLocks noChangeArrowheads="1"/>
              </p:cNvSpPr>
              <p:nvPr/>
            </p:nvSpPr>
            <p:spPr bwMode="auto">
              <a:xfrm>
                <a:off x="4457" y="34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(0.85,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6" name="Rectangle 141"/>
              <p:cNvSpPr>
                <a:spLocks noChangeArrowheads="1"/>
              </p:cNvSpPr>
              <p:nvPr/>
            </p:nvSpPr>
            <p:spPr bwMode="auto">
              <a:xfrm>
                <a:off x="4457" y="3574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0.40 (0.21, 1.00)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7" name="Rectangle 142"/>
              <p:cNvSpPr>
                <a:spLocks noChangeArrowheads="1"/>
              </p:cNvSpPr>
              <p:nvPr/>
            </p:nvSpPr>
            <p:spPr bwMode="auto">
              <a:xfrm>
                <a:off x="4457" y="1316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0.84 (0.56, 1.25)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8" name="Rectangle 143"/>
              <p:cNvSpPr>
                <a:spLocks noChangeArrowheads="1"/>
              </p:cNvSpPr>
              <p:nvPr/>
            </p:nvSpPr>
            <p:spPr bwMode="auto">
              <a:xfrm>
                <a:off x="4457" y="2767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0.69 (0.46, 1.04)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79" name="Rectangle 144"/>
              <p:cNvSpPr>
                <a:spLocks noChangeArrowheads="1"/>
              </p:cNvSpPr>
              <p:nvPr/>
            </p:nvSpPr>
            <p:spPr bwMode="auto">
              <a:xfrm>
                <a:off x="4457" y="3412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0.37 (0.14, 0.96)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0" name="Rectangle 145"/>
              <p:cNvSpPr>
                <a:spLocks noChangeArrowheads="1"/>
              </p:cNvSpPr>
              <p:nvPr/>
            </p:nvSpPr>
            <p:spPr bwMode="auto">
              <a:xfrm>
                <a:off x="4457" y="2445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0.60 (0.37, 0.99)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1" name="Rectangle 146"/>
              <p:cNvSpPr>
                <a:spLocks noChangeArrowheads="1"/>
              </p:cNvSpPr>
              <p:nvPr/>
            </p:nvSpPr>
            <p:spPr bwMode="auto">
              <a:xfrm>
                <a:off x="4457" y="2606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0.30 (0.09, 1.22)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2" name="Rectangle 147"/>
              <p:cNvSpPr>
                <a:spLocks noChangeArrowheads="1"/>
              </p:cNvSpPr>
              <p:nvPr/>
            </p:nvSpPr>
            <p:spPr bwMode="auto">
              <a:xfrm>
                <a:off x="4457" y="3251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0.91 (0.80, 1.03)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3" name="Rectangle 148"/>
              <p:cNvSpPr>
                <a:spLocks noChangeArrowheads="1"/>
              </p:cNvSpPr>
              <p:nvPr/>
            </p:nvSpPr>
            <p:spPr bwMode="auto">
              <a:xfrm>
                <a:off x="4457" y="163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0.91 (0.71, 1.17)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4" name="Rectangle 149"/>
              <p:cNvSpPr>
                <a:spLocks noChangeArrowheads="1"/>
              </p:cNvSpPr>
              <p:nvPr/>
            </p:nvSpPr>
            <p:spPr bwMode="auto">
              <a:xfrm>
                <a:off x="4457" y="3735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0.57 (0.29, 1.14)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5" name="Rectangle 150"/>
              <p:cNvSpPr>
                <a:spLocks noChangeArrowheads="1"/>
              </p:cNvSpPr>
              <p:nvPr/>
            </p:nvSpPr>
            <p:spPr bwMode="auto">
              <a:xfrm>
                <a:off x="4457" y="509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0.97 (0.63, 1.48)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6" name="Rectangle 151"/>
              <p:cNvSpPr>
                <a:spLocks noChangeArrowheads="1"/>
              </p:cNvSpPr>
              <p:nvPr/>
            </p:nvSpPr>
            <p:spPr bwMode="auto">
              <a:xfrm>
                <a:off x="5379" y="4058"/>
                <a:ext cx="335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100.00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7" name="Rectangle 152"/>
              <p:cNvSpPr>
                <a:spLocks noChangeArrowheads="1"/>
              </p:cNvSpPr>
              <p:nvPr/>
            </p:nvSpPr>
            <p:spPr bwMode="auto">
              <a:xfrm>
                <a:off x="5379" y="670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22.56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8" name="Rectangle 153"/>
              <p:cNvSpPr>
                <a:spLocks noChangeArrowheads="1"/>
              </p:cNvSpPr>
              <p:nvPr/>
            </p:nvSpPr>
            <p:spPr bwMode="auto">
              <a:xfrm>
                <a:off x="5379" y="-136"/>
                <a:ext cx="342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Weight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9" name="Rectangle 154"/>
              <p:cNvSpPr>
                <a:spLocks noChangeArrowheads="1"/>
              </p:cNvSpPr>
              <p:nvPr/>
            </p:nvSpPr>
            <p:spPr bwMode="auto">
              <a:xfrm>
                <a:off x="5379" y="1154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20.09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90" name="Rectangle 155"/>
              <p:cNvSpPr>
                <a:spLocks noChangeArrowheads="1"/>
              </p:cNvSpPr>
              <p:nvPr/>
            </p:nvSpPr>
            <p:spPr bwMode="auto">
              <a:xfrm>
                <a:off x="5379" y="2122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20.49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91" name="Rectangle 156"/>
              <p:cNvSpPr>
                <a:spLocks noChangeArrowheads="1"/>
              </p:cNvSpPr>
              <p:nvPr/>
            </p:nvSpPr>
            <p:spPr bwMode="auto">
              <a:xfrm>
                <a:off x="5379" y="1477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56" name="Rectangle 157"/>
              <p:cNvSpPr>
                <a:spLocks noChangeArrowheads="1"/>
              </p:cNvSpPr>
              <p:nvPr/>
            </p:nvSpPr>
            <p:spPr bwMode="auto">
              <a:xfrm>
                <a:off x="5379" y="2283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4.03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57" name="Rectangle 158"/>
              <p:cNvSpPr>
                <a:spLocks noChangeArrowheads="1"/>
              </p:cNvSpPr>
              <p:nvPr/>
            </p:nvSpPr>
            <p:spPr bwMode="auto">
              <a:xfrm>
                <a:off x="5379" y="348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17.48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58" name="Rectangle 159"/>
              <p:cNvSpPr>
                <a:spLocks noChangeArrowheads="1"/>
              </p:cNvSpPr>
              <p:nvPr/>
            </p:nvSpPr>
            <p:spPr bwMode="auto">
              <a:xfrm>
                <a:off x="5379" y="3574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1.77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59" name="Rectangle 160"/>
              <p:cNvSpPr>
                <a:spLocks noChangeArrowheads="1"/>
              </p:cNvSpPr>
              <p:nvPr/>
            </p:nvSpPr>
            <p:spPr bwMode="auto">
              <a:xfrm>
                <a:off x="5379" y="1316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5.60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0" name="Rectangle 161"/>
              <p:cNvSpPr>
                <a:spLocks noChangeArrowheads="1"/>
              </p:cNvSpPr>
              <p:nvPr/>
            </p:nvSpPr>
            <p:spPr bwMode="auto">
              <a:xfrm>
                <a:off x="5379" y="2767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29.22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1" name="Rectangle 162"/>
              <p:cNvSpPr>
                <a:spLocks noChangeArrowheads="1"/>
              </p:cNvSpPr>
              <p:nvPr/>
            </p:nvSpPr>
            <p:spPr bwMode="auto">
              <a:xfrm>
                <a:off x="5379" y="3412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1.19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2" name="Rectangle 163"/>
              <p:cNvSpPr>
                <a:spLocks noChangeArrowheads="1"/>
              </p:cNvSpPr>
              <p:nvPr/>
            </p:nvSpPr>
            <p:spPr bwMode="auto">
              <a:xfrm>
                <a:off x="5379" y="2445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4.03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3" name="Rectangle 164"/>
              <p:cNvSpPr>
                <a:spLocks noChangeArrowheads="1"/>
              </p:cNvSpPr>
              <p:nvPr/>
            </p:nvSpPr>
            <p:spPr bwMode="auto">
              <a:xfrm>
                <a:off x="5379" y="2606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4" name="Rectangle 165"/>
              <p:cNvSpPr>
                <a:spLocks noChangeArrowheads="1"/>
              </p:cNvSpPr>
              <p:nvPr/>
            </p:nvSpPr>
            <p:spPr bwMode="auto">
              <a:xfrm>
                <a:off x="5379" y="-297"/>
                <a:ext cx="9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%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5" name="Rectangle 166"/>
              <p:cNvSpPr>
                <a:spLocks noChangeArrowheads="1"/>
              </p:cNvSpPr>
              <p:nvPr/>
            </p:nvSpPr>
            <p:spPr bwMode="auto">
              <a:xfrm>
                <a:off x="5379" y="3251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18.69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6" name="Rectangle 167"/>
              <p:cNvSpPr>
                <a:spLocks noChangeArrowheads="1"/>
              </p:cNvSpPr>
              <p:nvPr/>
            </p:nvSpPr>
            <p:spPr bwMode="auto">
              <a:xfrm>
                <a:off x="5379" y="1638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26.56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7" name="Rectangle 168"/>
              <p:cNvSpPr>
                <a:spLocks noChangeArrowheads="1"/>
              </p:cNvSpPr>
              <p:nvPr/>
            </p:nvSpPr>
            <p:spPr bwMode="auto">
              <a:xfrm>
                <a:off x="5379" y="3735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21.66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8" name="Rectangle 169"/>
              <p:cNvSpPr>
                <a:spLocks noChangeArrowheads="1"/>
              </p:cNvSpPr>
              <p:nvPr/>
            </p:nvSpPr>
            <p:spPr bwMode="auto">
              <a:xfrm>
                <a:off x="5379" y="509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5.08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9" name="Rectangle 170"/>
              <p:cNvSpPr>
                <a:spLocks noChangeArrowheads="1"/>
              </p:cNvSpPr>
              <p:nvPr/>
            </p:nvSpPr>
            <p:spPr bwMode="auto">
              <a:xfrm>
                <a:off x="4457" y="405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0.88 (0.79,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0" name="Rectangle 171"/>
              <p:cNvSpPr>
                <a:spLocks noChangeArrowheads="1"/>
              </p:cNvSpPr>
              <p:nvPr/>
            </p:nvSpPr>
            <p:spPr bwMode="auto">
              <a:xfrm>
                <a:off x="4457" y="670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(0.86, 1.12)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2" name="Rectangle 173"/>
              <p:cNvSpPr>
                <a:spLocks noChangeArrowheads="1"/>
              </p:cNvSpPr>
              <p:nvPr/>
            </p:nvSpPr>
            <p:spPr bwMode="auto">
              <a:xfrm>
                <a:off x="4457" y="1154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0.88 (0.79, 0.98)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4" name="Rectangle 174"/>
              <p:cNvSpPr>
                <a:spLocks noChangeArrowheads="1"/>
              </p:cNvSpPr>
              <p:nvPr/>
            </p:nvSpPr>
            <p:spPr bwMode="auto">
              <a:xfrm>
                <a:off x="4457" y="2122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(0.88, 1.08)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5" name="Rectangle 175"/>
              <p:cNvSpPr>
                <a:spLocks noChangeArrowheads="1"/>
              </p:cNvSpPr>
              <p:nvPr/>
            </p:nvSpPr>
            <p:spPr bwMode="auto">
              <a:xfrm>
                <a:off x="4457" y="1477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2.41 (0.94, 9.16)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6" name="Rectangle 176"/>
              <p:cNvSpPr>
                <a:spLocks noChangeArrowheads="1"/>
              </p:cNvSpPr>
              <p:nvPr/>
            </p:nvSpPr>
            <p:spPr bwMode="auto">
              <a:xfrm>
                <a:off x="4457" y="2283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0.60 (0.37, 0.99)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7" name="Rectangle 177"/>
              <p:cNvSpPr>
                <a:spLocks noChangeArrowheads="1"/>
              </p:cNvSpPr>
              <p:nvPr/>
            </p:nvSpPr>
            <p:spPr bwMode="auto">
              <a:xfrm>
                <a:off x="4457" y="34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0.98 (0.85, 1.13)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8" name="Rectangle 178"/>
              <p:cNvSpPr>
                <a:spLocks noChangeArrowheads="1"/>
              </p:cNvSpPr>
              <p:nvPr/>
            </p:nvSpPr>
            <p:spPr bwMode="auto">
              <a:xfrm>
                <a:off x="4457" y="3574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0.40 (0.21, 1.00)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9" name="Rectangle 179"/>
              <p:cNvSpPr>
                <a:spLocks noChangeArrowheads="1"/>
              </p:cNvSpPr>
              <p:nvPr/>
            </p:nvSpPr>
            <p:spPr bwMode="auto">
              <a:xfrm>
                <a:off x="4457" y="1316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0.84 (0.56, 1.25)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0" name="Rectangle 180"/>
              <p:cNvSpPr>
                <a:spLocks noChangeArrowheads="1"/>
              </p:cNvSpPr>
              <p:nvPr/>
            </p:nvSpPr>
            <p:spPr bwMode="auto">
              <a:xfrm>
                <a:off x="4457" y="2767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0.69 (0.46, 1.04)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1" name="Rectangle 181"/>
              <p:cNvSpPr>
                <a:spLocks noChangeArrowheads="1"/>
              </p:cNvSpPr>
              <p:nvPr/>
            </p:nvSpPr>
            <p:spPr bwMode="auto">
              <a:xfrm>
                <a:off x="4457" y="3412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0.37 (0.14, 0.96)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2" name="Rectangle 182"/>
              <p:cNvSpPr>
                <a:spLocks noChangeArrowheads="1"/>
              </p:cNvSpPr>
              <p:nvPr/>
            </p:nvSpPr>
            <p:spPr bwMode="auto">
              <a:xfrm>
                <a:off x="4457" y="2445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0.60 (0.37, 0.99)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3" name="Rectangle 183"/>
              <p:cNvSpPr>
                <a:spLocks noChangeArrowheads="1"/>
              </p:cNvSpPr>
              <p:nvPr/>
            </p:nvSpPr>
            <p:spPr bwMode="auto">
              <a:xfrm>
                <a:off x="4457" y="2606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0.30 (0.09, 1.22)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4" name="Rectangle 184"/>
              <p:cNvSpPr>
                <a:spLocks noChangeArrowheads="1"/>
              </p:cNvSpPr>
              <p:nvPr/>
            </p:nvSpPr>
            <p:spPr bwMode="auto">
              <a:xfrm>
                <a:off x="4457" y="3251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0.91 (0.80, 1.03)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5" name="Rectangle 185"/>
              <p:cNvSpPr>
                <a:spLocks noChangeArrowheads="1"/>
              </p:cNvSpPr>
              <p:nvPr/>
            </p:nvSpPr>
            <p:spPr bwMode="auto">
              <a:xfrm>
                <a:off x="4457" y="1638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0.91 (0.71, 1.17)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6" name="Rectangle 186"/>
              <p:cNvSpPr>
                <a:spLocks noChangeArrowheads="1"/>
              </p:cNvSpPr>
              <p:nvPr/>
            </p:nvSpPr>
            <p:spPr bwMode="auto">
              <a:xfrm>
                <a:off x="4457" y="3735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0.57 (0.29, 1.14)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7" name="Rectangle 187"/>
              <p:cNvSpPr>
                <a:spLocks noChangeArrowheads="1"/>
              </p:cNvSpPr>
              <p:nvPr/>
            </p:nvSpPr>
            <p:spPr bwMode="auto">
              <a:xfrm>
                <a:off x="4457" y="509"/>
                <a:ext cx="806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0.97 (0.63, 1.48)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8" name="Rectangle 188"/>
              <p:cNvSpPr>
                <a:spLocks noChangeArrowheads="1"/>
              </p:cNvSpPr>
              <p:nvPr/>
            </p:nvSpPr>
            <p:spPr bwMode="auto">
              <a:xfrm>
                <a:off x="5379" y="4058"/>
                <a:ext cx="335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100.00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89" name="Rectangle 189"/>
              <p:cNvSpPr>
                <a:spLocks noChangeArrowheads="1"/>
              </p:cNvSpPr>
              <p:nvPr/>
            </p:nvSpPr>
            <p:spPr bwMode="auto">
              <a:xfrm>
                <a:off x="5379" y="670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22.56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0" name="Rectangle 190"/>
              <p:cNvSpPr>
                <a:spLocks noChangeArrowheads="1"/>
              </p:cNvSpPr>
              <p:nvPr/>
            </p:nvSpPr>
            <p:spPr bwMode="auto">
              <a:xfrm>
                <a:off x="5379" y="-136"/>
                <a:ext cx="342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Weight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1" name="Rectangle 191"/>
              <p:cNvSpPr>
                <a:spLocks noChangeArrowheads="1"/>
              </p:cNvSpPr>
              <p:nvPr/>
            </p:nvSpPr>
            <p:spPr bwMode="auto">
              <a:xfrm>
                <a:off x="5379" y="1154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20.09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2" name="Rectangle 192"/>
              <p:cNvSpPr>
                <a:spLocks noChangeArrowheads="1"/>
              </p:cNvSpPr>
              <p:nvPr/>
            </p:nvSpPr>
            <p:spPr bwMode="auto">
              <a:xfrm>
                <a:off x="5379" y="2122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20.49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3" name="Rectangle 193"/>
              <p:cNvSpPr>
                <a:spLocks noChangeArrowheads="1"/>
              </p:cNvSpPr>
              <p:nvPr/>
            </p:nvSpPr>
            <p:spPr bwMode="auto">
              <a:xfrm>
                <a:off x="5379" y="1477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0.87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4" name="Rectangle 194"/>
              <p:cNvSpPr>
                <a:spLocks noChangeArrowheads="1"/>
              </p:cNvSpPr>
              <p:nvPr/>
            </p:nvSpPr>
            <p:spPr bwMode="auto">
              <a:xfrm>
                <a:off x="5379" y="2283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4.03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5" name="Rectangle 195"/>
              <p:cNvSpPr>
                <a:spLocks noChangeArrowheads="1"/>
              </p:cNvSpPr>
              <p:nvPr/>
            </p:nvSpPr>
            <p:spPr bwMode="auto">
              <a:xfrm>
                <a:off x="5379" y="348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17.48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6" name="Rectangle 196"/>
              <p:cNvSpPr>
                <a:spLocks noChangeArrowheads="1"/>
              </p:cNvSpPr>
              <p:nvPr/>
            </p:nvSpPr>
            <p:spPr bwMode="auto">
              <a:xfrm>
                <a:off x="5379" y="3574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1.77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7" name="Rectangle 197"/>
              <p:cNvSpPr>
                <a:spLocks noChangeArrowheads="1"/>
              </p:cNvSpPr>
              <p:nvPr/>
            </p:nvSpPr>
            <p:spPr bwMode="auto">
              <a:xfrm>
                <a:off x="5379" y="1316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5.60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8" name="Rectangle 198"/>
              <p:cNvSpPr>
                <a:spLocks noChangeArrowheads="1"/>
              </p:cNvSpPr>
              <p:nvPr/>
            </p:nvSpPr>
            <p:spPr bwMode="auto">
              <a:xfrm>
                <a:off x="5379" y="2767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29.22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9" name="Rectangle 199"/>
              <p:cNvSpPr>
                <a:spLocks noChangeArrowheads="1"/>
              </p:cNvSpPr>
              <p:nvPr/>
            </p:nvSpPr>
            <p:spPr bwMode="auto">
              <a:xfrm>
                <a:off x="5379" y="3412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1.19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0" name="Rectangle 200"/>
              <p:cNvSpPr>
                <a:spLocks noChangeArrowheads="1"/>
              </p:cNvSpPr>
              <p:nvPr/>
            </p:nvSpPr>
            <p:spPr bwMode="auto">
              <a:xfrm>
                <a:off x="5379" y="2445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4.03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1" name="Rectangle 201"/>
              <p:cNvSpPr>
                <a:spLocks noChangeArrowheads="1"/>
              </p:cNvSpPr>
              <p:nvPr/>
            </p:nvSpPr>
            <p:spPr bwMode="auto">
              <a:xfrm>
                <a:off x="5379" y="2606"/>
                <a:ext cx="213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0.67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2" name="Rectangle 202"/>
              <p:cNvSpPr>
                <a:spLocks noChangeArrowheads="1"/>
              </p:cNvSpPr>
              <p:nvPr/>
            </p:nvSpPr>
            <p:spPr bwMode="auto">
              <a:xfrm>
                <a:off x="5379" y="-297"/>
                <a:ext cx="9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%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3" name="Rectangle 203"/>
              <p:cNvSpPr>
                <a:spLocks noChangeArrowheads="1"/>
              </p:cNvSpPr>
              <p:nvPr/>
            </p:nvSpPr>
            <p:spPr bwMode="auto">
              <a:xfrm>
                <a:off x="5379" y="3251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18.69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4" name="Rectangle 204"/>
              <p:cNvSpPr>
                <a:spLocks noChangeArrowheads="1"/>
              </p:cNvSpPr>
              <p:nvPr/>
            </p:nvSpPr>
            <p:spPr bwMode="auto">
              <a:xfrm>
                <a:off x="5379" y="1638"/>
                <a:ext cx="274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26.56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8" name="Rectangle 206"/>
            <p:cNvSpPr>
              <a:spLocks noChangeArrowheads="1"/>
            </p:cNvSpPr>
            <p:nvPr/>
          </p:nvSpPr>
          <p:spPr bwMode="auto">
            <a:xfrm>
              <a:off x="5379" y="3735"/>
              <a:ext cx="274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21.66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" name="Rectangle 207"/>
            <p:cNvSpPr>
              <a:spLocks noChangeArrowheads="1"/>
            </p:cNvSpPr>
            <p:nvPr/>
          </p:nvSpPr>
          <p:spPr bwMode="auto">
            <a:xfrm>
              <a:off x="5379" y="509"/>
              <a:ext cx="213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5.08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2786" y="1191"/>
              <a:ext cx="43" cy="42"/>
            </a:xfrm>
            <a:custGeom>
              <a:avLst/>
              <a:gdLst>
                <a:gd name="T0" fmla="*/ 22 w 43"/>
                <a:gd name="T1" fmla="*/ 0 h 42"/>
                <a:gd name="T2" fmla="*/ 0 w 43"/>
                <a:gd name="T3" fmla="*/ 21 h 42"/>
                <a:gd name="T4" fmla="*/ 22 w 43"/>
                <a:gd name="T5" fmla="*/ 42 h 42"/>
                <a:gd name="T6" fmla="*/ 43 w 43"/>
                <a:gd name="T7" fmla="*/ 21 h 42"/>
                <a:gd name="T8" fmla="*/ 22 w 4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2" y="0"/>
                  </a:moveTo>
                  <a:lnTo>
                    <a:pt x="0" y="21"/>
                  </a:lnTo>
                  <a:lnTo>
                    <a:pt x="22" y="42"/>
                  </a:lnTo>
                  <a:lnTo>
                    <a:pt x="43" y="2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" name="Freeform 209"/>
            <p:cNvSpPr>
              <a:spLocks/>
            </p:cNvSpPr>
            <p:nvPr/>
          </p:nvSpPr>
          <p:spPr bwMode="auto">
            <a:xfrm>
              <a:off x="2854" y="2159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3409" y="1513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2 h 43"/>
                <a:gd name="T4" fmla="*/ 21 w 42"/>
                <a:gd name="T5" fmla="*/ 43 h 43"/>
                <a:gd name="T6" fmla="*/ 42 w 42"/>
                <a:gd name="T7" fmla="*/ 22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2"/>
                  </a:lnTo>
                  <a:lnTo>
                    <a:pt x="21" y="43"/>
                  </a:lnTo>
                  <a:lnTo>
                    <a:pt x="42" y="2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2550" y="2320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2854" y="384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1 h 43"/>
                <a:gd name="T4" fmla="*/ 21 w 42"/>
                <a:gd name="T5" fmla="*/ 43 h 43"/>
                <a:gd name="T6" fmla="*/ 42 w 42"/>
                <a:gd name="T7" fmla="*/ 21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1"/>
                  </a:lnTo>
                  <a:lnTo>
                    <a:pt x="21" y="43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2299" y="3610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2758" y="1352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2251" y="3449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2550" y="2481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2122" y="2642"/>
              <a:ext cx="42" cy="43"/>
            </a:xfrm>
            <a:custGeom>
              <a:avLst/>
              <a:gdLst>
                <a:gd name="T0" fmla="*/ 21 w 42"/>
                <a:gd name="T1" fmla="*/ 0 h 43"/>
                <a:gd name="T2" fmla="*/ 0 w 42"/>
                <a:gd name="T3" fmla="*/ 22 h 43"/>
                <a:gd name="T4" fmla="*/ 21 w 42"/>
                <a:gd name="T5" fmla="*/ 43 h 43"/>
                <a:gd name="T6" fmla="*/ 42 w 42"/>
                <a:gd name="T7" fmla="*/ 22 h 43"/>
                <a:gd name="T8" fmla="*/ 21 w 4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1" y="0"/>
                  </a:moveTo>
                  <a:lnTo>
                    <a:pt x="0" y="22"/>
                  </a:lnTo>
                  <a:lnTo>
                    <a:pt x="21" y="43"/>
                  </a:lnTo>
                  <a:lnTo>
                    <a:pt x="42" y="2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2808" y="3288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2848" y="546"/>
              <a:ext cx="42" cy="42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0" y="21"/>
                  </a:lnTo>
                  <a:lnTo>
                    <a:pt x="21" y="42"/>
                  </a:lnTo>
                  <a:lnTo>
                    <a:pt x="42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-67" y="4438"/>
              <a:ext cx="5955" cy="0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Rectangle 221"/>
            <p:cNvSpPr>
              <a:spLocks noChangeArrowheads="1"/>
            </p:cNvSpPr>
            <p:nvPr/>
          </p:nvSpPr>
          <p:spPr bwMode="auto">
            <a:xfrm>
              <a:off x="2128" y="4476"/>
              <a:ext cx="31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 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4" name="Rectangle 222"/>
            <p:cNvSpPr>
              <a:spLocks noChangeArrowheads="1"/>
            </p:cNvSpPr>
            <p:nvPr/>
          </p:nvSpPr>
          <p:spPr bwMode="auto">
            <a:xfrm>
              <a:off x="3616" y="4476"/>
              <a:ext cx="31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 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2886" y="4438"/>
              <a:ext cx="0" cy="7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Rectangle 224"/>
            <p:cNvSpPr>
              <a:spLocks noChangeArrowheads="1"/>
            </p:cNvSpPr>
            <p:nvPr/>
          </p:nvSpPr>
          <p:spPr bwMode="auto">
            <a:xfrm>
              <a:off x="2856" y="4555"/>
              <a:ext cx="61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Line 225"/>
            <p:cNvSpPr>
              <a:spLocks noChangeShapeType="1"/>
            </p:cNvSpPr>
            <p:nvPr/>
          </p:nvSpPr>
          <p:spPr bwMode="auto">
            <a:xfrm>
              <a:off x="1398" y="4438"/>
              <a:ext cx="0" cy="7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8" name="Rectangle 226"/>
            <p:cNvSpPr>
              <a:spLocks noChangeArrowheads="1"/>
            </p:cNvSpPr>
            <p:nvPr/>
          </p:nvSpPr>
          <p:spPr bwMode="auto">
            <a:xfrm>
              <a:off x="1321" y="4555"/>
              <a:ext cx="152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.09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>
              <a:off x="2886" y="4438"/>
              <a:ext cx="0" cy="7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Rectangle 228"/>
            <p:cNvSpPr>
              <a:spLocks noChangeArrowheads="1"/>
            </p:cNvSpPr>
            <p:nvPr/>
          </p:nvSpPr>
          <p:spPr bwMode="auto">
            <a:xfrm>
              <a:off x="2856" y="4555"/>
              <a:ext cx="61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4377" y="4438"/>
              <a:ext cx="0" cy="7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Rectangle 230"/>
            <p:cNvSpPr>
              <a:spLocks noChangeArrowheads="1"/>
            </p:cNvSpPr>
            <p:nvPr/>
          </p:nvSpPr>
          <p:spPr bwMode="auto">
            <a:xfrm>
              <a:off x="4269" y="4555"/>
              <a:ext cx="213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11.1</a:t>
              </a:r>
              <a:endPara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3" name="Line 231"/>
            <p:cNvSpPr>
              <a:spLocks noChangeShapeType="1"/>
            </p:cNvSpPr>
            <p:nvPr/>
          </p:nvSpPr>
          <p:spPr bwMode="auto">
            <a:xfrm>
              <a:off x="1671" y="2649"/>
              <a:ext cx="0" cy="40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31" name="矩形 230"/>
          <p:cNvSpPr/>
          <p:nvPr/>
        </p:nvSpPr>
        <p:spPr>
          <a:xfrm>
            <a:off x="179512" y="188640"/>
            <a:ext cx="962025" cy="463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9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S3A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6" name="Rectangle 119"/>
          <p:cNvSpPr>
            <a:spLocks noChangeArrowheads="1"/>
          </p:cNvSpPr>
          <p:nvPr/>
        </p:nvSpPr>
        <p:spPr bwMode="auto">
          <a:xfrm>
            <a:off x="3347864" y="6628710"/>
            <a:ext cx="255153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Aspirin better                 Aspirin worse</a:t>
            </a:r>
            <a:endParaRPr kumimoji="0" lang="zh-CN" altLang="zh-CN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3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677</Words>
  <Application>Microsoft Office PowerPoint</Application>
  <PresentationFormat>全屏显示(4:3)</PresentationFormat>
  <Paragraphs>105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 Unicode MS</vt:lpstr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xb21cn</cp:lastModifiedBy>
  <cp:revision>167</cp:revision>
  <dcterms:created xsi:type="dcterms:W3CDTF">2018-08-19T11:46:38Z</dcterms:created>
  <dcterms:modified xsi:type="dcterms:W3CDTF">2020-06-21T18:27:00Z</dcterms:modified>
</cp:coreProperties>
</file>