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6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2019/8/20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2019/8/20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2019/8/20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2019/8/20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2019/8/20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2019/8/20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13" name="组合 3312"/>
          <p:cNvGrpSpPr/>
          <p:nvPr/>
        </p:nvGrpSpPr>
        <p:grpSpPr>
          <a:xfrm>
            <a:off x="-323056" y="-51594"/>
            <a:ext cx="9863138" cy="7011988"/>
            <a:chOff x="-323056" y="-51594"/>
            <a:chExt cx="9863138" cy="7011988"/>
          </a:xfrm>
        </p:grpSpPr>
        <p:grpSp>
          <p:nvGrpSpPr>
            <p:cNvPr id="3178" name="Group 5"/>
            <p:cNvGrpSpPr>
              <a:grpSpLocks noChangeAspect="1"/>
            </p:cNvGrpSpPr>
            <p:nvPr/>
          </p:nvGrpSpPr>
          <p:grpSpPr bwMode="auto">
            <a:xfrm>
              <a:off x="-323056" y="-51594"/>
              <a:ext cx="9863138" cy="7011988"/>
              <a:chOff x="-224" y="-47"/>
              <a:chExt cx="6213" cy="4417"/>
            </a:xfrm>
          </p:grpSpPr>
          <p:sp>
            <p:nvSpPr>
              <p:cNvPr id="3180" name="Rectangle 6"/>
              <p:cNvSpPr>
                <a:spLocks noChangeArrowheads="1"/>
              </p:cNvSpPr>
              <p:nvPr/>
            </p:nvSpPr>
            <p:spPr bwMode="auto">
              <a:xfrm>
                <a:off x="-224" y="-47"/>
                <a:ext cx="6211" cy="4417"/>
              </a:xfrm>
              <a:prstGeom prst="rect">
                <a:avLst/>
              </a:prstGeom>
              <a:solidFill>
                <a:srgbClr val="EAF2F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1" name="Rectangle 7"/>
              <p:cNvSpPr>
                <a:spLocks noChangeArrowheads="1"/>
              </p:cNvSpPr>
              <p:nvPr/>
            </p:nvSpPr>
            <p:spPr bwMode="auto">
              <a:xfrm>
                <a:off x="-222" y="-47"/>
                <a:ext cx="6211" cy="4415"/>
              </a:xfrm>
              <a:prstGeom prst="rect">
                <a:avLst/>
              </a:prstGeom>
              <a:solidFill>
                <a:schemeClr val="bg1"/>
              </a:solidFill>
              <a:ln w="9">
                <a:solidFill>
                  <a:srgbClr val="EAF2F3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3" name="Line 9"/>
              <p:cNvSpPr>
                <a:spLocks noChangeShapeType="1"/>
              </p:cNvSpPr>
              <p:nvPr/>
            </p:nvSpPr>
            <p:spPr bwMode="auto">
              <a:xfrm>
                <a:off x="-23" y="955"/>
                <a:ext cx="5852" cy="0"/>
              </a:xfrm>
              <a:prstGeom prst="line">
                <a:avLst/>
              </a:prstGeom>
              <a:noFill/>
              <a:ln w="9" cap="flat">
                <a:solidFill>
                  <a:srgbClr val="C0C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4" name="Rectangle 10"/>
              <p:cNvSpPr>
                <a:spLocks noChangeArrowheads="1"/>
              </p:cNvSpPr>
              <p:nvPr/>
            </p:nvSpPr>
            <p:spPr bwMode="auto">
              <a:xfrm>
                <a:off x="43" y="3784"/>
                <a:ext cx="197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NOTE: Weights are from </a:t>
                </a:r>
                <a:r>
                  <a:rPr kumimoji="0" lang="en-US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fixed </a:t>
                </a: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effects </a:t>
                </a:r>
                <a:r>
                  <a:rPr kumimoji="0" lang="zh-CN" altLang="zh-CN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analysis</a:t>
                </a:r>
                <a:endParaRPr kumimoji="0" lang="zh-CN" altLang="zh-CN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185" name="Line 11"/>
              <p:cNvSpPr>
                <a:spLocks noChangeShapeType="1"/>
              </p:cNvSpPr>
              <p:nvPr/>
            </p:nvSpPr>
            <p:spPr bwMode="auto">
              <a:xfrm flipV="1">
                <a:off x="2942" y="3896"/>
                <a:ext cx="0" cy="36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6" name="Line 12"/>
              <p:cNvSpPr>
                <a:spLocks noChangeShapeType="1"/>
              </p:cNvSpPr>
              <p:nvPr/>
            </p:nvSpPr>
            <p:spPr bwMode="auto">
              <a:xfrm flipV="1">
                <a:off x="2942" y="3830"/>
                <a:ext cx="0" cy="35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7" name="Line 13"/>
              <p:cNvSpPr>
                <a:spLocks noChangeShapeType="1"/>
              </p:cNvSpPr>
              <p:nvPr/>
            </p:nvSpPr>
            <p:spPr bwMode="auto">
              <a:xfrm flipV="1">
                <a:off x="2942" y="3763"/>
                <a:ext cx="0" cy="37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8" name="Line 14"/>
              <p:cNvSpPr>
                <a:spLocks noChangeShapeType="1"/>
              </p:cNvSpPr>
              <p:nvPr/>
            </p:nvSpPr>
            <p:spPr bwMode="auto">
              <a:xfrm flipV="1">
                <a:off x="2942" y="3698"/>
                <a:ext cx="0" cy="34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9" name="Line 15"/>
              <p:cNvSpPr>
                <a:spLocks noChangeShapeType="1"/>
              </p:cNvSpPr>
              <p:nvPr/>
            </p:nvSpPr>
            <p:spPr bwMode="auto">
              <a:xfrm flipV="1">
                <a:off x="2942" y="3631"/>
                <a:ext cx="0" cy="36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0" name="Line 16"/>
              <p:cNvSpPr>
                <a:spLocks noChangeShapeType="1"/>
              </p:cNvSpPr>
              <p:nvPr/>
            </p:nvSpPr>
            <p:spPr bwMode="auto">
              <a:xfrm flipV="1">
                <a:off x="2942" y="3565"/>
                <a:ext cx="0" cy="35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1" name="Line 17"/>
              <p:cNvSpPr>
                <a:spLocks noChangeShapeType="1"/>
              </p:cNvSpPr>
              <p:nvPr/>
            </p:nvSpPr>
            <p:spPr bwMode="auto">
              <a:xfrm flipV="1">
                <a:off x="2942" y="3498"/>
                <a:ext cx="0" cy="37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2" name="Line 18"/>
              <p:cNvSpPr>
                <a:spLocks noChangeShapeType="1"/>
              </p:cNvSpPr>
              <p:nvPr/>
            </p:nvSpPr>
            <p:spPr bwMode="auto">
              <a:xfrm flipV="1">
                <a:off x="2942" y="3433"/>
                <a:ext cx="0" cy="34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3" name="Line 19"/>
              <p:cNvSpPr>
                <a:spLocks noChangeShapeType="1"/>
              </p:cNvSpPr>
              <p:nvPr/>
            </p:nvSpPr>
            <p:spPr bwMode="auto">
              <a:xfrm flipV="1">
                <a:off x="2942" y="3368"/>
                <a:ext cx="0" cy="34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4" name="Line 20"/>
              <p:cNvSpPr>
                <a:spLocks noChangeShapeType="1"/>
              </p:cNvSpPr>
              <p:nvPr/>
            </p:nvSpPr>
            <p:spPr bwMode="auto">
              <a:xfrm flipV="1">
                <a:off x="2942" y="3300"/>
                <a:ext cx="0" cy="35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5" name="Line 21"/>
              <p:cNvSpPr>
                <a:spLocks noChangeShapeType="1"/>
              </p:cNvSpPr>
              <p:nvPr/>
            </p:nvSpPr>
            <p:spPr bwMode="auto">
              <a:xfrm flipV="1">
                <a:off x="2942" y="3235"/>
                <a:ext cx="0" cy="35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6" name="Line 22"/>
              <p:cNvSpPr>
                <a:spLocks noChangeShapeType="1"/>
              </p:cNvSpPr>
              <p:nvPr/>
            </p:nvSpPr>
            <p:spPr bwMode="auto">
              <a:xfrm flipV="1">
                <a:off x="2942" y="3168"/>
                <a:ext cx="0" cy="35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7" name="Line 23"/>
              <p:cNvSpPr>
                <a:spLocks noChangeShapeType="1"/>
              </p:cNvSpPr>
              <p:nvPr/>
            </p:nvSpPr>
            <p:spPr bwMode="auto">
              <a:xfrm flipV="1">
                <a:off x="2942" y="3103"/>
                <a:ext cx="0" cy="34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8" name="Line 24"/>
              <p:cNvSpPr>
                <a:spLocks noChangeShapeType="1"/>
              </p:cNvSpPr>
              <p:nvPr/>
            </p:nvSpPr>
            <p:spPr bwMode="auto">
              <a:xfrm flipV="1">
                <a:off x="2942" y="3036"/>
                <a:ext cx="0" cy="36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9" name="Line 25"/>
              <p:cNvSpPr>
                <a:spLocks noChangeShapeType="1"/>
              </p:cNvSpPr>
              <p:nvPr/>
            </p:nvSpPr>
            <p:spPr bwMode="auto">
              <a:xfrm flipV="1">
                <a:off x="2942" y="2970"/>
                <a:ext cx="0" cy="35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0" name="Line 26"/>
              <p:cNvSpPr>
                <a:spLocks noChangeShapeType="1"/>
              </p:cNvSpPr>
              <p:nvPr/>
            </p:nvSpPr>
            <p:spPr bwMode="auto">
              <a:xfrm flipV="1">
                <a:off x="2942" y="2903"/>
                <a:ext cx="0" cy="37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1" name="Line 27"/>
              <p:cNvSpPr>
                <a:spLocks noChangeShapeType="1"/>
              </p:cNvSpPr>
              <p:nvPr/>
            </p:nvSpPr>
            <p:spPr bwMode="auto">
              <a:xfrm flipV="1">
                <a:off x="2942" y="2838"/>
                <a:ext cx="0" cy="34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2" name="Line 28"/>
              <p:cNvSpPr>
                <a:spLocks noChangeShapeType="1"/>
              </p:cNvSpPr>
              <p:nvPr/>
            </p:nvSpPr>
            <p:spPr bwMode="auto">
              <a:xfrm flipV="1">
                <a:off x="2942" y="2771"/>
                <a:ext cx="0" cy="36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3" name="Line 29"/>
              <p:cNvSpPr>
                <a:spLocks noChangeShapeType="1"/>
              </p:cNvSpPr>
              <p:nvPr/>
            </p:nvSpPr>
            <p:spPr bwMode="auto">
              <a:xfrm flipV="1">
                <a:off x="2942" y="2705"/>
                <a:ext cx="0" cy="35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4" name="Line 30"/>
              <p:cNvSpPr>
                <a:spLocks noChangeShapeType="1"/>
              </p:cNvSpPr>
              <p:nvPr/>
            </p:nvSpPr>
            <p:spPr bwMode="auto">
              <a:xfrm flipV="1">
                <a:off x="2942" y="2638"/>
                <a:ext cx="0" cy="37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5" name="Line 31"/>
              <p:cNvSpPr>
                <a:spLocks noChangeShapeType="1"/>
              </p:cNvSpPr>
              <p:nvPr/>
            </p:nvSpPr>
            <p:spPr bwMode="auto">
              <a:xfrm flipV="1">
                <a:off x="2942" y="2573"/>
                <a:ext cx="0" cy="35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6" name="Line 32"/>
              <p:cNvSpPr>
                <a:spLocks noChangeShapeType="1"/>
              </p:cNvSpPr>
              <p:nvPr/>
            </p:nvSpPr>
            <p:spPr bwMode="auto">
              <a:xfrm flipV="1">
                <a:off x="2942" y="2506"/>
                <a:ext cx="0" cy="36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7" name="Line 33"/>
              <p:cNvSpPr>
                <a:spLocks noChangeShapeType="1"/>
              </p:cNvSpPr>
              <p:nvPr/>
            </p:nvSpPr>
            <p:spPr bwMode="auto">
              <a:xfrm flipV="1">
                <a:off x="2942" y="2441"/>
                <a:ext cx="0" cy="34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8" name="Line 34"/>
              <p:cNvSpPr>
                <a:spLocks noChangeShapeType="1"/>
              </p:cNvSpPr>
              <p:nvPr/>
            </p:nvSpPr>
            <p:spPr bwMode="auto">
              <a:xfrm flipV="1">
                <a:off x="2942" y="2375"/>
                <a:ext cx="0" cy="35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9" name="Line 35"/>
              <p:cNvSpPr>
                <a:spLocks noChangeShapeType="1"/>
              </p:cNvSpPr>
              <p:nvPr/>
            </p:nvSpPr>
            <p:spPr bwMode="auto">
              <a:xfrm flipV="1">
                <a:off x="2942" y="2308"/>
                <a:ext cx="0" cy="35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0" name="Line 36"/>
              <p:cNvSpPr>
                <a:spLocks noChangeShapeType="1"/>
              </p:cNvSpPr>
              <p:nvPr/>
            </p:nvSpPr>
            <p:spPr bwMode="auto">
              <a:xfrm flipV="1">
                <a:off x="2942" y="2243"/>
                <a:ext cx="0" cy="34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1" name="Line 37"/>
              <p:cNvSpPr>
                <a:spLocks noChangeShapeType="1"/>
              </p:cNvSpPr>
              <p:nvPr/>
            </p:nvSpPr>
            <p:spPr bwMode="auto">
              <a:xfrm flipV="1">
                <a:off x="2942" y="2176"/>
                <a:ext cx="0" cy="36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2" name="Line 38"/>
              <p:cNvSpPr>
                <a:spLocks noChangeShapeType="1"/>
              </p:cNvSpPr>
              <p:nvPr/>
            </p:nvSpPr>
            <p:spPr bwMode="auto">
              <a:xfrm flipV="1">
                <a:off x="2942" y="2110"/>
                <a:ext cx="0" cy="35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3" name="Line 39"/>
              <p:cNvSpPr>
                <a:spLocks noChangeShapeType="1"/>
              </p:cNvSpPr>
              <p:nvPr/>
            </p:nvSpPr>
            <p:spPr bwMode="auto">
              <a:xfrm flipV="1">
                <a:off x="2942" y="2043"/>
                <a:ext cx="0" cy="37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4" name="Line 40"/>
              <p:cNvSpPr>
                <a:spLocks noChangeShapeType="1"/>
              </p:cNvSpPr>
              <p:nvPr/>
            </p:nvSpPr>
            <p:spPr bwMode="auto">
              <a:xfrm flipV="1">
                <a:off x="2942" y="1978"/>
                <a:ext cx="0" cy="35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5" name="Line 41"/>
              <p:cNvSpPr>
                <a:spLocks noChangeShapeType="1"/>
              </p:cNvSpPr>
              <p:nvPr/>
            </p:nvSpPr>
            <p:spPr bwMode="auto">
              <a:xfrm flipV="1">
                <a:off x="2942" y="1911"/>
                <a:ext cx="0" cy="36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6" name="Line 42"/>
              <p:cNvSpPr>
                <a:spLocks noChangeShapeType="1"/>
              </p:cNvSpPr>
              <p:nvPr/>
            </p:nvSpPr>
            <p:spPr bwMode="auto">
              <a:xfrm flipV="1">
                <a:off x="2942" y="1846"/>
                <a:ext cx="0" cy="34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7" name="Line 43"/>
              <p:cNvSpPr>
                <a:spLocks noChangeShapeType="1"/>
              </p:cNvSpPr>
              <p:nvPr/>
            </p:nvSpPr>
            <p:spPr bwMode="auto">
              <a:xfrm flipV="1">
                <a:off x="2942" y="1778"/>
                <a:ext cx="0" cy="37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8" name="Line 44"/>
              <p:cNvSpPr>
                <a:spLocks noChangeShapeType="1"/>
              </p:cNvSpPr>
              <p:nvPr/>
            </p:nvSpPr>
            <p:spPr bwMode="auto">
              <a:xfrm flipV="1">
                <a:off x="2942" y="1713"/>
                <a:ext cx="0" cy="35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9" name="Line 45"/>
              <p:cNvSpPr>
                <a:spLocks noChangeShapeType="1"/>
              </p:cNvSpPr>
              <p:nvPr/>
            </p:nvSpPr>
            <p:spPr bwMode="auto">
              <a:xfrm flipV="1">
                <a:off x="2942" y="1646"/>
                <a:ext cx="0" cy="36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20" name="Line 46"/>
              <p:cNvSpPr>
                <a:spLocks noChangeShapeType="1"/>
              </p:cNvSpPr>
              <p:nvPr/>
            </p:nvSpPr>
            <p:spPr bwMode="auto">
              <a:xfrm flipV="1">
                <a:off x="2942" y="1581"/>
                <a:ext cx="0" cy="34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21" name="Line 47"/>
              <p:cNvSpPr>
                <a:spLocks noChangeShapeType="1"/>
              </p:cNvSpPr>
              <p:nvPr/>
            </p:nvSpPr>
            <p:spPr bwMode="auto">
              <a:xfrm flipV="1">
                <a:off x="2942" y="1515"/>
                <a:ext cx="0" cy="35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22" name="Line 48"/>
              <p:cNvSpPr>
                <a:spLocks noChangeShapeType="1"/>
              </p:cNvSpPr>
              <p:nvPr/>
            </p:nvSpPr>
            <p:spPr bwMode="auto">
              <a:xfrm flipV="1">
                <a:off x="2942" y="1448"/>
                <a:ext cx="0" cy="37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23" name="Line 49"/>
              <p:cNvSpPr>
                <a:spLocks noChangeShapeType="1"/>
              </p:cNvSpPr>
              <p:nvPr/>
            </p:nvSpPr>
            <p:spPr bwMode="auto">
              <a:xfrm flipV="1">
                <a:off x="2942" y="1383"/>
                <a:ext cx="0" cy="34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24" name="Line 50"/>
              <p:cNvSpPr>
                <a:spLocks noChangeShapeType="1"/>
              </p:cNvSpPr>
              <p:nvPr/>
            </p:nvSpPr>
            <p:spPr bwMode="auto">
              <a:xfrm flipV="1">
                <a:off x="2942" y="1316"/>
                <a:ext cx="0" cy="36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25" name="Line 51"/>
              <p:cNvSpPr>
                <a:spLocks noChangeShapeType="1"/>
              </p:cNvSpPr>
              <p:nvPr/>
            </p:nvSpPr>
            <p:spPr bwMode="auto">
              <a:xfrm flipV="1">
                <a:off x="2942" y="1250"/>
                <a:ext cx="0" cy="35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26" name="Line 52"/>
              <p:cNvSpPr>
                <a:spLocks noChangeShapeType="1"/>
              </p:cNvSpPr>
              <p:nvPr/>
            </p:nvSpPr>
            <p:spPr bwMode="auto">
              <a:xfrm flipV="1">
                <a:off x="2942" y="1183"/>
                <a:ext cx="0" cy="37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27" name="Line 53"/>
              <p:cNvSpPr>
                <a:spLocks noChangeShapeType="1"/>
              </p:cNvSpPr>
              <p:nvPr/>
            </p:nvSpPr>
            <p:spPr bwMode="auto">
              <a:xfrm flipV="1">
                <a:off x="2942" y="1118"/>
                <a:ext cx="0" cy="35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28" name="Line 54"/>
              <p:cNvSpPr>
                <a:spLocks noChangeShapeType="1"/>
              </p:cNvSpPr>
              <p:nvPr/>
            </p:nvSpPr>
            <p:spPr bwMode="auto">
              <a:xfrm flipV="1">
                <a:off x="2942" y="1051"/>
                <a:ext cx="0" cy="36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29" name="Line 55"/>
              <p:cNvSpPr>
                <a:spLocks noChangeShapeType="1"/>
              </p:cNvSpPr>
              <p:nvPr/>
            </p:nvSpPr>
            <p:spPr bwMode="auto">
              <a:xfrm flipV="1">
                <a:off x="2942" y="986"/>
                <a:ext cx="0" cy="34"/>
              </a:xfrm>
              <a:prstGeom prst="line">
                <a:avLst/>
              </a:prstGeom>
              <a:noFill/>
              <a:ln w="9" cap="flat">
                <a:solidFill>
                  <a:srgbClr val="90353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30" name="Line 56"/>
              <p:cNvSpPr>
                <a:spLocks noChangeShapeType="1"/>
              </p:cNvSpPr>
              <p:nvPr/>
            </p:nvSpPr>
            <p:spPr bwMode="auto">
              <a:xfrm flipV="1">
                <a:off x="2961" y="955"/>
                <a:ext cx="0" cy="2977"/>
              </a:xfrm>
              <a:prstGeom prst="line">
                <a:avLst/>
              </a:prstGeom>
              <a:noFill/>
              <a:ln w="9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31" name="Rectangle 57"/>
              <p:cNvSpPr>
                <a:spLocks noChangeArrowheads="1"/>
              </p:cNvSpPr>
              <p:nvPr/>
            </p:nvSpPr>
            <p:spPr bwMode="auto">
              <a:xfrm>
                <a:off x="43" y="3201"/>
                <a:ext cx="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zh-CN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32" name="Rectangle 58"/>
              <p:cNvSpPr>
                <a:spLocks noChangeArrowheads="1"/>
              </p:cNvSpPr>
              <p:nvPr/>
            </p:nvSpPr>
            <p:spPr bwMode="auto">
              <a:xfrm>
                <a:off x="43" y="2032"/>
                <a:ext cx="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zh-CN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33" name="Rectangle 59"/>
              <p:cNvSpPr>
                <a:spLocks noChangeArrowheads="1"/>
              </p:cNvSpPr>
              <p:nvPr/>
            </p:nvSpPr>
            <p:spPr bwMode="auto">
              <a:xfrm>
                <a:off x="2454" y="2740"/>
                <a:ext cx="46" cy="46"/>
              </a:xfrm>
              <a:prstGeom prst="rect">
                <a:avLst/>
              </a:prstGeom>
              <a:solidFill>
                <a:srgbClr val="B4B4B4"/>
              </a:solidFill>
              <a:ln w="13">
                <a:solidFill>
                  <a:srgbClr val="B4B4B4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34" name="Rectangle 60"/>
              <p:cNvSpPr>
                <a:spLocks noChangeArrowheads="1"/>
              </p:cNvSpPr>
              <p:nvPr/>
            </p:nvSpPr>
            <p:spPr bwMode="auto">
              <a:xfrm>
                <a:off x="2930" y="1565"/>
                <a:ext cx="62" cy="62"/>
              </a:xfrm>
              <a:prstGeom prst="rect">
                <a:avLst/>
              </a:prstGeom>
              <a:solidFill>
                <a:srgbClr val="B4B4B4"/>
              </a:solidFill>
              <a:ln w="13">
                <a:solidFill>
                  <a:srgbClr val="B4B4B4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35" name="Rectangle 61"/>
              <p:cNvSpPr>
                <a:spLocks noChangeArrowheads="1"/>
              </p:cNvSpPr>
              <p:nvPr/>
            </p:nvSpPr>
            <p:spPr bwMode="auto">
              <a:xfrm>
                <a:off x="2539" y="2508"/>
                <a:ext cx="46" cy="46"/>
              </a:xfrm>
              <a:prstGeom prst="rect">
                <a:avLst/>
              </a:prstGeom>
              <a:solidFill>
                <a:srgbClr val="B4B4B4"/>
              </a:solidFill>
              <a:ln w="13">
                <a:solidFill>
                  <a:srgbClr val="B4B4B4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36" name="Rectangle 62"/>
              <p:cNvSpPr>
                <a:spLocks noChangeArrowheads="1"/>
              </p:cNvSpPr>
              <p:nvPr/>
            </p:nvSpPr>
            <p:spPr bwMode="auto">
              <a:xfrm>
                <a:off x="3291" y="1331"/>
                <a:ext cx="65" cy="65"/>
              </a:xfrm>
              <a:prstGeom prst="rect">
                <a:avLst/>
              </a:prstGeom>
              <a:solidFill>
                <a:srgbClr val="B4B4B4"/>
              </a:solidFill>
              <a:ln w="13">
                <a:solidFill>
                  <a:srgbClr val="B4B4B4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37" name="Line 63"/>
              <p:cNvSpPr>
                <a:spLocks noChangeShapeType="1"/>
              </p:cNvSpPr>
              <p:nvPr/>
            </p:nvSpPr>
            <p:spPr bwMode="auto">
              <a:xfrm>
                <a:off x="1500" y="2763"/>
                <a:ext cx="1958" cy="0"/>
              </a:xfrm>
              <a:prstGeom prst="line">
                <a:avLst/>
              </a:prstGeom>
              <a:noFill/>
              <a:ln w="13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38" name="Line 64"/>
              <p:cNvSpPr>
                <a:spLocks noChangeShapeType="1"/>
              </p:cNvSpPr>
              <p:nvPr/>
            </p:nvSpPr>
            <p:spPr bwMode="auto">
              <a:xfrm>
                <a:off x="2254" y="1596"/>
                <a:ext cx="1431" cy="0"/>
              </a:xfrm>
              <a:prstGeom prst="line">
                <a:avLst/>
              </a:prstGeom>
              <a:noFill/>
              <a:ln w="13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39" name="Line 65"/>
              <p:cNvSpPr>
                <a:spLocks noChangeShapeType="1"/>
              </p:cNvSpPr>
              <p:nvPr/>
            </p:nvSpPr>
            <p:spPr bwMode="auto">
              <a:xfrm>
                <a:off x="1609" y="2531"/>
                <a:ext cx="1949" cy="0"/>
              </a:xfrm>
              <a:prstGeom prst="line">
                <a:avLst/>
              </a:prstGeom>
              <a:noFill/>
              <a:ln w="13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40" name="Line 66"/>
              <p:cNvSpPr>
                <a:spLocks noChangeShapeType="1"/>
              </p:cNvSpPr>
              <p:nvPr/>
            </p:nvSpPr>
            <p:spPr bwMode="auto">
              <a:xfrm>
                <a:off x="2646" y="1364"/>
                <a:ext cx="1340" cy="0"/>
              </a:xfrm>
              <a:prstGeom prst="line">
                <a:avLst/>
              </a:prstGeom>
              <a:noFill/>
              <a:ln w="13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41" name="Line 67"/>
              <p:cNvSpPr>
                <a:spLocks noChangeShapeType="1"/>
              </p:cNvSpPr>
              <p:nvPr/>
            </p:nvSpPr>
            <p:spPr bwMode="auto">
              <a:xfrm flipV="1">
                <a:off x="2544" y="3371"/>
                <a:ext cx="398" cy="93"/>
              </a:xfrm>
              <a:prstGeom prst="line">
                <a:avLst/>
              </a:prstGeom>
              <a:noFill/>
              <a:ln w="13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42" name="Line 68"/>
              <p:cNvSpPr>
                <a:spLocks noChangeShapeType="1"/>
              </p:cNvSpPr>
              <p:nvPr/>
            </p:nvSpPr>
            <p:spPr bwMode="auto">
              <a:xfrm flipV="1">
                <a:off x="1828" y="2903"/>
                <a:ext cx="691" cy="94"/>
              </a:xfrm>
              <a:prstGeom prst="line">
                <a:avLst/>
              </a:prstGeom>
              <a:noFill/>
              <a:ln w="13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43" name="Line 69"/>
              <p:cNvSpPr>
                <a:spLocks noChangeShapeType="1"/>
              </p:cNvSpPr>
              <p:nvPr/>
            </p:nvSpPr>
            <p:spPr bwMode="auto">
              <a:xfrm flipV="1">
                <a:off x="2665" y="1736"/>
                <a:ext cx="490" cy="94"/>
              </a:xfrm>
              <a:prstGeom prst="line">
                <a:avLst/>
              </a:prstGeom>
              <a:noFill/>
              <a:ln w="13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44" name="Line 70"/>
              <p:cNvSpPr>
                <a:spLocks noChangeShapeType="1"/>
              </p:cNvSpPr>
              <p:nvPr/>
            </p:nvSpPr>
            <p:spPr bwMode="auto">
              <a:xfrm>
                <a:off x="2942" y="3371"/>
                <a:ext cx="399" cy="93"/>
              </a:xfrm>
              <a:prstGeom prst="line">
                <a:avLst/>
              </a:prstGeom>
              <a:noFill/>
              <a:ln w="13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45" name="Line 71"/>
              <p:cNvSpPr>
                <a:spLocks noChangeShapeType="1"/>
              </p:cNvSpPr>
              <p:nvPr/>
            </p:nvSpPr>
            <p:spPr bwMode="auto">
              <a:xfrm>
                <a:off x="2519" y="2903"/>
                <a:ext cx="691" cy="94"/>
              </a:xfrm>
              <a:prstGeom prst="line">
                <a:avLst/>
              </a:prstGeom>
              <a:noFill/>
              <a:ln w="13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46" name="Line 72"/>
              <p:cNvSpPr>
                <a:spLocks noChangeShapeType="1"/>
              </p:cNvSpPr>
              <p:nvPr/>
            </p:nvSpPr>
            <p:spPr bwMode="auto">
              <a:xfrm>
                <a:off x="3155" y="1736"/>
                <a:ext cx="487" cy="94"/>
              </a:xfrm>
              <a:prstGeom prst="line">
                <a:avLst/>
              </a:prstGeom>
              <a:noFill/>
              <a:ln w="13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47" name="Line 73"/>
              <p:cNvSpPr>
                <a:spLocks noChangeShapeType="1"/>
              </p:cNvSpPr>
              <p:nvPr/>
            </p:nvSpPr>
            <p:spPr bwMode="auto">
              <a:xfrm flipH="1">
                <a:off x="2942" y="3464"/>
                <a:ext cx="399" cy="94"/>
              </a:xfrm>
              <a:prstGeom prst="line">
                <a:avLst/>
              </a:prstGeom>
              <a:noFill/>
              <a:ln w="13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48" name="Line 74"/>
              <p:cNvSpPr>
                <a:spLocks noChangeShapeType="1"/>
              </p:cNvSpPr>
              <p:nvPr/>
            </p:nvSpPr>
            <p:spPr bwMode="auto">
              <a:xfrm flipH="1">
                <a:off x="2519" y="2997"/>
                <a:ext cx="691" cy="94"/>
              </a:xfrm>
              <a:prstGeom prst="line">
                <a:avLst/>
              </a:prstGeom>
              <a:noFill/>
              <a:ln w="13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49" name="Line 75"/>
              <p:cNvSpPr>
                <a:spLocks noChangeShapeType="1"/>
              </p:cNvSpPr>
              <p:nvPr/>
            </p:nvSpPr>
            <p:spPr bwMode="auto">
              <a:xfrm flipH="1">
                <a:off x="3155" y="1830"/>
                <a:ext cx="487" cy="94"/>
              </a:xfrm>
              <a:prstGeom prst="line">
                <a:avLst/>
              </a:prstGeom>
              <a:noFill/>
              <a:ln w="13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50" name="Line 76"/>
              <p:cNvSpPr>
                <a:spLocks noChangeShapeType="1"/>
              </p:cNvSpPr>
              <p:nvPr/>
            </p:nvSpPr>
            <p:spPr bwMode="auto">
              <a:xfrm flipH="1" flipV="1">
                <a:off x="2544" y="3464"/>
                <a:ext cx="398" cy="94"/>
              </a:xfrm>
              <a:prstGeom prst="line">
                <a:avLst/>
              </a:prstGeom>
              <a:noFill/>
              <a:ln w="13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51" name="Line 77"/>
              <p:cNvSpPr>
                <a:spLocks noChangeShapeType="1"/>
              </p:cNvSpPr>
              <p:nvPr/>
            </p:nvSpPr>
            <p:spPr bwMode="auto">
              <a:xfrm flipH="1" flipV="1">
                <a:off x="1828" y="2997"/>
                <a:ext cx="691" cy="94"/>
              </a:xfrm>
              <a:prstGeom prst="line">
                <a:avLst/>
              </a:prstGeom>
              <a:noFill/>
              <a:ln w="13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52" name="Line 78"/>
              <p:cNvSpPr>
                <a:spLocks noChangeShapeType="1"/>
              </p:cNvSpPr>
              <p:nvPr/>
            </p:nvSpPr>
            <p:spPr bwMode="auto">
              <a:xfrm flipH="1" flipV="1">
                <a:off x="2665" y="1830"/>
                <a:ext cx="490" cy="94"/>
              </a:xfrm>
              <a:prstGeom prst="line">
                <a:avLst/>
              </a:prstGeom>
              <a:noFill/>
              <a:ln w="13" cap="flat">
                <a:solidFill>
                  <a:srgbClr val="00006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53" name="Rectangle 79"/>
              <p:cNvSpPr>
                <a:spLocks noChangeArrowheads="1"/>
              </p:cNvSpPr>
              <p:nvPr/>
            </p:nvSpPr>
            <p:spPr bwMode="auto">
              <a:xfrm>
                <a:off x="43" y="3433"/>
                <a:ext cx="162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Overall  (I-squared = 0.0%, p = 0.441)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54" name="Rectangle 80"/>
              <p:cNvSpPr>
                <a:spLocks noChangeArrowheads="1"/>
              </p:cNvSpPr>
              <p:nvPr/>
            </p:nvSpPr>
            <p:spPr bwMode="auto">
              <a:xfrm>
                <a:off x="43" y="2966"/>
                <a:ext cx="1673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Subtotal  (I-squared = 0.0%, p = 0.904)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55" name="Rectangle 81"/>
              <p:cNvSpPr>
                <a:spLocks noChangeArrowheads="1"/>
              </p:cNvSpPr>
              <p:nvPr/>
            </p:nvSpPr>
            <p:spPr bwMode="auto">
              <a:xfrm>
                <a:off x="43" y="632"/>
                <a:ext cx="23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study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56" name="Rectangle 82"/>
              <p:cNvSpPr>
                <a:spLocks noChangeArrowheads="1"/>
              </p:cNvSpPr>
              <p:nvPr/>
            </p:nvSpPr>
            <p:spPr bwMode="auto">
              <a:xfrm>
                <a:off x="43" y="2732"/>
                <a:ext cx="124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Spence </a:t>
                </a:r>
                <a:r>
                  <a:rPr lang="zh-CN" altLang="zh-CN" sz="12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et al</a:t>
                </a:r>
                <a:r>
                  <a:rPr lang="en-US" altLang="zh-CN" sz="12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.</a:t>
                </a:r>
                <a:r>
                  <a:rPr lang="en-US" altLang="zh-CN" sz="1200" baseline="300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11</a:t>
                </a:r>
                <a:r>
                  <a:rPr lang="zh-CN" altLang="zh-CN" sz="12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zh-CN" altLang="zh-CN" sz="12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201</a:t>
                </a:r>
                <a:r>
                  <a:rPr lang="en-US" altLang="zh-CN" sz="12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8</a:t>
                </a:r>
                <a:r>
                  <a:rPr lang="zh-CN" altLang="zh-CN" sz="12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zh-CN" altLang="zh-CN" sz="12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Scottish</a:t>
                </a:r>
                <a:endParaRPr lang="zh-CN" altLang="zh-CN" sz="1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57" name="Rectangle 83"/>
              <p:cNvSpPr>
                <a:spLocks noChangeArrowheads="1"/>
              </p:cNvSpPr>
              <p:nvPr/>
            </p:nvSpPr>
            <p:spPr bwMode="auto">
              <a:xfrm>
                <a:off x="43" y="1099"/>
                <a:ext cx="124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Esophageal adenocarcinoma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58" name="Rectangle 84"/>
              <p:cNvSpPr>
                <a:spLocks noChangeArrowheads="1"/>
              </p:cNvSpPr>
              <p:nvPr/>
            </p:nvSpPr>
            <p:spPr bwMode="auto">
              <a:xfrm>
                <a:off x="43" y="2266"/>
                <a:ext cx="1626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Esophageal squamous cell carcinoma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59" name="Rectangle 85"/>
              <p:cNvSpPr>
                <a:spLocks noChangeArrowheads="1"/>
              </p:cNvSpPr>
              <p:nvPr/>
            </p:nvSpPr>
            <p:spPr bwMode="auto">
              <a:xfrm>
                <a:off x="43" y="1565"/>
                <a:ext cx="124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Spence </a:t>
                </a:r>
                <a:r>
                  <a:rPr lang="zh-CN" altLang="zh-CN" sz="12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et al</a:t>
                </a:r>
                <a:r>
                  <a:rPr lang="en-US" altLang="zh-CN" sz="12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.</a:t>
                </a:r>
                <a:r>
                  <a:rPr lang="en-US" altLang="zh-CN" sz="1200" baseline="300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11</a:t>
                </a:r>
                <a:r>
                  <a:rPr lang="zh-CN" altLang="zh-CN" sz="12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zh-CN" altLang="zh-CN" sz="12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201</a:t>
                </a:r>
                <a:r>
                  <a:rPr lang="en-US" altLang="zh-CN" sz="120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8</a:t>
                </a:r>
                <a:r>
                  <a:rPr lang="zh-CN" altLang="zh-CN" sz="120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zh-CN" altLang="zh-CN" sz="12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Scottish</a:t>
                </a:r>
                <a:endParaRPr lang="zh-CN" altLang="zh-CN" sz="1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60" name="Rectangle 86"/>
              <p:cNvSpPr>
                <a:spLocks noChangeArrowheads="1"/>
              </p:cNvSpPr>
              <p:nvPr/>
            </p:nvSpPr>
            <p:spPr bwMode="auto">
              <a:xfrm>
                <a:off x="43" y="2500"/>
                <a:ext cx="125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Spence </a:t>
                </a:r>
                <a:r>
                  <a:rPr lang="zh-CN" altLang="zh-CN" sz="12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et al</a:t>
                </a:r>
                <a:r>
                  <a:rPr lang="en-US" altLang="zh-CN" sz="12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.</a:t>
                </a:r>
                <a:r>
                  <a:rPr lang="en-US" altLang="zh-CN" sz="1200" baseline="300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11</a:t>
                </a:r>
                <a:r>
                  <a:rPr lang="zh-CN" altLang="zh-CN" sz="12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zh-CN" altLang="zh-CN" sz="12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201</a:t>
                </a:r>
                <a:r>
                  <a:rPr lang="en-US" altLang="zh-CN" sz="12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8</a:t>
                </a:r>
                <a:r>
                  <a:rPr lang="zh-CN" altLang="zh-CN" sz="12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zh-CN" altLang="zh-CN" sz="12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England</a:t>
                </a:r>
                <a:endParaRPr lang="zh-CN" altLang="zh-CN" sz="1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61" name="Rectangle 87"/>
              <p:cNvSpPr>
                <a:spLocks noChangeArrowheads="1"/>
              </p:cNvSpPr>
              <p:nvPr/>
            </p:nvSpPr>
            <p:spPr bwMode="auto">
              <a:xfrm>
                <a:off x="43" y="1333"/>
                <a:ext cx="125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Spence </a:t>
                </a:r>
                <a:r>
                  <a:rPr lang="zh-CN" altLang="zh-CN" sz="12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et al</a:t>
                </a:r>
                <a:r>
                  <a:rPr lang="en-US" altLang="zh-CN" sz="12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.</a:t>
                </a:r>
                <a:r>
                  <a:rPr lang="en-US" altLang="zh-CN" sz="1200" baseline="300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11</a:t>
                </a:r>
                <a:r>
                  <a:rPr lang="zh-CN" altLang="zh-CN" sz="12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zh-CN" altLang="zh-CN" sz="12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201</a:t>
                </a:r>
                <a:r>
                  <a:rPr lang="en-US" altLang="zh-CN" sz="12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8</a:t>
                </a:r>
                <a:r>
                  <a:rPr lang="zh-CN" altLang="zh-CN" sz="12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zh-CN" altLang="zh-CN" sz="12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England</a:t>
                </a:r>
                <a:endParaRPr lang="zh-CN" altLang="zh-CN" sz="1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62" name="Rectangle 88"/>
              <p:cNvSpPr>
                <a:spLocks noChangeArrowheads="1"/>
              </p:cNvSpPr>
              <p:nvPr/>
            </p:nvSpPr>
            <p:spPr bwMode="auto">
              <a:xfrm>
                <a:off x="43" y="1799"/>
                <a:ext cx="1673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Subtotal  (I-squared = 0.0%, p = 0.470)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63" name="Rectangle 89"/>
              <p:cNvSpPr>
                <a:spLocks noChangeArrowheads="1"/>
              </p:cNvSpPr>
              <p:nvPr/>
            </p:nvSpPr>
            <p:spPr bwMode="auto">
              <a:xfrm>
                <a:off x="4489" y="3433"/>
                <a:ext cx="703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0.99 (0.90, 1.11)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64" name="Rectangle 90"/>
              <p:cNvSpPr>
                <a:spLocks noChangeArrowheads="1"/>
              </p:cNvSpPr>
              <p:nvPr/>
            </p:nvSpPr>
            <p:spPr bwMode="auto">
              <a:xfrm>
                <a:off x="4489" y="2966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0.89 (0.74, 1.07)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65" name="Rectangle 91"/>
              <p:cNvSpPr>
                <a:spLocks noChangeArrowheads="1"/>
              </p:cNvSpPr>
              <p:nvPr/>
            </p:nvSpPr>
            <p:spPr bwMode="auto">
              <a:xfrm>
                <a:off x="4489" y="632"/>
                <a:ext cx="72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OS-HR (95% CI)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66" name="Rectangle 92"/>
              <p:cNvSpPr>
                <a:spLocks noChangeArrowheads="1"/>
              </p:cNvSpPr>
              <p:nvPr/>
            </p:nvSpPr>
            <p:spPr bwMode="auto">
              <a:xfrm>
                <a:off x="4489" y="2732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0.88 (0.68, 1.14)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67" name="Rectangle 93"/>
              <p:cNvSpPr>
                <a:spLocks noChangeArrowheads="1"/>
              </p:cNvSpPr>
              <p:nvPr/>
            </p:nvSpPr>
            <p:spPr bwMode="auto">
              <a:xfrm>
                <a:off x="4489" y="1565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1.00 (0.83, 1.21)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68" name="Rectangle 94"/>
              <p:cNvSpPr>
                <a:spLocks noChangeArrowheads="1"/>
              </p:cNvSpPr>
              <p:nvPr/>
            </p:nvSpPr>
            <p:spPr bwMode="auto">
              <a:xfrm>
                <a:off x="4489" y="2500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0.90 (0.70, 1.17)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69" name="Rectangle 95"/>
              <p:cNvSpPr>
                <a:spLocks noChangeArrowheads="1"/>
              </p:cNvSpPr>
              <p:nvPr/>
            </p:nvSpPr>
            <p:spPr bwMode="auto">
              <a:xfrm>
                <a:off x="4489" y="1333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1.10 (0.92, 1.31)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70" name="Rectangle 96"/>
              <p:cNvSpPr>
                <a:spLocks noChangeArrowheads="1"/>
              </p:cNvSpPr>
              <p:nvPr/>
            </p:nvSpPr>
            <p:spPr bwMode="auto">
              <a:xfrm>
                <a:off x="4489" y="1799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1.05 (0.92, 1.20)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71" name="Rectangle 97"/>
              <p:cNvSpPr>
                <a:spLocks noChangeArrowheads="1"/>
              </p:cNvSpPr>
              <p:nvPr/>
            </p:nvSpPr>
            <p:spPr bwMode="auto">
              <a:xfrm>
                <a:off x="5359" y="3433"/>
                <a:ext cx="29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100.00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72" name="Rectangle 98"/>
              <p:cNvSpPr>
                <a:spLocks noChangeArrowheads="1"/>
              </p:cNvSpPr>
              <p:nvPr/>
            </p:nvSpPr>
            <p:spPr bwMode="auto">
              <a:xfrm>
                <a:off x="5359" y="398"/>
                <a:ext cx="86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%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73" name="Rectangle 99"/>
              <p:cNvSpPr>
                <a:spLocks noChangeArrowheads="1"/>
              </p:cNvSpPr>
              <p:nvPr/>
            </p:nvSpPr>
            <p:spPr bwMode="auto">
              <a:xfrm>
                <a:off x="5359" y="2966"/>
                <a:ext cx="24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33.37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74" name="Rectangle 100"/>
              <p:cNvSpPr>
                <a:spLocks noChangeArrowheads="1"/>
              </p:cNvSpPr>
              <p:nvPr/>
            </p:nvSpPr>
            <p:spPr bwMode="auto">
              <a:xfrm>
                <a:off x="5359" y="632"/>
                <a:ext cx="29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Weight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75" name="Rectangle 101"/>
              <p:cNvSpPr>
                <a:spLocks noChangeArrowheads="1"/>
              </p:cNvSpPr>
              <p:nvPr/>
            </p:nvSpPr>
            <p:spPr bwMode="auto">
              <a:xfrm>
                <a:off x="5359" y="2732"/>
                <a:ext cx="24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16.59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76" name="Rectangle 102"/>
              <p:cNvSpPr>
                <a:spLocks noChangeArrowheads="1"/>
              </p:cNvSpPr>
              <p:nvPr/>
            </p:nvSpPr>
            <p:spPr bwMode="auto">
              <a:xfrm>
                <a:off x="5359" y="1565"/>
                <a:ext cx="24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31.17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77" name="Rectangle 103"/>
              <p:cNvSpPr>
                <a:spLocks noChangeArrowheads="1"/>
              </p:cNvSpPr>
              <p:nvPr/>
            </p:nvSpPr>
            <p:spPr bwMode="auto">
              <a:xfrm>
                <a:off x="5359" y="2500"/>
                <a:ext cx="24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16.78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78" name="Rectangle 104"/>
              <p:cNvSpPr>
                <a:spLocks noChangeArrowheads="1"/>
              </p:cNvSpPr>
              <p:nvPr/>
            </p:nvSpPr>
            <p:spPr bwMode="auto">
              <a:xfrm>
                <a:off x="5359" y="1333"/>
                <a:ext cx="24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35.46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79" name="Rectangle 105"/>
              <p:cNvSpPr>
                <a:spLocks noChangeArrowheads="1"/>
              </p:cNvSpPr>
              <p:nvPr/>
            </p:nvSpPr>
            <p:spPr bwMode="auto">
              <a:xfrm>
                <a:off x="5359" y="1799"/>
                <a:ext cx="24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66.63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80" name="Rectangle 106"/>
              <p:cNvSpPr>
                <a:spLocks noChangeArrowheads="1"/>
              </p:cNvSpPr>
              <p:nvPr/>
            </p:nvSpPr>
            <p:spPr bwMode="auto">
              <a:xfrm>
                <a:off x="4489" y="3433"/>
                <a:ext cx="703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0.99 (0.90, 1.11)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81" name="Rectangle 107"/>
              <p:cNvSpPr>
                <a:spLocks noChangeArrowheads="1"/>
              </p:cNvSpPr>
              <p:nvPr/>
            </p:nvSpPr>
            <p:spPr bwMode="auto">
              <a:xfrm>
                <a:off x="4489" y="2966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0.89 (0.74, 1.07)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82" name="Rectangle 108"/>
              <p:cNvSpPr>
                <a:spLocks noChangeArrowheads="1"/>
              </p:cNvSpPr>
              <p:nvPr/>
            </p:nvSpPr>
            <p:spPr bwMode="auto">
              <a:xfrm>
                <a:off x="4489" y="632"/>
                <a:ext cx="72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OS-HR (95% CI)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83" name="Rectangle 109"/>
              <p:cNvSpPr>
                <a:spLocks noChangeArrowheads="1"/>
              </p:cNvSpPr>
              <p:nvPr/>
            </p:nvSpPr>
            <p:spPr bwMode="auto">
              <a:xfrm>
                <a:off x="4489" y="2732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0.88 (0.68, 1.14)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84" name="Rectangle 110"/>
              <p:cNvSpPr>
                <a:spLocks noChangeArrowheads="1"/>
              </p:cNvSpPr>
              <p:nvPr/>
            </p:nvSpPr>
            <p:spPr bwMode="auto">
              <a:xfrm>
                <a:off x="4489" y="1565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1.00 (0.83, 1.21)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85" name="Rectangle 111"/>
              <p:cNvSpPr>
                <a:spLocks noChangeArrowheads="1"/>
              </p:cNvSpPr>
              <p:nvPr/>
            </p:nvSpPr>
            <p:spPr bwMode="auto">
              <a:xfrm>
                <a:off x="4489" y="2500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0.90 (0.70, 1.17)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86" name="Rectangle 112"/>
              <p:cNvSpPr>
                <a:spLocks noChangeArrowheads="1"/>
              </p:cNvSpPr>
              <p:nvPr/>
            </p:nvSpPr>
            <p:spPr bwMode="auto">
              <a:xfrm>
                <a:off x="4489" y="1333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1.10 (0.92, 1.31)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87" name="Rectangle 113"/>
              <p:cNvSpPr>
                <a:spLocks noChangeArrowheads="1"/>
              </p:cNvSpPr>
              <p:nvPr/>
            </p:nvSpPr>
            <p:spPr bwMode="auto">
              <a:xfrm>
                <a:off x="4489" y="1799"/>
                <a:ext cx="7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1.05 (0.92, 1.20)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88" name="Rectangle 114"/>
              <p:cNvSpPr>
                <a:spLocks noChangeArrowheads="1"/>
              </p:cNvSpPr>
              <p:nvPr/>
            </p:nvSpPr>
            <p:spPr bwMode="auto">
              <a:xfrm>
                <a:off x="5359" y="3433"/>
                <a:ext cx="29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100.00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89" name="Rectangle 115"/>
              <p:cNvSpPr>
                <a:spLocks noChangeArrowheads="1"/>
              </p:cNvSpPr>
              <p:nvPr/>
            </p:nvSpPr>
            <p:spPr bwMode="auto">
              <a:xfrm>
                <a:off x="5359" y="398"/>
                <a:ext cx="86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%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90" name="Rectangle 116"/>
              <p:cNvSpPr>
                <a:spLocks noChangeArrowheads="1"/>
              </p:cNvSpPr>
              <p:nvPr/>
            </p:nvSpPr>
            <p:spPr bwMode="auto">
              <a:xfrm>
                <a:off x="5359" y="2966"/>
                <a:ext cx="24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33.37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91" name="Rectangle 117"/>
              <p:cNvSpPr>
                <a:spLocks noChangeArrowheads="1"/>
              </p:cNvSpPr>
              <p:nvPr/>
            </p:nvSpPr>
            <p:spPr bwMode="auto">
              <a:xfrm>
                <a:off x="5359" y="632"/>
                <a:ext cx="29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Weight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92" name="Rectangle 118"/>
              <p:cNvSpPr>
                <a:spLocks noChangeArrowheads="1"/>
              </p:cNvSpPr>
              <p:nvPr/>
            </p:nvSpPr>
            <p:spPr bwMode="auto">
              <a:xfrm>
                <a:off x="5359" y="2732"/>
                <a:ext cx="24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16.59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93" name="Rectangle 119"/>
              <p:cNvSpPr>
                <a:spLocks noChangeArrowheads="1"/>
              </p:cNvSpPr>
              <p:nvPr/>
            </p:nvSpPr>
            <p:spPr bwMode="auto">
              <a:xfrm>
                <a:off x="5359" y="1565"/>
                <a:ext cx="24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31.17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94" name="Rectangle 120"/>
              <p:cNvSpPr>
                <a:spLocks noChangeArrowheads="1"/>
              </p:cNvSpPr>
              <p:nvPr/>
            </p:nvSpPr>
            <p:spPr bwMode="auto">
              <a:xfrm>
                <a:off x="5359" y="2500"/>
                <a:ext cx="24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16.78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95" name="Rectangle 121"/>
              <p:cNvSpPr>
                <a:spLocks noChangeArrowheads="1"/>
              </p:cNvSpPr>
              <p:nvPr/>
            </p:nvSpPr>
            <p:spPr bwMode="auto">
              <a:xfrm>
                <a:off x="5359" y="1333"/>
                <a:ext cx="24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35.46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96" name="Rectangle 122"/>
              <p:cNvSpPr>
                <a:spLocks noChangeArrowheads="1"/>
              </p:cNvSpPr>
              <p:nvPr/>
            </p:nvSpPr>
            <p:spPr bwMode="auto">
              <a:xfrm>
                <a:off x="5359" y="1799"/>
                <a:ext cx="24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66.63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297" name="Freeform 123"/>
              <p:cNvSpPr>
                <a:spLocks/>
              </p:cNvSpPr>
              <p:nvPr/>
            </p:nvSpPr>
            <p:spPr bwMode="auto">
              <a:xfrm>
                <a:off x="2462" y="2748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0 w 30"/>
                  <a:gd name="T3" fmla="*/ 15 h 30"/>
                  <a:gd name="T4" fmla="*/ 15 w 30"/>
                  <a:gd name="T5" fmla="*/ 30 h 30"/>
                  <a:gd name="T6" fmla="*/ 3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0" y="15"/>
                    </a:lnTo>
                    <a:lnTo>
                      <a:pt x="15" y="30"/>
                    </a:lnTo>
                    <a:lnTo>
                      <a:pt x="3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98" name="Freeform 124"/>
              <p:cNvSpPr>
                <a:spLocks/>
              </p:cNvSpPr>
              <p:nvPr/>
            </p:nvSpPr>
            <p:spPr bwMode="auto">
              <a:xfrm>
                <a:off x="2946" y="1581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0 w 30"/>
                  <a:gd name="T3" fmla="*/ 15 h 30"/>
                  <a:gd name="T4" fmla="*/ 15 w 30"/>
                  <a:gd name="T5" fmla="*/ 30 h 30"/>
                  <a:gd name="T6" fmla="*/ 3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0" y="15"/>
                    </a:lnTo>
                    <a:lnTo>
                      <a:pt x="15" y="30"/>
                    </a:lnTo>
                    <a:lnTo>
                      <a:pt x="3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99" name="Freeform 125"/>
              <p:cNvSpPr>
                <a:spLocks/>
              </p:cNvSpPr>
              <p:nvPr/>
            </p:nvSpPr>
            <p:spPr bwMode="auto">
              <a:xfrm>
                <a:off x="2546" y="2515"/>
                <a:ext cx="31" cy="31"/>
              </a:xfrm>
              <a:custGeom>
                <a:avLst/>
                <a:gdLst>
                  <a:gd name="T0" fmla="*/ 16 w 31"/>
                  <a:gd name="T1" fmla="*/ 0 h 31"/>
                  <a:gd name="T2" fmla="*/ 0 w 31"/>
                  <a:gd name="T3" fmla="*/ 16 h 31"/>
                  <a:gd name="T4" fmla="*/ 16 w 31"/>
                  <a:gd name="T5" fmla="*/ 31 h 31"/>
                  <a:gd name="T6" fmla="*/ 31 w 31"/>
                  <a:gd name="T7" fmla="*/ 16 h 31"/>
                  <a:gd name="T8" fmla="*/ 16 w 3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0"/>
                    </a:moveTo>
                    <a:lnTo>
                      <a:pt x="0" y="16"/>
                    </a:lnTo>
                    <a:lnTo>
                      <a:pt x="16" y="31"/>
                    </a:lnTo>
                    <a:lnTo>
                      <a:pt x="31" y="16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00" name="Freeform 126"/>
              <p:cNvSpPr>
                <a:spLocks/>
              </p:cNvSpPr>
              <p:nvPr/>
            </p:nvSpPr>
            <p:spPr bwMode="auto">
              <a:xfrm>
                <a:off x="3308" y="1348"/>
                <a:ext cx="31" cy="31"/>
              </a:xfrm>
              <a:custGeom>
                <a:avLst/>
                <a:gdLst>
                  <a:gd name="T0" fmla="*/ 16 w 31"/>
                  <a:gd name="T1" fmla="*/ 0 h 31"/>
                  <a:gd name="T2" fmla="*/ 0 w 31"/>
                  <a:gd name="T3" fmla="*/ 16 h 31"/>
                  <a:gd name="T4" fmla="*/ 16 w 31"/>
                  <a:gd name="T5" fmla="*/ 31 h 31"/>
                  <a:gd name="T6" fmla="*/ 31 w 31"/>
                  <a:gd name="T7" fmla="*/ 16 h 31"/>
                  <a:gd name="T8" fmla="*/ 16 w 3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16" y="0"/>
                    </a:moveTo>
                    <a:lnTo>
                      <a:pt x="0" y="16"/>
                    </a:lnTo>
                    <a:lnTo>
                      <a:pt x="16" y="31"/>
                    </a:lnTo>
                    <a:lnTo>
                      <a:pt x="31" y="16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01" name="Line 127"/>
              <p:cNvSpPr>
                <a:spLocks noChangeShapeType="1"/>
              </p:cNvSpPr>
              <p:nvPr/>
            </p:nvSpPr>
            <p:spPr bwMode="auto">
              <a:xfrm>
                <a:off x="-23" y="3932"/>
                <a:ext cx="5852" cy="0"/>
              </a:xfrm>
              <a:prstGeom prst="line">
                <a:avLst/>
              </a:prstGeom>
              <a:noFill/>
              <a:ln w="9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02" name="Rectangle 128"/>
              <p:cNvSpPr>
                <a:spLocks noChangeArrowheads="1"/>
              </p:cNvSpPr>
              <p:nvPr/>
            </p:nvSpPr>
            <p:spPr bwMode="auto">
              <a:xfrm>
                <a:off x="2224" y="3961"/>
                <a:ext cx="2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 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303" name="Rectangle 129"/>
              <p:cNvSpPr>
                <a:spLocks noChangeArrowheads="1"/>
              </p:cNvSpPr>
              <p:nvPr/>
            </p:nvSpPr>
            <p:spPr bwMode="auto">
              <a:xfrm>
                <a:off x="3685" y="3961"/>
                <a:ext cx="2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 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304" name="Line 130"/>
              <p:cNvSpPr>
                <a:spLocks noChangeShapeType="1"/>
              </p:cNvSpPr>
              <p:nvPr/>
            </p:nvSpPr>
            <p:spPr bwMode="auto">
              <a:xfrm>
                <a:off x="2961" y="3932"/>
                <a:ext cx="0" cy="59"/>
              </a:xfrm>
              <a:prstGeom prst="line">
                <a:avLst/>
              </a:prstGeom>
              <a:noFill/>
              <a:ln w="9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05" name="Rectangle 131"/>
              <p:cNvSpPr>
                <a:spLocks noChangeArrowheads="1"/>
              </p:cNvSpPr>
              <p:nvPr/>
            </p:nvSpPr>
            <p:spPr bwMode="auto">
              <a:xfrm>
                <a:off x="2946" y="4022"/>
                <a:ext cx="5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1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306" name="Line 132"/>
              <p:cNvSpPr>
                <a:spLocks noChangeShapeType="1"/>
              </p:cNvSpPr>
              <p:nvPr/>
            </p:nvSpPr>
            <p:spPr bwMode="auto">
              <a:xfrm>
                <a:off x="1500" y="3932"/>
                <a:ext cx="0" cy="59"/>
              </a:xfrm>
              <a:prstGeom prst="line">
                <a:avLst/>
              </a:prstGeom>
              <a:noFill/>
              <a:ln w="9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07" name="Rectangle 133"/>
              <p:cNvSpPr>
                <a:spLocks noChangeArrowheads="1"/>
              </p:cNvSpPr>
              <p:nvPr/>
            </p:nvSpPr>
            <p:spPr bwMode="auto">
              <a:xfrm>
                <a:off x="1460" y="4022"/>
                <a:ext cx="13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.68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308" name="Line 134"/>
              <p:cNvSpPr>
                <a:spLocks noChangeShapeType="1"/>
              </p:cNvSpPr>
              <p:nvPr/>
            </p:nvSpPr>
            <p:spPr bwMode="auto">
              <a:xfrm>
                <a:off x="2961" y="3932"/>
                <a:ext cx="0" cy="59"/>
              </a:xfrm>
              <a:prstGeom prst="line">
                <a:avLst/>
              </a:prstGeom>
              <a:noFill/>
              <a:ln w="9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09" name="Rectangle 135"/>
              <p:cNvSpPr>
                <a:spLocks noChangeArrowheads="1"/>
              </p:cNvSpPr>
              <p:nvPr/>
            </p:nvSpPr>
            <p:spPr bwMode="auto">
              <a:xfrm>
                <a:off x="2946" y="4022"/>
                <a:ext cx="5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1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  <p:sp>
            <p:nvSpPr>
              <p:cNvPr id="3310" name="Line 136"/>
              <p:cNvSpPr>
                <a:spLocks noChangeShapeType="1"/>
              </p:cNvSpPr>
              <p:nvPr/>
            </p:nvSpPr>
            <p:spPr bwMode="auto">
              <a:xfrm>
                <a:off x="4424" y="3932"/>
                <a:ext cx="0" cy="59"/>
              </a:xfrm>
              <a:prstGeom prst="line">
                <a:avLst/>
              </a:prstGeom>
              <a:noFill/>
              <a:ln w="9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11" name="Rectangle 137"/>
              <p:cNvSpPr>
                <a:spLocks noChangeArrowheads="1"/>
              </p:cNvSpPr>
              <p:nvPr/>
            </p:nvSpPr>
            <p:spPr bwMode="auto">
              <a:xfrm>
                <a:off x="4366" y="4022"/>
                <a:ext cx="18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宋体" pitchFamily="2" charset="-122"/>
                    <a:cs typeface="Arial" pitchFamily="34" charset="0"/>
                  </a:rPr>
                  <a:t>1.47</a:t>
                </a:r>
                <a:endPara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endParaRPr>
              </a:p>
            </p:txBody>
          </p:sp>
        </p:grpSp>
        <p:sp>
          <p:nvSpPr>
            <p:cNvPr id="273" name="Rectangle 119"/>
            <p:cNvSpPr>
              <a:spLocks noChangeArrowheads="1"/>
            </p:cNvSpPr>
            <p:nvPr/>
          </p:nvSpPr>
          <p:spPr bwMode="auto">
            <a:xfrm>
              <a:off x="3419872" y="6569075"/>
              <a:ext cx="255153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Arial" pitchFamily="34" charset="0"/>
                </a:rPr>
                <a:t>Aspirin better                 Aspirin worse</a:t>
              </a:r>
              <a:endParaRPr kumimoji="0" lang="zh-CN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</p:grpSp>
      <p:sp>
        <p:nvSpPr>
          <p:cNvPr id="136" name="矩形 135"/>
          <p:cNvSpPr/>
          <p:nvPr/>
        </p:nvSpPr>
        <p:spPr>
          <a:xfrm>
            <a:off x="-261482" y="521494"/>
            <a:ext cx="96202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94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smtClean="0">
                <a:latin typeface="Arial" panose="020B0604020202020204" pitchFamily="34" charset="0"/>
                <a:cs typeface="Times New Roman" panose="02020603050405020304" pitchFamily="18" charset="0"/>
              </a:rPr>
              <a:t>S2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63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677</TotalTime>
  <Words>331</Words>
  <Application>Microsoft Office PowerPoint</Application>
  <PresentationFormat>全屏显示(4:3)</PresentationFormat>
  <Paragraphs>53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宋体</vt:lpstr>
      <vt:lpstr>Arial</vt:lpstr>
      <vt:lpstr>Calibri</vt:lpstr>
      <vt:lpstr>Times New Roman</vt:lpstr>
      <vt:lpstr>Office 主题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xb21cn</cp:lastModifiedBy>
  <cp:revision>160</cp:revision>
  <dcterms:created xsi:type="dcterms:W3CDTF">2018-08-19T11:46:38Z</dcterms:created>
  <dcterms:modified xsi:type="dcterms:W3CDTF">2019-08-19T17:48:37Z</dcterms:modified>
</cp:coreProperties>
</file>