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3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5.xml" ContentType="application/vnd.openxmlformats-officedocument.drawingml.chartshapes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6.xml" ContentType="application/vnd.openxmlformats-officedocument.drawingml.chartshapes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7.xml" ContentType="application/vnd.openxmlformats-officedocument.drawingml.chartshapes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8.xml" ContentType="application/vnd.openxmlformats-officedocument.drawingml.chartshapes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drawings/drawing9.xml" ContentType="application/vnd.openxmlformats-officedocument.drawingml.chartshapes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drawings/drawing10.xml" ContentType="application/vnd.openxmlformats-officedocument.drawingml.chartshapes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drawings/drawing1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0" r:id="rId4"/>
    <p:sldId id="258" r:id="rId5"/>
    <p:sldId id="259" r:id="rId6"/>
    <p:sldId id="26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262" r:id="rId22"/>
    <p:sldId id="264" r:id="rId23"/>
    <p:sldId id="265" r:id="rId24"/>
    <p:sldId id="263" r:id="rId25"/>
    <p:sldId id="261" r:id="rId26"/>
    <p:sldId id="267" r:id="rId27"/>
    <p:sldId id="268" r:id="rId28"/>
    <p:sldId id="269" r:id="rId29"/>
    <p:sldId id="270" r:id="rId30"/>
    <p:sldId id="266" r:id="rId31"/>
    <p:sldId id="271" r:id="rId32"/>
    <p:sldId id="272" r:id="rId33"/>
    <p:sldId id="273" r:id="rId34"/>
    <p:sldId id="274" r:id="rId35"/>
    <p:sldId id="275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chartUserShapes" Target="../drawings/drawing9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chartUserShapes" Target="../drawings/drawing10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chartUserShapes" Target="../drawings/drawing11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chartUserShapes" Target="../drawings/drawing1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u="none" strike="noStrike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632788772720622E-2"/>
          <c:y val="0.13853996270105468"/>
          <c:w val="0.95112930993789735"/>
          <c:h val="0.65963025670076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8131536"/>
        <c:axId val="318349176"/>
        <c:axId val="0"/>
      </c:bar3DChart>
      <c:catAx>
        <c:axId val="318131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Names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 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577057799715936"/>
              <c:y val="0.904918953312654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349176"/>
        <c:crosses val="autoZero"/>
        <c:auto val="1"/>
        <c:lblAlgn val="ctr"/>
        <c:lblOffset val="100"/>
        <c:tickLblSkip val="1"/>
        <c:noMultiLvlLbl val="0"/>
      </c:catAx>
      <c:valAx>
        <c:axId val="3183491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r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491639543661821E-2"/>
              <c:y val="0.241045547995340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13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29202349946143"/>
          <c:y val="7.4954808445092266E-2"/>
          <c:w val="0.86289553316108347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8.3646573695380672E-2"/>
                  <c:y val="-0.2990325188245103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7790552"/>
        <c:axId val="357792904"/>
      </c:scatterChart>
      <c:valAx>
        <c:axId val="357790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8949689071744037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2904"/>
        <c:crosses val="autoZero"/>
        <c:crossBetween val="midCat"/>
      </c:valAx>
      <c:valAx>
        <c:axId val="3577929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276001215716477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05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1521251159468"/>
          <c:y val="7.4954808445092266E-2"/>
          <c:w val="0.84343044679007162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mlt2a2.ltr5hs!$C$1</c:f>
              <c:strCache>
                <c:ptCount val="1"/>
                <c:pt idx="0">
                  <c:v>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6306464775563939E-2"/>
                  <c:y val="-0.4100412770751516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mlt2a2.ltr5hs!$B$2:$B$162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mlt2a2.ltr5hs!$C$2:$C$162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7792120"/>
        <c:axId val="357790944"/>
      </c:scatterChart>
      <c:valAx>
        <c:axId val="3577921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7683285862063753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0944"/>
        <c:crosses val="autoZero"/>
        <c:crossBetween val="midCat"/>
      </c:valAx>
      <c:valAx>
        <c:axId val="3577909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27296988078340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2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 dirty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764492144359902E-2"/>
          <c:y val="0.14100560757181321"/>
          <c:w val="0.93111231884350698"/>
          <c:h val="0.653452539319835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mlt2a1.ltr5hs!$H$1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mlt2a1.ltr5hs!$H$2:$H$127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mlt2a1.ltr5hs!$I$1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793296"/>
        <c:axId val="357791336"/>
        <c:axId val="0"/>
      </c:bar3DChart>
      <c:catAx>
        <c:axId val="357793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90041535966313"/>
              <c:y val="0.85890321369240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1336"/>
        <c:crosses val="autoZero"/>
        <c:auto val="1"/>
        <c:lblAlgn val="ctr"/>
        <c:lblOffset val="100"/>
        <c:tickLblSkip val="1"/>
        <c:noMultiLvlLbl val="0"/>
      </c:catAx>
      <c:valAx>
        <c:axId val="3577913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024554335781739E-2"/>
              <c:y val="0.22841816827807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3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764492144359902E-2"/>
          <c:y val="0.14100560757181321"/>
          <c:w val="0.93111231884350698"/>
          <c:h val="0.653452539319835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mlt2a1.ltr5hs!$H$1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mlt2a1.ltr5hs!$H$2:$H$127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mlt2a1.ltr5hs!$I$1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788984"/>
        <c:axId val="357793688"/>
        <c:axId val="0"/>
      </c:bar3DChart>
      <c:catAx>
        <c:axId val="3577889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90041535966313"/>
              <c:y val="0.85890321369240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3688"/>
        <c:crosses val="autoZero"/>
        <c:auto val="1"/>
        <c:lblAlgn val="ctr"/>
        <c:lblOffset val="100"/>
        <c:tickLblSkip val="1"/>
        <c:noMultiLvlLbl val="0"/>
      </c:catAx>
      <c:valAx>
        <c:axId val="357793688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024554335781739E-2"/>
              <c:y val="0.22841816827807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88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92574538587682"/>
          <c:y val="0.12118290486222941"/>
          <c:w val="0.84073301533988132"/>
          <c:h val="0.7890828978607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mlt2a1.ltr5hs!$N$1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789768"/>
        <c:axId val="357794864"/>
        <c:axId val="0"/>
      </c:bar3DChart>
      <c:catAx>
        <c:axId val="357789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4864"/>
        <c:crosses val="autoZero"/>
        <c:auto val="1"/>
        <c:lblAlgn val="ctr"/>
        <c:lblOffset val="100"/>
        <c:tickLblSkip val="1"/>
        <c:noMultiLvlLbl val="0"/>
      </c:catAx>
      <c:valAx>
        <c:axId val="357794864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221207614161582"/>
              <c:y val="0.910857111941390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89768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92574538587682"/>
          <c:y val="0.12118290486222941"/>
          <c:w val="0.84073301533988132"/>
          <c:h val="0.7890828978607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mlt2a1.ltr5hs!$N$1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795648"/>
        <c:axId val="357796040"/>
        <c:axId val="0"/>
      </c:bar3DChart>
      <c:catAx>
        <c:axId val="357795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6040"/>
        <c:crosses val="autoZero"/>
        <c:auto val="1"/>
        <c:lblAlgn val="ctr"/>
        <c:lblOffset val="100"/>
        <c:tickLblSkip val="1"/>
        <c:noMultiLvlLbl val="0"/>
      </c:catAx>
      <c:valAx>
        <c:axId val="357796040"/>
        <c:scaling>
          <c:orientation val="minMax"/>
          <c:max val="10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221207614161582"/>
              <c:y val="0.910857111941390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5648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19716224948609"/>
          <c:y val="7.4954808445092266E-2"/>
          <c:w val="0.84864849705218004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43166301173091842"/>
                  <c:y val="-0.2147738194501906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xVal>
          <c:y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229200"/>
        <c:axId val="358233512"/>
      </c:scatterChart>
      <c:valAx>
        <c:axId val="3582292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9767574477995887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3512"/>
        <c:crosses val="autoZero"/>
        <c:crossBetween val="midCat"/>
      </c:valAx>
      <c:valAx>
        <c:axId val="3582335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0780633568618019E-2"/>
              <c:y val="0.255792316162664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292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1521251159468"/>
          <c:y val="7.4954808445092266E-2"/>
          <c:w val="0.84343044679007162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mlt2a1.ltr5hs!$C$1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2584813802557759E-2"/>
                  <c:y val="-0.3205133060486668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mlt2a1.ltr5hs!$B$2:$B$162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xVal>
          <c:yVal>
            <c:numRef>
              <c:f>mlt2a1.ltr5hs!$C$2:$C$162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234296"/>
        <c:axId val="358228416"/>
      </c:scatterChart>
      <c:valAx>
        <c:axId val="358234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LTR5_Hs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2813391456833416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28416"/>
        <c:crosses val="autoZero"/>
        <c:crossBetween val="midCat"/>
      </c:valAx>
      <c:valAx>
        <c:axId val="3582284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MLT2A1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3.664361139121193E-2"/>
              <c:y val="0.265896765939570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4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9196500817873863E-2"/>
          <c:y val="0.13339687732720595"/>
          <c:w val="0.93468031016999276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mlt2a1_mlt2a2!$H$1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mlt2a1_mlt2a2!$I$1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232728"/>
        <c:axId val="358234688"/>
        <c:axId val="0"/>
      </c:bar3DChart>
      <c:catAx>
        <c:axId val="3582327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74659044179962"/>
              <c:y val="0.894737570731148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4688"/>
        <c:crosses val="autoZero"/>
        <c:auto val="1"/>
        <c:lblAlgn val="ctr"/>
        <c:lblOffset val="100"/>
        <c:tickLblSkip val="1"/>
        <c:noMultiLvlLbl val="0"/>
      </c:catAx>
      <c:valAx>
        <c:axId val="35823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4956043247078697E-2"/>
              <c:y val="0.250647957787268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2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mlt2a1_mlt2a2!$N$1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mlt2a1_mlt2a2!$O$1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230376"/>
        <c:axId val="358231552"/>
        <c:axId val="0"/>
      </c:bar3DChart>
      <c:catAx>
        <c:axId val="358230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1552"/>
        <c:crosses val="autoZero"/>
        <c:auto val="1"/>
        <c:lblAlgn val="ctr"/>
        <c:lblOffset val="100"/>
        <c:tickLblSkip val="1"/>
        <c:noMultiLvlLbl val="0"/>
      </c:catAx>
      <c:valAx>
        <c:axId val="358231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78476500596278"/>
              <c:y val="0.902360144867575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0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127989729170821E-2"/>
          <c:y val="0.13137598737182468"/>
          <c:w val="0.9214886100691565"/>
          <c:h val="0.716655793111788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hox!$Y$1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hox!$Y$2:$Y$47</c:f>
              <c:numCache>
                <c:formatCode>0.00</c:formatCode>
                <c:ptCount val="46"/>
                <c:pt idx="0">
                  <c:v>3.7593908089693726</c:v>
                </c:pt>
                <c:pt idx="1">
                  <c:v>5.9771244300002522</c:v>
                </c:pt>
                <c:pt idx="2">
                  <c:v>8.0863568084383193</c:v>
                </c:pt>
                <c:pt idx="3">
                  <c:v>8.2019591480788172</c:v>
                </c:pt>
                <c:pt idx="4">
                  <c:v>4.6617869334103226</c:v>
                </c:pt>
                <c:pt idx="5">
                  <c:v>3.8529606847180311</c:v>
                </c:pt>
                <c:pt idx="6">
                  <c:v>2.7858787517424419</c:v>
                </c:pt>
                <c:pt idx="7">
                  <c:v>4.5564141906418616</c:v>
                </c:pt>
                <c:pt idx="8">
                  <c:v>5.4102812878690463</c:v>
                </c:pt>
                <c:pt idx="9">
                  <c:v>5.6102129200261803</c:v>
                </c:pt>
                <c:pt idx="10">
                  <c:v>13.866856298889559</c:v>
                </c:pt>
                <c:pt idx="11">
                  <c:v>3.0345231054897392</c:v>
                </c:pt>
                <c:pt idx="12">
                  <c:v>5.9499220446943752</c:v>
                </c:pt>
                <c:pt idx="13">
                  <c:v>4.1312975805426468</c:v>
                </c:pt>
                <c:pt idx="14">
                  <c:v>4.269093576024269</c:v>
                </c:pt>
                <c:pt idx="15">
                  <c:v>4.6622111169230998</c:v>
                </c:pt>
                <c:pt idx="16">
                  <c:v>4.2023093997057135</c:v>
                </c:pt>
                <c:pt idx="17">
                  <c:v>4.3850094580415133</c:v>
                </c:pt>
                <c:pt idx="18">
                  <c:v>7.5791789705286323</c:v>
                </c:pt>
                <c:pt idx="19">
                  <c:v>7.1452145214521448</c:v>
                </c:pt>
                <c:pt idx="20">
                  <c:v>4.1923111230041918</c:v>
                </c:pt>
                <c:pt idx="21">
                  <c:v>4.6665131629442014</c:v>
                </c:pt>
                <c:pt idx="22">
                  <c:v>7.1539506891865647</c:v>
                </c:pt>
                <c:pt idx="23">
                  <c:v>4.6103071845646104</c:v>
                </c:pt>
                <c:pt idx="24">
                  <c:v>5.1671113835645626</c:v>
                </c:pt>
                <c:pt idx="25">
                  <c:v>5.0725142936828895</c:v>
                </c:pt>
                <c:pt idx="26">
                  <c:v>4.0217589598155792</c:v>
                </c:pt>
                <c:pt idx="27">
                  <c:v>6.6839491520129934</c:v>
                </c:pt>
                <c:pt idx="28">
                  <c:v>5.372203887055373</c:v>
                </c:pt>
                <c:pt idx="29">
                  <c:v>8.6850790342192119E-2</c:v>
                </c:pt>
                <c:pt idx="30">
                  <c:v>5.4522996159265045</c:v>
                </c:pt>
                <c:pt idx="31">
                  <c:v>2.5162407839699958</c:v>
                </c:pt>
                <c:pt idx="32">
                  <c:v>4.7263287972632879</c:v>
                </c:pt>
                <c:pt idx="33">
                  <c:v>3.9114285373048769</c:v>
                </c:pt>
                <c:pt idx="34">
                  <c:v>7.1139957787501045</c:v>
                </c:pt>
                <c:pt idx="35">
                  <c:v>0</c:v>
                </c:pt>
                <c:pt idx="36">
                  <c:v>0.18859028760018856</c:v>
                </c:pt>
                <c:pt idx="37">
                  <c:v>0.69037515996497623</c:v>
                </c:pt>
                <c:pt idx="38">
                  <c:v>0.92297365329753323</c:v>
                </c:pt>
                <c:pt idx="39">
                  <c:v>1.9177593435019178</c:v>
                </c:pt>
                <c:pt idx="40">
                  <c:v>7.9383678012771695</c:v>
                </c:pt>
                <c:pt idx="41">
                  <c:v>4.6361779035046355</c:v>
                </c:pt>
                <c:pt idx="42">
                  <c:v>8.84717184589746</c:v>
                </c:pt>
                <c:pt idx="43">
                  <c:v>2.4791824302821119</c:v>
                </c:pt>
                <c:pt idx="44">
                  <c:v>3.5175492071500143</c:v>
                </c:pt>
                <c:pt idx="45">
                  <c:v>3.2596103533857392</c:v>
                </c:pt>
              </c:numCache>
            </c:numRef>
          </c:val>
        </c:ser>
        <c:ser>
          <c:idx val="1"/>
          <c:order val="1"/>
          <c:tx>
            <c:strRef>
              <c:f>hox!$Z$1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hox!$Z$2:$Z$47</c:f>
              <c:numCache>
                <c:formatCode>0.00</c:formatCode>
                <c:ptCount val="46"/>
                <c:pt idx="0">
                  <c:v>2.7645600991325896</c:v>
                </c:pt>
                <c:pt idx="1">
                  <c:v>3.3409669211195925</c:v>
                </c:pt>
                <c:pt idx="2">
                  <c:v>2.4119601328903655</c:v>
                </c:pt>
                <c:pt idx="3">
                  <c:v>4.4191343963553527</c:v>
                </c:pt>
                <c:pt idx="4">
                  <c:v>2.6575185820468836</c:v>
                </c:pt>
                <c:pt idx="5">
                  <c:v>2.3135418617718675</c:v>
                </c:pt>
                <c:pt idx="6">
                  <c:v>2.2679229823842686</c:v>
                </c:pt>
                <c:pt idx="7">
                  <c:v>3.6137541215261417</c:v>
                </c:pt>
                <c:pt idx="8">
                  <c:v>3.5082644628099171</c:v>
                </c:pt>
                <c:pt idx="9">
                  <c:v>3.0200421940928273</c:v>
                </c:pt>
                <c:pt idx="10">
                  <c:v>6.2320441988950268</c:v>
                </c:pt>
                <c:pt idx="11">
                  <c:v>2.5071290944123312</c:v>
                </c:pt>
                <c:pt idx="12">
                  <c:v>3.4253028263795424</c:v>
                </c:pt>
                <c:pt idx="13">
                  <c:v>2.9358059914407986</c:v>
                </c:pt>
                <c:pt idx="14">
                  <c:v>2.7426262626262625</c:v>
                </c:pt>
                <c:pt idx="15">
                  <c:v>2.1885918753946534</c:v>
                </c:pt>
                <c:pt idx="16">
                  <c:v>2.065491183879093</c:v>
                </c:pt>
                <c:pt idx="17">
                  <c:v>3.2266226622662262</c:v>
                </c:pt>
                <c:pt idx="18">
                  <c:v>3.3263157894736843</c:v>
                </c:pt>
                <c:pt idx="19">
                  <c:v>3.0977777777777775</c:v>
                </c:pt>
                <c:pt idx="20">
                  <c:v>4.9459459459459465</c:v>
                </c:pt>
                <c:pt idx="21">
                  <c:v>2.902325581395349</c:v>
                </c:pt>
                <c:pt idx="22">
                  <c:v>5.0705882352941174</c:v>
                </c:pt>
                <c:pt idx="23">
                  <c:v>2.8143589743589743</c:v>
                </c:pt>
                <c:pt idx="24">
                  <c:v>2.1967842572594192</c:v>
                </c:pt>
                <c:pt idx="25">
                  <c:v>3.394366197183099</c:v>
                </c:pt>
                <c:pt idx="26">
                  <c:v>4.1005025125628132</c:v>
                </c:pt>
                <c:pt idx="27">
                  <c:v>3.2429022082018926</c:v>
                </c:pt>
                <c:pt idx="28">
                  <c:v>4.0333333333333332</c:v>
                </c:pt>
                <c:pt idx="29">
                  <c:v>0.52631578947368418</c:v>
                </c:pt>
                <c:pt idx="30">
                  <c:v>4.0272904483430798</c:v>
                </c:pt>
                <c:pt idx="31">
                  <c:v>2.0343270099367659</c:v>
                </c:pt>
                <c:pt idx="32">
                  <c:v>2.9512937595129376</c:v>
                </c:pt>
                <c:pt idx="33">
                  <c:v>2.4969843184559708</c:v>
                </c:pt>
                <c:pt idx="34">
                  <c:v>3.2710280373831777</c:v>
                </c:pt>
                <c:pt idx="35">
                  <c:v>1.1428571428571428</c:v>
                </c:pt>
                <c:pt idx="36">
                  <c:v>0.74285714285714277</c:v>
                </c:pt>
                <c:pt idx="37">
                  <c:v>1.4081632653061225</c:v>
                </c:pt>
                <c:pt idx="38">
                  <c:v>1.1864406779661019</c:v>
                </c:pt>
                <c:pt idx="39">
                  <c:v>3.5891891891891894</c:v>
                </c:pt>
                <c:pt idx="40">
                  <c:v>3.9112426035502956</c:v>
                </c:pt>
                <c:pt idx="41">
                  <c:v>0.80952380952380953</c:v>
                </c:pt>
                <c:pt idx="42">
                  <c:v>0.71287128712871273</c:v>
                </c:pt>
                <c:pt idx="43">
                  <c:v>1.7936489473072004</c:v>
                </c:pt>
                <c:pt idx="44">
                  <c:v>3.3885350318471339</c:v>
                </c:pt>
                <c:pt idx="45">
                  <c:v>2.3491671807526218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9898672"/>
        <c:axId val="320199704"/>
        <c:axId val="0"/>
      </c:bar3DChart>
      <c:catAx>
        <c:axId val="31989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199704"/>
        <c:crosses val="autoZero"/>
        <c:auto val="1"/>
        <c:lblAlgn val="ctr"/>
        <c:lblOffset val="100"/>
        <c:tickLblSkip val="1"/>
        <c:noMultiLvlLbl val="0"/>
      </c:catAx>
      <c:valAx>
        <c:axId val="320199704"/>
        <c:scaling>
          <c:orientation val="minMax"/>
          <c:max val="1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9575100302508881E-2"/>
              <c:y val="0.253361042333666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89867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522770340118499"/>
          <c:y val="0.1000946794900356"/>
          <c:w val="0.49488714864114525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942772950759408"/>
          <c:y val="7.4954808445092266E-2"/>
          <c:w val="0.82607603243519345"/>
          <c:h val="0.80337743222858005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mlt2a1_mlt2a2!$O$1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38803865209408239"/>
                  <c:y val="-0.1320324504891434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mlt2a1_mlt2a2!$N$2:$N$34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mlt2a1_mlt2a2!$O$2:$O$34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231944"/>
        <c:axId val="358232336"/>
      </c:scatterChart>
      <c:valAx>
        <c:axId val="358231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953598685400343"/>
              <c:y val="0.937338726616552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2336"/>
        <c:crossesAt val="0"/>
        <c:crossBetween val="midCat"/>
      </c:valAx>
      <c:valAx>
        <c:axId val="3582323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2246378024266498E-2"/>
              <c:y val="0.274180664379507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19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540417787951557"/>
          <c:y val="7.4954808445092266E-2"/>
          <c:w val="0.85844694103171559"/>
          <c:h val="0.81752366191624903"/>
        </c:manualLayout>
      </c:layout>
      <c:scatterChart>
        <c:scatterStyle val="lineMarker"/>
        <c:varyColors val="0"/>
        <c:ser>
          <c:idx val="0"/>
          <c:order val="0"/>
          <c:tx>
            <c:strRef>
              <c:f>'161'!$C$1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5438225559703669E-2"/>
                  <c:y val="0.4403614093692833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'161'!$B$2:$B$162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'161'!$C$2:$C$162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233120"/>
        <c:axId val="358230768"/>
      </c:scatterChart>
      <c:valAx>
        <c:axId val="3582331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MLT2A2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7283301445844602"/>
              <c:y val="0.943402847371351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0768"/>
        <c:crosses val="autoZero"/>
        <c:crossBetween val="midCat"/>
      </c:valAx>
      <c:valAx>
        <c:axId val="358230768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MLT2A1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4655967930122E-2"/>
              <c:y val="0.254043267318857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3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6265011906576912E-2"/>
          <c:y val="0.13339687732720595"/>
          <c:w val="0.9376117990812898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mlt2a2_ltr7!$H$1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mlt2a2_ltr7!$I$1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mlt2a2_ltr7!$I$2:$I$127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231160"/>
        <c:axId val="358964840"/>
        <c:axId val="0"/>
      </c:bar3DChart>
      <c:catAx>
        <c:axId val="3582311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10072803642525"/>
              <c:y val="0.892714453023060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4840"/>
        <c:crosses val="autoZero"/>
        <c:auto val="1"/>
        <c:lblAlgn val="ctr"/>
        <c:lblOffset val="100"/>
        <c:tickLblSkip val="1"/>
        <c:noMultiLvlLbl val="0"/>
      </c:catAx>
      <c:valAx>
        <c:axId val="3589648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Numbwe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478466850619774E-2"/>
              <c:y val="0.252591585142766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231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mlt2a2_ltr7!$N$1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mlt2a2_ltr7!$O$1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966800"/>
        <c:axId val="358964056"/>
        <c:axId val="0"/>
      </c:bar3DChart>
      <c:catAx>
        <c:axId val="358966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4056"/>
        <c:crosses val="autoZero"/>
        <c:auto val="1"/>
        <c:lblAlgn val="ctr"/>
        <c:lblOffset val="100"/>
        <c:tickLblSkip val="1"/>
        <c:noMultiLvlLbl val="0"/>
      </c:catAx>
      <c:valAx>
        <c:axId val="3589640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ter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695898535398128"/>
              <c:y val="0.906336524323877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6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822219624148497"/>
          <c:y val="7.4954808445092266E-2"/>
          <c:w val="0.81728156570130273"/>
          <c:h val="0.7892312025409110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mlt2a2_ltr7!$O$1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5.0121889237565468E-3"/>
                  <c:y val="0.3771441978843553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mlt2a2_ltr7!$N$2:$N$34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mlt2a2_ltr7!$O$2:$O$34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967584"/>
        <c:axId val="358970328"/>
      </c:scatterChart>
      <c:valAx>
        <c:axId val="3589675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0415433527392508"/>
              <c:y val="0.92683359960282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70328"/>
        <c:crosses val="autoZero"/>
        <c:crossBetween val="midCat"/>
      </c:valAx>
      <c:valAx>
        <c:axId val="358970328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664361139121193E-2"/>
              <c:y val="0.289337339044866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7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54120005692167"/>
          <c:y val="7.4954808445092266E-2"/>
          <c:w val="0.86430991885430952"/>
          <c:h val="0.8155027719608679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mlt2a2_ltr7!$C$1</c:f>
              <c:strCache>
                <c:ptCount val="1"/>
                <c:pt idx="0">
                  <c:v>Per LTR7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4409364678116906E-2"/>
                  <c:y val="-0.323172035313767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mlt2a2_ltr7!$B$2:$B$162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mlt2a2_ltr7!$C$2:$C$162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969544"/>
        <c:axId val="358963664"/>
      </c:scatterChart>
      <c:valAx>
        <c:axId val="3589695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7433012881585503"/>
              <c:y val="0.951084279067399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3664"/>
        <c:crosses val="autoZero"/>
        <c:crossBetween val="midCat"/>
      </c:valAx>
      <c:valAx>
        <c:axId val="358963664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02473123754845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95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5433160379334666E-2"/>
          <c:y val="0.13339687732720595"/>
          <c:w val="0.9484436506085320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mlt2a1_ltr7!$H$1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mlt2a1_ltr7!$I$1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968368"/>
        <c:axId val="358967976"/>
        <c:axId val="0"/>
      </c:bar3DChart>
      <c:catAx>
        <c:axId val="358968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426781159390009"/>
              <c:y val="0.87677201815300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7976"/>
        <c:crosses val="autoZero"/>
        <c:auto val="1"/>
        <c:lblAlgn val="ctr"/>
        <c:lblOffset val="100"/>
        <c:tickLblSkip val="1"/>
        <c:noMultiLvlLbl val="0"/>
      </c:catAx>
      <c:valAx>
        <c:axId val="3589679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20475896063253E-2"/>
              <c:y val="0.229758479781552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mlt2a1_ltr7!$N$1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mlt2a1_ltr7!$N$2:$N$34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mlt2a1_ltr7!$O$1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968760"/>
        <c:axId val="358965624"/>
        <c:axId val="0"/>
      </c:bar3DChart>
      <c:catAx>
        <c:axId val="358968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5624"/>
        <c:crosses val="autoZero"/>
        <c:auto val="1"/>
        <c:lblAlgn val="ctr"/>
        <c:lblOffset val="100"/>
        <c:tickLblSkip val="1"/>
        <c:noMultiLvlLbl val="0"/>
      </c:catAx>
      <c:valAx>
        <c:axId val="358965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8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35921841889107"/>
          <c:y val="7.4954808445092266E-2"/>
          <c:w val="0.82314454352389654"/>
          <c:h val="0.7868096353487069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mlt2a1_ltr7!$O$1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50008032020913051"/>
                  <c:y val="-0.2130126461465044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mlt2a1_ltr7!$N$2:$N$34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xVal>
          <c:yVal>
            <c:numRef>
              <c:f>mlt2a1_ltr7!$O$2:$O$34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966408"/>
        <c:axId val="358969152"/>
      </c:scatterChart>
      <c:valAx>
        <c:axId val="3589664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320901319735527"/>
              <c:y val="0.92481270964744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9152"/>
        <c:crosses val="autoZero"/>
        <c:crossBetween val="midCat"/>
      </c:valAx>
      <c:valAx>
        <c:axId val="3589691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5177866935563448E-2"/>
              <c:y val="0.263875875984189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9664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66438906905492"/>
          <c:y val="7.4954808445092266E-2"/>
          <c:w val="0.84818672984217636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mlt2a1_ltr7!$C$1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54708629346891E-2"/>
                  <c:y val="-0.213176012089397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mlt2a1_ltr7!$B$2:$B$162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xVal>
          <c:yVal>
            <c:numRef>
              <c:f>mlt2a1_ltr7!$C$2:$C$162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9582560"/>
        <c:axId val="359581384"/>
      </c:scatterChart>
      <c:valAx>
        <c:axId val="3595825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LTR7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30937906794573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581384"/>
        <c:crosses val="autoZero"/>
        <c:crossBetween val="midCat"/>
      </c:valAx>
      <c:valAx>
        <c:axId val="3595813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257813206118045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5825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8375064"/>
        <c:axId val="319526792"/>
        <c:axId val="0"/>
      </c:bar3DChart>
      <c:catAx>
        <c:axId val="318375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526792"/>
        <c:crosses val="autoZero"/>
        <c:auto val="1"/>
        <c:lblAlgn val="ctr"/>
        <c:lblOffset val="100"/>
        <c:tickLblSkip val="1"/>
        <c:noMultiLvlLbl val="0"/>
      </c:catAx>
      <c:valAx>
        <c:axId val="319526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375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Correlation</a:t>
            </a:r>
            <a:r>
              <a:rPr lang="en-US" sz="1600" b="1" baseline="0">
                <a:solidFill>
                  <a:sysClr val="windowText" lastClr="000000"/>
                </a:solidFill>
              </a:rPr>
              <a:t> plot of TFBS r</a:t>
            </a:r>
            <a:r>
              <a:rPr lang="en-US" sz="1600" b="1">
                <a:solidFill>
                  <a:sysClr val="windowText" lastClr="000000"/>
                </a:solidFill>
              </a:rPr>
              <a:t>ecords for</a:t>
            </a:r>
            <a:r>
              <a:rPr lang="en-US" sz="1600" b="1" baseline="0">
                <a:solidFill>
                  <a:sysClr val="windowText" lastClr="000000"/>
                </a:solidFill>
              </a:rPr>
              <a:t> 33 TF families 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859587798035188"/>
          <c:y val="7.4954808445092266E-2"/>
          <c:w val="0.84525524093087934"/>
          <c:h val="0.7868096353487069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50739979519790246"/>
                  <c:y val="-0.2020704684641692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xVal>
          <c:y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0776456"/>
        <c:axId val="320771752"/>
      </c:scatterChart>
      <c:valAx>
        <c:axId val="3207764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1016984346278385"/>
              <c:y val="0.92885246162411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1752"/>
        <c:crosses val="autoZero"/>
        <c:crossBetween val="midCat"/>
      </c:valAx>
      <c:valAx>
        <c:axId val="3207717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6375054841206776E-2"/>
              <c:y val="0.257877833452636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64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baseline="0">
                <a:solidFill>
                  <a:sysClr val="windowText" lastClr="000000"/>
                </a:solidFill>
              </a:rPr>
              <a:t>Correlation plot of 161 records of TFBS for individual TFs and TF families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705223045248093"/>
          <c:y val="7.4929292929292929E-2"/>
          <c:w val="0.85395464817087963"/>
          <c:h val="0.799003420027042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Per LTR5_Hs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0070C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4.5304870915434427E-2"/>
                  <c:y val="-0.3754734749065457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Sheet1!$B$2:$B$162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xVal>
          <c:yVal>
            <c:numRef>
              <c:f>Sheet1!$C$2:$C$162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0776848"/>
        <c:axId val="320774496"/>
      </c:scatterChart>
      <c:valAx>
        <c:axId val="320776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LTR7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92510611102251"/>
              <c:y val="0.934939314403881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4496"/>
        <c:crosses val="autoZero"/>
        <c:crossBetween val="midCat"/>
      </c:valAx>
      <c:valAx>
        <c:axId val="3207744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LTR5_Hs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62162529531104E-2"/>
              <c:y val="0.2639576871072933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68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4100560757181321"/>
          <c:w val="0.9268837037954355"/>
          <c:h val="0.643580571450394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mlt2a2.ltr5hs!$H$1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mlt2a2.ltr5hs!$I$1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0774888"/>
        <c:axId val="320769792"/>
        <c:axId val="0"/>
      </c:bar3DChart>
      <c:catAx>
        <c:axId val="3207748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66789346784641"/>
              <c:y val="0.857201051499277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69792"/>
        <c:crosses val="autoZero"/>
        <c:auto val="1"/>
        <c:lblAlgn val="ctr"/>
        <c:lblOffset val="100"/>
        <c:tickLblSkip val="1"/>
        <c:noMultiLvlLbl val="0"/>
      </c:catAx>
      <c:valAx>
        <c:axId val="3207697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0463965826687378E-2"/>
              <c:y val="0.236907019967029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4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4100560757181321"/>
          <c:w val="0.9268837037954355"/>
          <c:h val="0.643580571450394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mlt2a2.ltr5hs!$H$1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mlt2a2.ltr5hs!$I$1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0773320"/>
        <c:axId val="320775672"/>
        <c:axId val="0"/>
      </c:bar3DChart>
      <c:catAx>
        <c:axId val="320773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66789346784641"/>
              <c:y val="0.857201051499277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5672"/>
        <c:crosses val="autoZero"/>
        <c:auto val="1"/>
        <c:lblAlgn val="ctr"/>
        <c:lblOffset val="100"/>
        <c:tickLblSkip val="1"/>
        <c:noMultiLvlLbl val="0"/>
      </c:catAx>
      <c:valAx>
        <c:axId val="320775672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0463965826687378E-2"/>
              <c:y val="0.236907019967029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3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mlt2a2.ltr5hs!$N$1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0770968"/>
        <c:axId val="320776064"/>
        <c:axId val="0"/>
      </c:bar3DChart>
      <c:catAx>
        <c:axId val="320770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6064"/>
        <c:crosses val="autoZero"/>
        <c:auto val="1"/>
        <c:lblAlgn val="ctr"/>
        <c:lblOffset val="100"/>
        <c:tickLblSkip val="1"/>
        <c:noMultiLvlLbl val="0"/>
      </c:catAx>
      <c:valAx>
        <c:axId val="320776064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262869149760877"/>
              <c:y val="0.902356962363709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770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mlt2a2.ltr5hs!$N$1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794472"/>
        <c:axId val="357790160"/>
        <c:axId val="0"/>
      </c:bar3DChart>
      <c:catAx>
        <c:axId val="357794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0160"/>
        <c:crosses val="autoZero"/>
        <c:auto val="1"/>
        <c:lblAlgn val="ctr"/>
        <c:lblOffset val="100"/>
        <c:tickLblSkip val="1"/>
        <c:noMultiLvlLbl val="0"/>
      </c:catAx>
      <c:valAx>
        <c:axId val="357790160"/>
        <c:scaling>
          <c:orientation val="minMax"/>
          <c:max val="10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262869149760877"/>
              <c:y val="0.902356962363709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794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0.262</cdr:x>
      <cdr:y>0.2562</cdr:y>
    </cdr:from>
    <cdr:to>
      <cdr:x>0.3676</cdr:x>
      <cdr:y>0.31129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68681" y="1610618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0.574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0.7274</cdr:x>
      <cdr:y>0.2645</cdr:y>
    </cdr:from>
    <cdr:to>
      <cdr:x>0.83294</cdr:x>
      <cdr:y>0.3196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98622" y="1662753"/>
          <a:ext cx="913881" cy="3463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0.363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0.26741</cdr:x>
      <cdr:y>0.3127</cdr:y>
    </cdr:from>
    <cdr:to>
      <cdr:x>0.37289</cdr:x>
      <cdr:y>0.36782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5528" y="1965809"/>
          <a:ext cx="913361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0.530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0.78843</cdr:x>
      <cdr:y>0.32374</cdr:y>
    </cdr:from>
    <cdr:to>
      <cdr:x>0.8939</cdr:x>
      <cdr:y>0.37886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27086" y="2035164"/>
          <a:ext cx="913274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0.260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0.71681</cdr:x>
      <cdr:y>0.21186</cdr:y>
    </cdr:from>
    <cdr:to>
      <cdr:x>0.82241</cdr:x>
      <cdr:y>0.26695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06923" y="1331861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0.310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0.66745</cdr:x>
      <cdr:y>0.20788</cdr:y>
    </cdr:from>
    <cdr:to>
      <cdr:x>0.77286</cdr:x>
      <cdr:y>0.26301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83118" y="1306368"/>
          <a:ext cx="913360" cy="346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0.424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0.69343</cdr:x>
      <cdr:y>0.29882</cdr:y>
    </cdr:from>
    <cdr:to>
      <cdr:x>0.79877</cdr:x>
      <cdr:y>0.35396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08254" y="1877868"/>
          <a:ext cx="912755" cy="3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0.136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0.24171</cdr:x>
      <cdr:y>0.23681</cdr:y>
    </cdr:from>
    <cdr:to>
      <cdr:x>0.34713</cdr:x>
      <cdr:y>0.29195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094346" y="1488209"/>
          <a:ext cx="913360" cy="346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0.546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0.75939</cdr:x>
      <cdr:y>0.23957</cdr:y>
    </cdr:from>
    <cdr:to>
      <cdr:x>0.86474</cdr:x>
      <cdr:y>0.29473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79754" y="1505528"/>
          <a:ext cx="912841" cy="3466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0.252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0.3484</cdr:x>
      <cdr:y>0.28791</cdr:y>
    </cdr:from>
    <cdr:to>
      <cdr:x>0.45393</cdr:x>
      <cdr:y>0.34302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16826" y="1809932"/>
          <a:ext cx="913794" cy="346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0.865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0.73387</cdr:x>
      <cdr:y>0.65134</cdr:y>
    </cdr:from>
    <cdr:to>
      <cdr:x>0.83947</cdr:x>
      <cdr:y>0.70643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54647" y="4094626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0.839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0.7374</cdr:x>
      <cdr:y>0.67083</cdr:y>
    </cdr:from>
    <cdr:to>
      <cdr:x>0.84287</cdr:x>
      <cdr:y>0.72595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85213" y="4217153"/>
          <a:ext cx="913274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0.613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2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3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4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26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4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4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8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4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3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3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0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8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LTR7 and </a:t>
            </a:r>
            <a:r>
              <a:rPr lang="en-US" sz="4800" dirty="0" smtClean="0"/>
              <a:t>LTR5_Hs loci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3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0552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454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4205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6039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MLT2A1 and </a:t>
            </a:r>
            <a:r>
              <a:rPr lang="en-US" sz="4800" dirty="0" smtClean="0"/>
              <a:t>LTR5_Hs loci at different cut-off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08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9008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38331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144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9826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6616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6895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27150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2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7216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MLT2A1 and </a:t>
            </a:r>
            <a:r>
              <a:rPr lang="en-US" sz="4800" dirty="0" smtClean="0"/>
              <a:t>MLT2A2 loci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5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3729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58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5118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068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78518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54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64546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987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MLT2A2 and </a:t>
            </a:r>
            <a:r>
              <a:rPr lang="en-US" sz="4800" dirty="0" smtClean="0"/>
              <a:t>LTR7 loci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8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62381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64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3932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02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17993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433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2904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62071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31385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73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MLT2A1 and </a:t>
            </a:r>
            <a:r>
              <a:rPr lang="en-US" sz="4800" dirty="0" smtClean="0"/>
              <a:t>LTR7 loci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1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92267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943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33191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342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38234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77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93649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947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45081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61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1855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94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2356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371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Selected examples of TFBS frequency patterns </a:t>
            </a:r>
            <a:r>
              <a:rPr lang="en-US" sz="4800" dirty="0" smtClean="0"/>
              <a:t>for MLT2A2 and </a:t>
            </a:r>
            <a:r>
              <a:rPr lang="en-US" sz="4800" dirty="0" smtClean="0"/>
              <a:t>LTR5_Hs loci at different cut-off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5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728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716</Words>
  <Application>Microsoft Office PowerPoint</Application>
  <PresentationFormat>Widescreen</PresentationFormat>
  <Paragraphs>96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Selected examples of TFBS frequency patterns for LTR7 and LTR5_Hs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Selected examples of TFBS frequency patterns for MLT2A2 and LTR5_Hs loci at different cut-off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Selected examples of TFBS frequency patterns for MLT2A1 and LTR5_Hs loci at different cut-off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Selected examples of TFBS frequency patterns for MLT2A1 and MLT2A2 loci</vt:lpstr>
      <vt:lpstr>PowerPoint Presentation</vt:lpstr>
      <vt:lpstr>PowerPoint Presentation</vt:lpstr>
      <vt:lpstr>PowerPoint Presentation</vt:lpstr>
      <vt:lpstr>PowerPoint Presentation</vt:lpstr>
      <vt:lpstr>Selected examples of TFBS frequency patterns for MLT2A2 and LTR7 loci</vt:lpstr>
      <vt:lpstr>PowerPoint Presentation</vt:lpstr>
      <vt:lpstr>PowerPoint Presentation</vt:lpstr>
      <vt:lpstr>PowerPoint Presentation</vt:lpstr>
      <vt:lpstr>PowerPoint Presentation</vt:lpstr>
      <vt:lpstr>Selected examples of TFBS frequency patterns for MLT2A1 and LTR7 loci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TFBS patterns for LTR7 and LTR5_Hs</dc:title>
  <dc:creator>Guennadi Glinskii</dc:creator>
  <cp:lastModifiedBy>Guennadi Glinskii</cp:lastModifiedBy>
  <cp:revision>41</cp:revision>
  <dcterms:created xsi:type="dcterms:W3CDTF">2023-11-15T22:16:45Z</dcterms:created>
  <dcterms:modified xsi:type="dcterms:W3CDTF">2024-09-22T07:36:01Z</dcterms:modified>
</cp:coreProperties>
</file>