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drawings/drawing2.xml" ContentType="application/vnd.openxmlformats-officedocument.drawingml.chartshapes+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drawings/drawing3.xml" ContentType="application/vnd.openxmlformats-officedocument.drawingml.chartshapes+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drawings/drawing4.xml" ContentType="application/vnd.openxmlformats-officedocument.drawingml.chartshapes+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drawings/drawing5.xml" ContentType="application/vnd.openxmlformats-officedocument.drawingml.chartshape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7" r:id="rId2"/>
    <p:sldId id="268" r:id="rId3"/>
    <p:sldId id="269" r:id="rId4"/>
    <p:sldId id="257" r:id="rId5"/>
    <p:sldId id="258" r:id="rId6"/>
    <p:sldId id="259" r:id="rId7"/>
    <p:sldId id="260" r:id="rId8"/>
    <p:sldId id="261" r:id="rId9"/>
    <p:sldId id="262" r:id="rId10"/>
    <p:sldId id="263" r:id="rId11"/>
    <p:sldId id="264" r:id="rId12"/>
    <p:sldId id="265" r:id="rId13"/>
    <p:sldId id="266"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8" d="100"/>
          <a:sy n="88" d="100"/>
        </p:scale>
        <p:origin x="494" y="67"/>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3" Type="http://schemas.openxmlformats.org/officeDocument/2006/relationships/oleObject" Target="file:///C:\Users\gglin\OneDrive\Desktop\08.2024%20Human%20Chimp%20Divergence\LTRs%20chr%20Mouse.xlsx" TargetMode="Externa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gglin\OneDrive\Desktop\08.2024%20Human%20Chimp%20Divergence\LTRs%20chr%20Mouse.xlsx" TargetMode="Externa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chartUserShapes" Target="../drawings/drawing2.xml"/></Relationships>
</file>

<file path=ppt/charts/_rels/chart3.xml.rels><?xml version="1.0" encoding="UTF-8" standalone="yes"?>
<Relationships xmlns="http://schemas.openxmlformats.org/package/2006/relationships"><Relationship Id="rId3" Type="http://schemas.openxmlformats.org/officeDocument/2006/relationships/oleObject" Target="file:///C:\Users\gglin\OneDrive\Desktop\Human_Chimp%20Visualization.xlsx" TargetMode="Externa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chartUserShapes" Target="../drawings/drawing3.xml"/></Relationships>
</file>

<file path=ppt/charts/_rels/chart4.xml.rels><?xml version="1.0" encoding="UTF-8" standalone="yes"?>
<Relationships xmlns="http://schemas.openxmlformats.org/package/2006/relationships"><Relationship Id="rId3" Type="http://schemas.openxmlformats.org/officeDocument/2006/relationships/oleObject" Target="file:///C:\Users\gglin\OneDrive\Desktop\TFBS%20Mouse\Great%20Ape%20DNA%20divergence.xlsx" TargetMode="Externa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chartUserShapes" Target="../drawings/drawing4.xml"/></Relationships>
</file>

<file path=ppt/charts/_rels/chart5.xml.rels><?xml version="1.0" encoding="UTF-8" standalone="yes"?>
<Relationships xmlns="http://schemas.openxmlformats.org/package/2006/relationships"><Relationship Id="rId3" Type="http://schemas.openxmlformats.org/officeDocument/2006/relationships/oleObject" Target="file:///C:\Users\gglin\OneDrive\Desktop\Human%20DNA%20divergence%20pathway.xlsx" TargetMode="Externa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chartUserShapes" Target="../drawings/drawing5.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sz="1600" b="0" i="0" u="none" strike="noStrike" kern="1200" spc="0" baseline="0">
                <a:solidFill>
                  <a:schemeClr val="tx1"/>
                </a:solidFill>
                <a:latin typeface="+mn-lt"/>
                <a:ea typeface="+mn-ea"/>
                <a:cs typeface="+mn-cs"/>
              </a:defRPr>
            </a:pPr>
            <a:r>
              <a:rPr lang="en-US" sz="1600" b="1" i="0" baseline="0" dirty="0">
                <a:solidFill>
                  <a:schemeClr val="tx1"/>
                </a:solidFill>
                <a:effectLst/>
              </a:rPr>
              <a:t>Chromosome-level correlation profiles of TFBS density changes acquired during mammalian evolution within human and chimpanzee brain development regulatory regions aligned to MLT2A1 loci </a:t>
            </a:r>
            <a:endParaRPr lang="en-US" sz="1600" dirty="0">
              <a:solidFill>
                <a:schemeClr val="tx1"/>
              </a:solidFill>
              <a:effectLst/>
            </a:endParaRPr>
          </a:p>
        </c:rich>
      </c:tx>
      <c:layout>
        <c:manualLayout>
          <c:xMode val="edge"/>
          <c:yMode val="edge"/>
          <c:x val="0.10768497524740184"/>
          <c:y val="2.0202020202020202E-3"/>
        </c:manualLayout>
      </c:layout>
      <c:overlay val="0"/>
      <c:spPr>
        <a:noFill/>
        <a:ln>
          <a:noFill/>
        </a:ln>
        <a:effectLst/>
      </c:spPr>
      <c:txPr>
        <a:bodyPr rot="0" spcFirstLastPara="1" vertOverflow="ellipsis" vert="horz" wrap="square"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sz="1600" b="0" i="0" u="none" strike="noStrike" kern="1200" spc="0" baseline="0">
              <a:solidFill>
                <a:schemeClr val="tx1"/>
              </a:solidFill>
              <a:latin typeface="+mn-lt"/>
              <a:ea typeface="+mn-ea"/>
              <a:cs typeface="+mn-cs"/>
            </a:defRPr>
          </a:pPr>
          <a:endParaRPr lang="en-US"/>
        </a:p>
      </c:txPr>
    </c:title>
    <c:autoTitleDeleted val="0"/>
    <c:plotArea>
      <c:layout>
        <c:manualLayout>
          <c:layoutTarget val="inner"/>
          <c:xMode val="edge"/>
          <c:yMode val="edge"/>
          <c:x val="0.11470072320524174"/>
          <c:y val="0.15371717171717172"/>
          <c:w val="0.85412533486482589"/>
          <c:h val="0.74283830430287123"/>
        </c:manualLayout>
      </c:layout>
      <c:scatterChart>
        <c:scatterStyle val="lineMarker"/>
        <c:varyColors val="0"/>
        <c:ser>
          <c:idx val="0"/>
          <c:order val="0"/>
          <c:tx>
            <c:strRef>
              <c:f>T!$C$2</c:f>
              <c:strCache>
                <c:ptCount val="1"/>
                <c:pt idx="0">
                  <c:v>MLT2A1_Chimp</c:v>
                </c:pt>
              </c:strCache>
            </c:strRef>
          </c:tx>
          <c:spPr>
            <a:ln w="19050" cap="rnd">
              <a:noFill/>
              <a:round/>
            </a:ln>
            <a:effectLst/>
          </c:spPr>
          <c:marker>
            <c:symbol val="circle"/>
            <c:size val="8"/>
            <c:spPr>
              <a:solidFill>
                <a:srgbClr val="00B0F0"/>
              </a:solidFill>
              <a:ln w="19050">
                <a:solidFill>
                  <a:schemeClr val="tx1"/>
                </a:solidFill>
              </a:ln>
              <a:effectLst/>
            </c:spPr>
          </c:marker>
          <c:dPt>
            <c:idx val="3"/>
            <c:marker>
              <c:symbol val="circle"/>
              <c:size val="8"/>
              <c:spPr>
                <a:solidFill>
                  <a:srgbClr val="FFFF00"/>
                </a:solidFill>
                <a:ln w="19050">
                  <a:solidFill>
                    <a:schemeClr val="tx1"/>
                  </a:solidFill>
                </a:ln>
                <a:effectLst/>
              </c:spPr>
            </c:marker>
            <c:bubble3D val="0"/>
          </c:dPt>
          <c:dPt>
            <c:idx val="12"/>
            <c:marker>
              <c:symbol val="circle"/>
              <c:size val="8"/>
              <c:spPr>
                <a:solidFill>
                  <a:srgbClr val="FFFF00"/>
                </a:solidFill>
                <a:ln w="19050">
                  <a:solidFill>
                    <a:schemeClr val="tx1"/>
                  </a:solidFill>
                </a:ln>
                <a:effectLst/>
              </c:spPr>
            </c:marker>
            <c:bubble3D val="0"/>
          </c:dPt>
          <c:dPt>
            <c:idx val="16"/>
            <c:marker>
              <c:symbol val="circle"/>
              <c:size val="8"/>
              <c:spPr>
                <a:solidFill>
                  <a:srgbClr val="FFFF00"/>
                </a:solidFill>
                <a:ln w="19050">
                  <a:solidFill>
                    <a:schemeClr val="tx1"/>
                  </a:solidFill>
                </a:ln>
                <a:effectLst/>
              </c:spPr>
            </c:marker>
            <c:bubble3D val="0"/>
          </c:dPt>
          <c:dPt>
            <c:idx val="18"/>
            <c:marker>
              <c:symbol val="circle"/>
              <c:size val="8"/>
              <c:spPr>
                <a:solidFill>
                  <a:srgbClr val="FFFF00"/>
                </a:solidFill>
                <a:ln w="19050">
                  <a:solidFill>
                    <a:schemeClr val="tx1"/>
                  </a:solidFill>
                </a:ln>
                <a:effectLst/>
              </c:spPr>
            </c:marker>
            <c:bubble3D val="0"/>
          </c:dPt>
          <c:dPt>
            <c:idx val="21"/>
            <c:marker>
              <c:symbol val="circle"/>
              <c:size val="8"/>
              <c:spPr>
                <a:solidFill>
                  <a:srgbClr val="FFFF00"/>
                </a:solidFill>
                <a:ln w="19050">
                  <a:solidFill>
                    <a:schemeClr val="tx1"/>
                  </a:solidFill>
                </a:ln>
                <a:effectLst/>
              </c:spPr>
            </c:marker>
            <c:bubble3D val="0"/>
          </c:dPt>
          <c:trendline>
            <c:spPr>
              <a:ln w="25400" cap="rnd">
                <a:solidFill>
                  <a:schemeClr val="tx1"/>
                </a:solidFill>
                <a:prstDash val="solid"/>
              </a:ln>
              <a:effectLst/>
            </c:spPr>
            <c:trendlineType val="poly"/>
            <c:order val="2"/>
            <c:dispRSqr val="1"/>
            <c:dispEq val="1"/>
            <c:trendlineLbl>
              <c:layout>
                <c:manualLayout>
                  <c:x val="-0.5216954065963737"/>
                  <c:y val="-0.1026458283623638"/>
                </c:manualLayout>
              </c:layout>
              <c:numFmt formatCode="General" sourceLinked="0"/>
              <c:spPr>
                <a:noFill/>
                <a:ln>
                  <a:noFill/>
                </a:ln>
                <a:effectLst/>
              </c:spPr>
              <c:txPr>
                <a:bodyPr rot="0" spcFirstLastPara="1" vertOverflow="ellipsis" vert="horz" wrap="square" anchor="ctr" anchorCtr="1"/>
                <a:lstStyle/>
                <a:p>
                  <a:pPr>
                    <a:defRPr sz="1400" b="1" i="0" u="none" strike="noStrike" kern="1200" baseline="0">
                      <a:solidFill>
                        <a:sysClr val="windowText" lastClr="000000"/>
                      </a:solidFill>
                      <a:latin typeface="+mn-lt"/>
                      <a:ea typeface="+mn-ea"/>
                      <a:cs typeface="+mn-cs"/>
                    </a:defRPr>
                  </a:pPr>
                  <a:endParaRPr lang="en-US"/>
                </a:p>
              </c:txPr>
            </c:trendlineLbl>
          </c:trendline>
          <c:xVal>
            <c:numRef>
              <c:f>T!$B$3:$B$25</c:f>
              <c:numCache>
                <c:formatCode>0.000</c:formatCode>
                <c:ptCount val="23"/>
                <c:pt idx="0">
                  <c:v>0.26606056808052686</c:v>
                </c:pt>
                <c:pt idx="1">
                  <c:v>0.48492357435743044</c:v>
                </c:pt>
                <c:pt idx="2">
                  <c:v>0.54279429542198376</c:v>
                </c:pt>
                <c:pt idx="3">
                  <c:v>0.5173393471983565</c:v>
                </c:pt>
                <c:pt idx="4">
                  <c:v>0.5348572957337332</c:v>
                </c:pt>
                <c:pt idx="5">
                  <c:v>0.51219224443859901</c:v>
                </c:pt>
                <c:pt idx="6">
                  <c:v>0.51246766148000722</c:v>
                </c:pt>
                <c:pt idx="7">
                  <c:v>0.53667449652417876</c:v>
                </c:pt>
                <c:pt idx="8">
                  <c:v>0.42943397277829065</c:v>
                </c:pt>
                <c:pt idx="9">
                  <c:v>0.40070458793129349</c:v>
                </c:pt>
                <c:pt idx="10">
                  <c:v>0.42318863696634296</c:v>
                </c:pt>
                <c:pt idx="11">
                  <c:v>0.46968062184927706</c:v>
                </c:pt>
                <c:pt idx="12">
                  <c:v>0.54154992844349614</c:v>
                </c:pt>
                <c:pt idx="13">
                  <c:v>0.50970379354947692</c:v>
                </c:pt>
                <c:pt idx="14">
                  <c:v>0.24643257996913134</c:v>
                </c:pt>
                <c:pt idx="15">
                  <c:v>-9.2804269448743801E-2</c:v>
                </c:pt>
                <c:pt idx="16">
                  <c:v>-0.25971360750278943</c:v>
                </c:pt>
                <c:pt idx="17">
                  <c:v>0.45192371645967455</c:v>
                </c:pt>
                <c:pt idx="18">
                  <c:v>-0.36742889933962869</c:v>
                </c:pt>
                <c:pt idx="19">
                  <c:v>0.15070948599555117</c:v>
                </c:pt>
                <c:pt idx="20">
                  <c:v>0.44971625865169396</c:v>
                </c:pt>
                <c:pt idx="21">
                  <c:v>-0.35784714115232102</c:v>
                </c:pt>
                <c:pt idx="22">
                  <c:v>0.4903377923692645</c:v>
                </c:pt>
              </c:numCache>
            </c:numRef>
          </c:xVal>
          <c:yVal>
            <c:numRef>
              <c:f>T!$C$3:$C$25</c:f>
              <c:numCache>
                <c:formatCode>0.000</c:formatCode>
                <c:ptCount val="23"/>
                <c:pt idx="0">
                  <c:v>-0.25878598171580869</c:v>
                </c:pt>
                <c:pt idx="1">
                  <c:v>8.0262945260467941E-2</c:v>
                </c:pt>
                <c:pt idx="2">
                  <c:v>0.28572419211827316</c:v>
                </c:pt>
                <c:pt idx="3">
                  <c:v>0.51105175533077773</c:v>
                </c:pt>
                <c:pt idx="4">
                  <c:v>0.30031209511793772</c:v>
                </c:pt>
                <c:pt idx="5">
                  <c:v>0.39950129602772233</c:v>
                </c:pt>
                <c:pt idx="6">
                  <c:v>-1.1886010524203329E-4</c:v>
                </c:pt>
                <c:pt idx="7">
                  <c:v>0.19346015345937481</c:v>
                </c:pt>
                <c:pt idx="8">
                  <c:v>-0.16531098956754489</c:v>
                </c:pt>
                <c:pt idx="9">
                  <c:v>0.11950337618499868</c:v>
                </c:pt>
                <c:pt idx="10">
                  <c:v>-0.15239547036588041</c:v>
                </c:pt>
                <c:pt idx="11">
                  <c:v>2.8105760560150586E-2</c:v>
                </c:pt>
                <c:pt idx="12">
                  <c:v>0.44940912319378123</c:v>
                </c:pt>
                <c:pt idx="13">
                  <c:v>-0.15739979620784564</c:v>
                </c:pt>
                <c:pt idx="14">
                  <c:v>-0.3083874802835484</c:v>
                </c:pt>
                <c:pt idx="15">
                  <c:v>-0.3910929188563666</c:v>
                </c:pt>
                <c:pt idx="16">
                  <c:v>-0.40621575850583258</c:v>
                </c:pt>
                <c:pt idx="17">
                  <c:v>0.22403599585174863</c:v>
                </c:pt>
                <c:pt idx="18">
                  <c:v>-0.40182139988371307</c:v>
                </c:pt>
                <c:pt idx="19">
                  <c:v>-0.3567794045401812</c:v>
                </c:pt>
                <c:pt idx="20">
                  <c:v>-0.33411052214608195</c:v>
                </c:pt>
                <c:pt idx="21">
                  <c:v>-0.43010980143601046</c:v>
                </c:pt>
                <c:pt idx="22">
                  <c:v>-5.0012049191897293E-2</c:v>
                </c:pt>
              </c:numCache>
            </c:numRef>
          </c:yVal>
          <c:smooth val="0"/>
        </c:ser>
        <c:dLbls>
          <c:showLegendKey val="0"/>
          <c:showVal val="0"/>
          <c:showCatName val="0"/>
          <c:showSerName val="0"/>
          <c:showPercent val="0"/>
          <c:showBubbleSize val="0"/>
        </c:dLbls>
        <c:axId val="321820752"/>
        <c:axId val="320116880"/>
      </c:scatterChart>
      <c:valAx>
        <c:axId val="321820752"/>
        <c:scaling>
          <c:orientation val="minMax"/>
        </c:scaling>
        <c:delete val="0"/>
        <c:axPos val="b"/>
        <c:title>
          <c:tx>
            <c:rich>
              <a:bodyPr rot="0" spcFirstLastPara="1" vertOverflow="ellipsis" vert="horz" wrap="square"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sz="1400" b="0" i="0" u="none" strike="noStrike" kern="1200" baseline="0">
                    <a:solidFill>
                      <a:sysClr val="windowText" lastClr="000000"/>
                    </a:solidFill>
                    <a:latin typeface="+mn-lt"/>
                    <a:ea typeface="+mn-ea"/>
                    <a:cs typeface="+mn-cs"/>
                  </a:defRPr>
                </a:pPr>
                <a:r>
                  <a:rPr lang="en-US" sz="1400" b="1" i="0" baseline="0">
                    <a:solidFill>
                      <a:sysClr val="windowText" lastClr="000000"/>
                    </a:solidFill>
                    <a:effectLst/>
                  </a:rPr>
                  <a:t>Human TFBS density gain/loss</a:t>
                </a:r>
                <a:endParaRPr lang="en-US" sz="1400">
                  <a:solidFill>
                    <a:sysClr val="windowText" lastClr="000000"/>
                  </a:solidFill>
                  <a:effectLst/>
                </a:endParaRPr>
              </a:p>
            </c:rich>
          </c:tx>
          <c:layout>
            <c:manualLayout>
              <c:xMode val="edge"/>
              <c:yMode val="edge"/>
              <c:x val="0.39189205887777367"/>
              <c:y val="0.93089891036347727"/>
            </c:manualLayout>
          </c:layout>
          <c:overlay val="0"/>
          <c:spPr>
            <a:noFill/>
            <a:ln>
              <a:noFill/>
            </a:ln>
            <a:effectLst/>
          </c:spPr>
          <c:txPr>
            <a:bodyPr rot="0" spcFirstLastPara="1" vertOverflow="ellipsis" vert="horz" wrap="square"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sz="1400" b="0" i="0" u="none" strike="noStrike" kern="1200" baseline="0">
                  <a:solidFill>
                    <a:sysClr val="windowText" lastClr="000000"/>
                  </a:solidFill>
                  <a:latin typeface="+mn-lt"/>
                  <a:ea typeface="+mn-ea"/>
                  <a:cs typeface="+mn-cs"/>
                </a:defRPr>
              </a:pPr>
              <a:endParaRPr lang="en-US"/>
            </a:p>
          </c:txPr>
        </c:title>
        <c:numFmt formatCode="0.000" sourceLinked="1"/>
        <c:majorTickMark val="out"/>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200" b="1" i="0" u="none" strike="noStrike" kern="1200" baseline="0">
                <a:solidFill>
                  <a:sysClr val="windowText" lastClr="000000"/>
                </a:solidFill>
                <a:latin typeface="+mn-lt"/>
                <a:ea typeface="+mn-ea"/>
                <a:cs typeface="+mn-cs"/>
              </a:defRPr>
            </a:pPr>
            <a:endParaRPr lang="en-US"/>
          </a:p>
        </c:txPr>
        <c:crossAx val="320116880"/>
        <c:crosses val="autoZero"/>
        <c:crossBetween val="midCat"/>
      </c:valAx>
      <c:valAx>
        <c:axId val="320116880"/>
        <c:scaling>
          <c:orientation val="minMax"/>
        </c:scaling>
        <c:delete val="0"/>
        <c:axPos val="l"/>
        <c:title>
          <c:tx>
            <c:rich>
              <a:bodyPr rot="-5400000" spcFirstLastPara="1" vertOverflow="ellipsis" vert="horz" wrap="square"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sz="1400" b="0" i="0" u="none" strike="noStrike" kern="1200" baseline="0">
                    <a:solidFill>
                      <a:sysClr val="windowText" lastClr="000000"/>
                    </a:solidFill>
                    <a:latin typeface="+mn-lt"/>
                    <a:ea typeface="+mn-ea"/>
                    <a:cs typeface="+mn-cs"/>
                  </a:defRPr>
                </a:pPr>
                <a:r>
                  <a:rPr lang="en-US" sz="1400" b="1" i="0" baseline="0">
                    <a:solidFill>
                      <a:sysClr val="windowText" lastClr="000000"/>
                    </a:solidFill>
                    <a:effectLst/>
                  </a:rPr>
                  <a:t>Chimpanzee TFBS density gain/loss</a:t>
                </a:r>
                <a:endParaRPr lang="en-US" sz="1400">
                  <a:solidFill>
                    <a:sysClr val="windowText" lastClr="000000"/>
                  </a:solidFill>
                  <a:effectLst/>
                </a:endParaRPr>
              </a:p>
            </c:rich>
          </c:tx>
          <c:layout>
            <c:manualLayout>
              <c:xMode val="edge"/>
              <c:yMode val="edge"/>
              <c:x val="2.4933333071566057E-2"/>
              <c:y val="0.29849996023224368"/>
            </c:manualLayout>
          </c:layout>
          <c:overlay val="0"/>
          <c:spPr>
            <a:noFill/>
            <a:ln>
              <a:noFill/>
            </a:ln>
            <a:effectLst/>
          </c:spPr>
          <c:txPr>
            <a:bodyPr rot="-5400000" spcFirstLastPara="1" vertOverflow="ellipsis" vert="horz" wrap="square"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sz="1400" b="0" i="0" u="none" strike="noStrike" kern="1200" baseline="0">
                  <a:solidFill>
                    <a:sysClr val="windowText" lastClr="000000"/>
                  </a:solidFill>
                  <a:latin typeface="+mn-lt"/>
                  <a:ea typeface="+mn-ea"/>
                  <a:cs typeface="+mn-cs"/>
                </a:defRPr>
              </a:pPr>
              <a:endParaRPr lang="en-US"/>
            </a:p>
          </c:txPr>
        </c:title>
        <c:numFmt formatCode="0.000" sourceLinked="1"/>
        <c:majorTickMark val="out"/>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200" b="1" i="0" u="none" strike="noStrike" kern="1200" baseline="0">
                <a:solidFill>
                  <a:sysClr val="windowText" lastClr="000000"/>
                </a:solidFill>
                <a:latin typeface="+mn-lt"/>
                <a:ea typeface="+mn-ea"/>
                <a:cs typeface="+mn-cs"/>
              </a:defRPr>
            </a:pPr>
            <a:endParaRPr lang="en-US"/>
          </a:p>
        </c:txPr>
        <c:crossAx val="321820752"/>
        <c:crosses val="autoZero"/>
        <c:crossBetween val="midCat"/>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sz="1600" b="0" i="0" u="none" strike="noStrike" kern="1200" spc="0" baseline="0">
                <a:solidFill>
                  <a:schemeClr val="tx1"/>
                </a:solidFill>
                <a:latin typeface="+mn-lt"/>
                <a:ea typeface="+mn-ea"/>
                <a:cs typeface="+mn-cs"/>
              </a:defRPr>
            </a:pPr>
            <a:r>
              <a:rPr lang="en-US" sz="1600" b="1" i="0" baseline="0">
                <a:solidFill>
                  <a:schemeClr val="tx1"/>
                </a:solidFill>
                <a:effectLst/>
              </a:rPr>
              <a:t>Chromosome-level correlation profiles of TFBS density changes acquired during mammalian evolution within human and chimpanzee brain development regulatory regions aligned to LTR5_Hs loci </a:t>
            </a:r>
            <a:endParaRPr lang="en-US" sz="1600">
              <a:solidFill>
                <a:schemeClr val="tx1"/>
              </a:solidFill>
              <a:effectLst/>
            </a:endParaRPr>
          </a:p>
        </c:rich>
      </c:tx>
      <c:overlay val="0"/>
      <c:spPr>
        <a:noFill/>
        <a:ln>
          <a:noFill/>
        </a:ln>
        <a:effectLst/>
      </c:spPr>
      <c:txPr>
        <a:bodyPr rot="0" spcFirstLastPara="1" vertOverflow="ellipsis" vert="horz" wrap="square"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sz="1600" b="0" i="0" u="none" strike="noStrike" kern="1200" spc="0" baseline="0">
              <a:solidFill>
                <a:schemeClr val="tx1"/>
              </a:solidFill>
              <a:latin typeface="+mn-lt"/>
              <a:ea typeface="+mn-ea"/>
              <a:cs typeface="+mn-cs"/>
            </a:defRPr>
          </a:pPr>
          <a:endParaRPr lang="en-US"/>
        </a:p>
      </c:txPr>
    </c:title>
    <c:autoTitleDeleted val="0"/>
    <c:plotArea>
      <c:layout>
        <c:manualLayout>
          <c:layoutTarget val="inner"/>
          <c:xMode val="edge"/>
          <c:yMode val="edge"/>
          <c:x val="0.11470072320524174"/>
          <c:y val="0.16785858585858585"/>
          <c:w val="0.85412533486482589"/>
          <c:h val="0.71859588006044683"/>
        </c:manualLayout>
      </c:layout>
      <c:scatterChart>
        <c:scatterStyle val="lineMarker"/>
        <c:varyColors val="0"/>
        <c:ser>
          <c:idx val="0"/>
          <c:order val="0"/>
          <c:tx>
            <c:strRef>
              <c:f>T!$H$2</c:f>
              <c:strCache>
                <c:ptCount val="1"/>
                <c:pt idx="0">
                  <c:v>LTR5_Hs_Chimp</c:v>
                </c:pt>
              </c:strCache>
            </c:strRef>
          </c:tx>
          <c:spPr>
            <a:ln w="19050" cap="rnd">
              <a:noFill/>
              <a:round/>
            </a:ln>
            <a:effectLst/>
          </c:spPr>
          <c:marker>
            <c:symbol val="circle"/>
            <c:size val="8"/>
            <c:spPr>
              <a:solidFill>
                <a:schemeClr val="accent1"/>
              </a:solidFill>
              <a:ln w="19050">
                <a:solidFill>
                  <a:schemeClr val="tx1"/>
                </a:solidFill>
              </a:ln>
              <a:effectLst/>
            </c:spPr>
          </c:marker>
          <c:dPt>
            <c:idx val="3"/>
            <c:marker>
              <c:symbol val="circle"/>
              <c:size val="8"/>
              <c:spPr>
                <a:solidFill>
                  <a:srgbClr val="FFFF00"/>
                </a:solidFill>
                <a:ln w="19050">
                  <a:solidFill>
                    <a:schemeClr val="tx1"/>
                  </a:solidFill>
                </a:ln>
                <a:effectLst/>
              </c:spPr>
            </c:marker>
            <c:bubble3D val="0"/>
          </c:dPt>
          <c:dPt>
            <c:idx val="12"/>
            <c:marker>
              <c:symbol val="circle"/>
              <c:size val="8"/>
              <c:spPr>
                <a:solidFill>
                  <a:srgbClr val="FFFF00"/>
                </a:solidFill>
                <a:ln w="19050">
                  <a:solidFill>
                    <a:schemeClr val="tx1"/>
                  </a:solidFill>
                </a:ln>
                <a:effectLst/>
              </c:spPr>
            </c:marker>
            <c:bubble3D val="0"/>
          </c:dPt>
          <c:dPt>
            <c:idx val="16"/>
            <c:marker>
              <c:symbol val="circle"/>
              <c:size val="8"/>
              <c:spPr>
                <a:solidFill>
                  <a:srgbClr val="FFFF00"/>
                </a:solidFill>
                <a:ln w="19050">
                  <a:solidFill>
                    <a:schemeClr val="tx1"/>
                  </a:solidFill>
                </a:ln>
                <a:effectLst/>
              </c:spPr>
            </c:marker>
            <c:bubble3D val="0"/>
          </c:dPt>
          <c:dPt>
            <c:idx val="18"/>
            <c:marker>
              <c:symbol val="circle"/>
              <c:size val="8"/>
              <c:spPr>
                <a:solidFill>
                  <a:srgbClr val="FFFF00"/>
                </a:solidFill>
                <a:ln w="19050">
                  <a:solidFill>
                    <a:schemeClr val="tx1"/>
                  </a:solidFill>
                </a:ln>
                <a:effectLst/>
              </c:spPr>
            </c:marker>
            <c:bubble3D val="0"/>
          </c:dPt>
          <c:dPt>
            <c:idx val="21"/>
            <c:marker>
              <c:symbol val="circle"/>
              <c:size val="8"/>
              <c:spPr>
                <a:solidFill>
                  <a:srgbClr val="FFFF00"/>
                </a:solidFill>
                <a:ln w="19050">
                  <a:solidFill>
                    <a:schemeClr val="tx1"/>
                  </a:solidFill>
                </a:ln>
                <a:effectLst/>
              </c:spPr>
            </c:marker>
            <c:bubble3D val="0"/>
          </c:dPt>
          <c:trendline>
            <c:spPr>
              <a:ln w="25400" cap="rnd">
                <a:solidFill>
                  <a:schemeClr val="tx1"/>
                </a:solidFill>
                <a:prstDash val="solid"/>
              </a:ln>
              <a:effectLst/>
            </c:spPr>
            <c:trendlineType val="poly"/>
            <c:order val="2"/>
            <c:dispRSqr val="1"/>
            <c:dispEq val="1"/>
            <c:trendlineLbl>
              <c:layout>
                <c:manualLayout>
                  <c:x val="9.0906886184704605E-2"/>
                  <c:y val="0.48073538534955856"/>
                </c:manualLayout>
              </c:layout>
              <c:numFmt formatCode="General" sourceLinked="0"/>
              <c:spPr>
                <a:noFill/>
                <a:ln>
                  <a:noFill/>
                </a:ln>
                <a:effectLst/>
              </c:spPr>
              <c:txPr>
                <a:bodyPr rot="0" spcFirstLastPara="1" vertOverflow="ellipsis" vert="horz" wrap="square" anchor="ctr" anchorCtr="1"/>
                <a:lstStyle/>
                <a:p>
                  <a:pPr>
                    <a:defRPr sz="1400" b="1" i="0" u="none" strike="noStrike" kern="1200" baseline="0">
                      <a:solidFill>
                        <a:sysClr val="windowText" lastClr="000000"/>
                      </a:solidFill>
                      <a:latin typeface="+mn-lt"/>
                      <a:ea typeface="+mn-ea"/>
                      <a:cs typeface="+mn-cs"/>
                    </a:defRPr>
                  </a:pPr>
                  <a:endParaRPr lang="en-US"/>
                </a:p>
              </c:txPr>
            </c:trendlineLbl>
          </c:trendline>
          <c:xVal>
            <c:numRef>
              <c:f>T!$G$3:$G$25</c:f>
              <c:numCache>
                <c:formatCode>0.000</c:formatCode>
                <c:ptCount val="23"/>
                <c:pt idx="0">
                  <c:v>-0.35011904559361146</c:v>
                </c:pt>
                <c:pt idx="1">
                  <c:v>-0.54624064055184807</c:v>
                </c:pt>
                <c:pt idx="2">
                  <c:v>-0.60681078302578961</c:v>
                </c:pt>
                <c:pt idx="3">
                  <c:v>-0.61268757894215076</c:v>
                </c:pt>
                <c:pt idx="4">
                  <c:v>-0.6385776804059945</c:v>
                </c:pt>
                <c:pt idx="5">
                  <c:v>-0.6262583113930219</c:v>
                </c:pt>
                <c:pt idx="6">
                  <c:v>-0.61640026551387961</c:v>
                </c:pt>
                <c:pt idx="7">
                  <c:v>-0.63413774461585937</c:v>
                </c:pt>
                <c:pt idx="8">
                  <c:v>-0.5468969168706318</c:v>
                </c:pt>
                <c:pt idx="9">
                  <c:v>-0.51702073319783792</c:v>
                </c:pt>
                <c:pt idx="10">
                  <c:v>-0.52870039850629691</c:v>
                </c:pt>
                <c:pt idx="11">
                  <c:v>-0.54046519258236325</c:v>
                </c:pt>
                <c:pt idx="12">
                  <c:v>-0.63895647896670227</c:v>
                </c:pt>
                <c:pt idx="13">
                  <c:v>-0.61999390559881773</c:v>
                </c:pt>
                <c:pt idx="14">
                  <c:v>-0.34472757072589516</c:v>
                </c:pt>
                <c:pt idx="15">
                  <c:v>6.1120899550354137E-2</c:v>
                </c:pt>
                <c:pt idx="16">
                  <c:v>0.32227469763626854</c:v>
                </c:pt>
                <c:pt idx="17">
                  <c:v>-0.50011997912469919</c:v>
                </c:pt>
                <c:pt idx="18">
                  <c:v>0.43299239518023958</c:v>
                </c:pt>
                <c:pt idx="19">
                  <c:v>-0.19982373530858571</c:v>
                </c:pt>
                <c:pt idx="20">
                  <c:v>-0.58032390219013386</c:v>
                </c:pt>
                <c:pt idx="21">
                  <c:v>0.36979960701089842</c:v>
                </c:pt>
                <c:pt idx="22">
                  <c:v>-0.57398387057161704</c:v>
                </c:pt>
              </c:numCache>
            </c:numRef>
          </c:xVal>
          <c:yVal>
            <c:numRef>
              <c:f>T!$H$3:$H$25</c:f>
              <c:numCache>
                <c:formatCode>0.000</c:formatCode>
                <c:ptCount val="23"/>
                <c:pt idx="0">
                  <c:v>0.24653332055241989</c:v>
                </c:pt>
                <c:pt idx="1">
                  <c:v>-0.14886615205781611</c:v>
                </c:pt>
                <c:pt idx="2">
                  <c:v>-0.35807258626228033</c:v>
                </c:pt>
                <c:pt idx="3">
                  <c:v>-0.6152585751034878</c:v>
                </c:pt>
                <c:pt idx="4">
                  <c:v>-0.40039326462047048</c:v>
                </c:pt>
                <c:pt idx="5">
                  <c:v>-0.48004733422168744</c:v>
                </c:pt>
                <c:pt idx="6">
                  <c:v>-5.7969343017273606E-2</c:v>
                </c:pt>
                <c:pt idx="7">
                  <c:v>-0.26133654118653904</c:v>
                </c:pt>
                <c:pt idx="8">
                  <c:v>8.7467917953514343E-2</c:v>
                </c:pt>
                <c:pt idx="9">
                  <c:v>-0.22338103741391058</c:v>
                </c:pt>
                <c:pt idx="10">
                  <c:v>9.7105272030365467E-2</c:v>
                </c:pt>
                <c:pt idx="11">
                  <c:v>-8.7599322476562075E-2</c:v>
                </c:pt>
                <c:pt idx="12">
                  <c:v>-0.5341205824885642</c:v>
                </c:pt>
                <c:pt idx="13">
                  <c:v>7.2356249689094265E-2</c:v>
                </c:pt>
                <c:pt idx="14">
                  <c:v>0.31592572560764476</c:v>
                </c:pt>
                <c:pt idx="15">
                  <c:v>0.37500122867600816</c:v>
                </c:pt>
                <c:pt idx="16">
                  <c:v>0.44168557130560288</c:v>
                </c:pt>
                <c:pt idx="17">
                  <c:v>-0.26237481542047802</c:v>
                </c:pt>
                <c:pt idx="18">
                  <c:v>0.45445166474595694</c:v>
                </c:pt>
                <c:pt idx="19">
                  <c:v>0.35010562853574051</c:v>
                </c:pt>
                <c:pt idx="20">
                  <c:v>0.33329840363021146</c:v>
                </c:pt>
                <c:pt idx="21">
                  <c:v>0.43645534629521981</c:v>
                </c:pt>
                <c:pt idx="22">
                  <c:v>5.4789443788907946E-2</c:v>
                </c:pt>
              </c:numCache>
            </c:numRef>
          </c:yVal>
          <c:smooth val="0"/>
        </c:ser>
        <c:dLbls>
          <c:showLegendKey val="0"/>
          <c:showVal val="0"/>
          <c:showCatName val="0"/>
          <c:showSerName val="0"/>
          <c:showPercent val="0"/>
          <c:showBubbleSize val="0"/>
        </c:dLbls>
        <c:axId val="320321688"/>
        <c:axId val="320748104"/>
      </c:scatterChart>
      <c:valAx>
        <c:axId val="320321688"/>
        <c:scaling>
          <c:orientation val="minMax"/>
        </c:scaling>
        <c:delete val="0"/>
        <c:axPos val="b"/>
        <c:title>
          <c:tx>
            <c:rich>
              <a:bodyPr rot="0" spcFirstLastPara="1" vertOverflow="ellipsis" vert="horz" wrap="square"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sz="1400" b="0" i="0" u="none" strike="noStrike" kern="1200" baseline="0">
                    <a:solidFill>
                      <a:sysClr val="windowText" lastClr="000000"/>
                    </a:solidFill>
                    <a:latin typeface="+mn-lt"/>
                    <a:ea typeface="+mn-ea"/>
                    <a:cs typeface="+mn-cs"/>
                  </a:defRPr>
                </a:pPr>
                <a:r>
                  <a:rPr lang="en-US" sz="1400" b="1" i="0" baseline="0">
                    <a:solidFill>
                      <a:sysClr val="windowText" lastClr="000000"/>
                    </a:solidFill>
                    <a:effectLst/>
                  </a:rPr>
                  <a:t>Human TFBS density gain/loss</a:t>
                </a:r>
                <a:endParaRPr lang="en-US" sz="1400">
                  <a:solidFill>
                    <a:sysClr val="windowText" lastClr="000000"/>
                  </a:solidFill>
                  <a:effectLst/>
                </a:endParaRPr>
              </a:p>
            </c:rich>
          </c:tx>
          <c:layout>
            <c:manualLayout>
              <c:xMode val="edge"/>
              <c:yMode val="edge"/>
              <c:x val="0.452025391579786"/>
              <c:y val="0.92887870834327524"/>
            </c:manualLayout>
          </c:layout>
          <c:overlay val="0"/>
          <c:spPr>
            <a:noFill/>
            <a:ln>
              <a:noFill/>
            </a:ln>
            <a:effectLst/>
          </c:spPr>
          <c:txPr>
            <a:bodyPr rot="0" spcFirstLastPara="1" vertOverflow="ellipsis" vert="horz" wrap="square"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sz="1400" b="0" i="0" u="none" strike="noStrike" kern="1200" baseline="0">
                  <a:solidFill>
                    <a:sysClr val="windowText" lastClr="000000"/>
                  </a:solidFill>
                  <a:latin typeface="+mn-lt"/>
                  <a:ea typeface="+mn-ea"/>
                  <a:cs typeface="+mn-cs"/>
                </a:defRPr>
              </a:pPr>
              <a:endParaRPr lang="en-US"/>
            </a:p>
          </c:txPr>
        </c:title>
        <c:numFmt formatCode="0.000" sourceLinked="1"/>
        <c:majorTickMark val="out"/>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200" b="1" i="0" u="none" strike="noStrike" kern="1200" baseline="0">
                <a:solidFill>
                  <a:sysClr val="windowText" lastClr="000000"/>
                </a:solidFill>
                <a:latin typeface="+mn-lt"/>
                <a:ea typeface="+mn-ea"/>
                <a:cs typeface="+mn-cs"/>
              </a:defRPr>
            </a:pPr>
            <a:endParaRPr lang="en-US"/>
          </a:p>
        </c:txPr>
        <c:crossAx val="320748104"/>
        <c:crosses val="autoZero"/>
        <c:crossBetween val="midCat"/>
      </c:valAx>
      <c:valAx>
        <c:axId val="320748104"/>
        <c:scaling>
          <c:orientation val="minMax"/>
        </c:scaling>
        <c:delete val="0"/>
        <c:axPos val="l"/>
        <c:title>
          <c:tx>
            <c:rich>
              <a:bodyPr rot="-5400000" spcFirstLastPara="1" vertOverflow="ellipsis" vert="horz" wrap="square"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sz="1400" b="0" i="0" u="none" strike="noStrike" kern="1200" baseline="0">
                    <a:solidFill>
                      <a:sysClr val="windowText" lastClr="000000"/>
                    </a:solidFill>
                    <a:latin typeface="+mn-lt"/>
                    <a:ea typeface="+mn-ea"/>
                    <a:cs typeface="+mn-cs"/>
                  </a:defRPr>
                </a:pPr>
                <a:r>
                  <a:rPr lang="en-US" sz="1400" b="1" i="0" baseline="0">
                    <a:solidFill>
                      <a:sysClr val="windowText" lastClr="000000"/>
                    </a:solidFill>
                    <a:effectLst/>
                  </a:rPr>
                  <a:t>Chimpanzee TFBS density gain/loss</a:t>
                </a:r>
                <a:endParaRPr lang="en-US" sz="1400">
                  <a:solidFill>
                    <a:sysClr val="windowText" lastClr="000000"/>
                  </a:solidFill>
                  <a:effectLst/>
                </a:endParaRPr>
              </a:p>
            </c:rich>
          </c:tx>
          <c:layout>
            <c:manualLayout>
              <c:xMode val="edge"/>
              <c:yMode val="edge"/>
              <c:x val="2.4933333071566057E-2"/>
              <c:y val="0.28031814205042549"/>
            </c:manualLayout>
          </c:layout>
          <c:overlay val="0"/>
          <c:spPr>
            <a:noFill/>
            <a:ln>
              <a:noFill/>
            </a:ln>
            <a:effectLst/>
          </c:spPr>
          <c:txPr>
            <a:bodyPr rot="-5400000" spcFirstLastPara="1" vertOverflow="ellipsis" vert="horz" wrap="square"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sz="1400" b="0" i="0" u="none" strike="noStrike" kern="1200" baseline="0">
                  <a:solidFill>
                    <a:sysClr val="windowText" lastClr="000000"/>
                  </a:solidFill>
                  <a:latin typeface="+mn-lt"/>
                  <a:ea typeface="+mn-ea"/>
                  <a:cs typeface="+mn-cs"/>
                </a:defRPr>
              </a:pPr>
              <a:endParaRPr lang="en-US"/>
            </a:p>
          </c:txPr>
        </c:title>
        <c:numFmt formatCode="0.000" sourceLinked="1"/>
        <c:majorTickMark val="out"/>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200" b="1" i="0" u="none" strike="noStrike" kern="1200" baseline="0">
                <a:solidFill>
                  <a:sysClr val="windowText" lastClr="000000"/>
                </a:solidFill>
                <a:latin typeface="+mn-lt"/>
                <a:ea typeface="+mn-ea"/>
                <a:cs typeface="+mn-cs"/>
              </a:defRPr>
            </a:pPr>
            <a:endParaRPr lang="en-US"/>
          </a:p>
        </c:txPr>
        <c:crossAx val="320321688"/>
        <c:crosses val="autoZero"/>
        <c:crossBetween val="midCat"/>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sz="1600" b="0" i="0" u="none" strike="noStrike" kern="1200" spc="0" baseline="0">
                <a:solidFill>
                  <a:schemeClr val="tx1"/>
                </a:solidFill>
                <a:latin typeface="+mn-lt"/>
                <a:ea typeface="+mn-ea"/>
                <a:cs typeface="+mn-cs"/>
              </a:defRPr>
            </a:pPr>
            <a:r>
              <a:rPr lang="en-US" sz="1600" b="1" i="0" baseline="0">
                <a:solidFill>
                  <a:schemeClr val="tx1"/>
                </a:solidFill>
                <a:effectLst/>
              </a:rPr>
              <a:t>Chromosome-level correlation profiles of TFBS density changes acquired during mammalian evolution within human and chimpanzee brain development regulatory regions aligned to MLT2A1 and LTR5_Hs loci </a:t>
            </a:r>
            <a:endParaRPr lang="en-US" sz="1600">
              <a:solidFill>
                <a:schemeClr val="tx1"/>
              </a:solidFill>
              <a:effectLst/>
            </a:endParaRPr>
          </a:p>
        </c:rich>
      </c:tx>
      <c:overlay val="0"/>
      <c:spPr>
        <a:noFill/>
        <a:ln>
          <a:noFill/>
        </a:ln>
        <a:effectLst/>
      </c:spPr>
      <c:txPr>
        <a:bodyPr rot="0" spcFirstLastPara="1" vertOverflow="ellipsis" vert="horz" wrap="square"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sz="1600" b="0" i="0" u="none" strike="noStrike" kern="1200" spc="0" baseline="0">
              <a:solidFill>
                <a:schemeClr val="tx1"/>
              </a:solidFill>
              <a:latin typeface="+mn-lt"/>
              <a:ea typeface="+mn-ea"/>
              <a:cs typeface="+mn-cs"/>
            </a:defRPr>
          </a:pPr>
          <a:endParaRPr lang="en-US"/>
        </a:p>
      </c:txPr>
    </c:title>
    <c:autoTitleDeleted val="0"/>
    <c:plotArea>
      <c:layout>
        <c:manualLayout>
          <c:layoutTarget val="inner"/>
          <c:xMode val="edge"/>
          <c:yMode val="edge"/>
          <c:x val="8.5367390179869912E-2"/>
          <c:y val="0.16381818181818181"/>
          <c:w val="0.88345866789019778"/>
          <c:h val="0.70445446591903282"/>
        </c:manualLayout>
      </c:layout>
      <c:scatterChart>
        <c:scatterStyle val="lineMarker"/>
        <c:varyColors val="0"/>
        <c:ser>
          <c:idx val="0"/>
          <c:order val="0"/>
          <c:tx>
            <c:strRef>
              <c:f>Sheet1!$C$1</c:f>
              <c:strCache>
                <c:ptCount val="1"/>
                <c:pt idx="0">
                  <c:v>LTR5_Hs_Chimp</c:v>
                </c:pt>
              </c:strCache>
            </c:strRef>
          </c:tx>
          <c:spPr>
            <a:ln w="19050" cap="rnd">
              <a:noFill/>
              <a:round/>
            </a:ln>
            <a:effectLst/>
          </c:spPr>
          <c:marker>
            <c:symbol val="circle"/>
            <c:size val="8"/>
            <c:spPr>
              <a:solidFill>
                <a:schemeClr val="accent1"/>
              </a:solidFill>
              <a:ln w="19050">
                <a:solidFill>
                  <a:schemeClr val="tx1"/>
                </a:solidFill>
              </a:ln>
              <a:effectLst/>
            </c:spPr>
          </c:marker>
          <c:dPt>
            <c:idx val="1"/>
            <c:marker>
              <c:symbol val="circle"/>
              <c:size val="8"/>
              <c:spPr>
                <a:solidFill>
                  <a:srgbClr val="FF0000"/>
                </a:solidFill>
                <a:ln w="19050">
                  <a:solidFill>
                    <a:schemeClr val="tx1"/>
                  </a:solidFill>
                </a:ln>
                <a:effectLst/>
              </c:spPr>
            </c:marker>
            <c:bubble3D val="0"/>
          </c:dPt>
          <c:dPt>
            <c:idx val="2"/>
            <c:marker>
              <c:symbol val="circle"/>
              <c:size val="8"/>
              <c:spPr>
                <a:solidFill>
                  <a:srgbClr val="FF0000"/>
                </a:solidFill>
                <a:ln w="19050">
                  <a:solidFill>
                    <a:schemeClr val="tx1"/>
                  </a:solidFill>
                </a:ln>
                <a:effectLst/>
              </c:spPr>
            </c:marker>
            <c:bubble3D val="0"/>
          </c:dPt>
          <c:dPt>
            <c:idx val="3"/>
            <c:marker>
              <c:symbol val="circle"/>
              <c:size val="8"/>
              <c:spPr>
                <a:solidFill>
                  <a:srgbClr val="FF0000"/>
                </a:solidFill>
                <a:ln w="19050">
                  <a:solidFill>
                    <a:schemeClr val="tx1"/>
                  </a:solidFill>
                </a:ln>
                <a:effectLst/>
              </c:spPr>
            </c:marker>
            <c:bubble3D val="0"/>
          </c:dPt>
          <c:dPt>
            <c:idx val="4"/>
            <c:marker>
              <c:symbol val="circle"/>
              <c:size val="8"/>
              <c:spPr>
                <a:solidFill>
                  <a:srgbClr val="FF0000"/>
                </a:solidFill>
                <a:ln w="19050">
                  <a:solidFill>
                    <a:schemeClr val="tx1"/>
                  </a:solidFill>
                </a:ln>
                <a:effectLst/>
              </c:spPr>
            </c:marker>
            <c:bubble3D val="0"/>
          </c:dPt>
          <c:dPt>
            <c:idx val="5"/>
            <c:marker>
              <c:symbol val="circle"/>
              <c:size val="8"/>
              <c:spPr>
                <a:solidFill>
                  <a:srgbClr val="FF0000"/>
                </a:solidFill>
                <a:ln w="19050">
                  <a:solidFill>
                    <a:schemeClr val="tx1"/>
                  </a:solidFill>
                </a:ln>
                <a:effectLst/>
              </c:spPr>
            </c:marker>
            <c:bubble3D val="0"/>
          </c:dPt>
          <c:dPt>
            <c:idx val="6"/>
            <c:marker>
              <c:symbol val="circle"/>
              <c:size val="8"/>
              <c:spPr>
                <a:solidFill>
                  <a:srgbClr val="FF0000"/>
                </a:solidFill>
                <a:ln w="19050">
                  <a:solidFill>
                    <a:schemeClr val="tx1"/>
                  </a:solidFill>
                </a:ln>
                <a:effectLst/>
              </c:spPr>
            </c:marker>
            <c:bubble3D val="0"/>
          </c:dPt>
          <c:dPt>
            <c:idx val="7"/>
            <c:marker>
              <c:symbol val="circle"/>
              <c:size val="8"/>
              <c:spPr>
                <a:solidFill>
                  <a:srgbClr val="FF0000"/>
                </a:solidFill>
                <a:ln w="19050">
                  <a:solidFill>
                    <a:schemeClr val="tx1"/>
                  </a:solidFill>
                </a:ln>
                <a:effectLst/>
              </c:spPr>
            </c:marker>
            <c:bubble3D val="0"/>
          </c:dPt>
          <c:dPt>
            <c:idx val="9"/>
            <c:marker>
              <c:symbol val="circle"/>
              <c:size val="8"/>
              <c:spPr>
                <a:solidFill>
                  <a:srgbClr val="FF0000"/>
                </a:solidFill>
                <a:ln w="19050">
                  <a:solidFill>
                    <a:schemeClr val="tx1"/>
                  </a:solidFill>
                </a:ln>
                <a:effectLst/>
              </c:spPr>
            </c:marker>
            <c:bubble3D val="0"/>
          </c:dPt>
          <c:dPt>
            <c:idx val="11"/>
            <c:marker>
              <c:symbol val="circle"/>
              <c:size val="8"/>
              <c:spPr>
                <a:solidFill>
                  <a:srgbClr val="FF0000"/>
                </a:solidFill>
                <a:ln w="19050">
                  <a:solidFill>
                    <a:schemeClr val="tx1"/>
                  </a:solidFill>
                </a:ln>
                <a:effectLst/>
              </c:spPr>
            </c:marker>
            <c:bubble3D val="0"/>
          </c:dPt>
          <c:dPt>
            <c:idx val="12"/>
            <c:marker>
              <c:symbol val="circle"/>
              <c:size val="8"/>
              <c:spPr>
                <a:solidFill>
                  <a:srgbClr val="FF0000"/>
                </a:solidFill>
                <a:ln w="19050">
                  <a:solidFill>
                    <a:schemeClr val="tx1"/>
                  </a:solidFill>
                </a:ln>
                <a:effectLst/>
              </c:spPr>
            </c:marker>
            <c:bubble3D val="0"/>
          </c:dPt>
          <c:dPt>
            <c:idx val="15"/>
            <c:marker>
              <c:symbol val="circle"/>
              <c:size val="8"/>
              <c:spPr>
                <a:solidFill>
                  <a:srgbClr val="FFFF00"/>
                </a:solidFill>
                <a:ln w="19050">
                  <a:solidFill>
                    <a:schemeClr val="tx1"/>
                  </a:solidFill>
                </a:ln>
                <a:effectLst/>
              </c:spPr>
            </c:marker>
            <c:bubble3D val="0"/>
          </c:dPt>
          <c:dPt>
            <c:idx val="16"/>
            <c:marker>
              <c:symbol val="circle"/>
              <c:size val="8"/>
              <c:spPr>
                <a:solidFill>
                  <a:srgbClr val="FFFF00"/>
                </a:solidFill>
                <a:ln w="19050">
                  <a:solidFill>
                    <a:schemeClr val="tx1"/>
                  </a:solidFill>
                </a:ln>
                <a:effectLst/>
              </c:spPr>
            </c:marker>
            <c:bubble3D val="0"/>
          </c:dPt>
          <c:dPt>
            <c:idx val="17"/>
            <c:marker>
              <c:symbol val="circle"/>
              <c:size val="8"/>
              <c:spPr>
                <a:solidFill>
                  <a:srgbClr val="FF0000"/>
                </a:solidFill>
                <a:ln w="19050">
                  <a:solidFill>
                    <a:schemeClr val="tx1"/>
                  </a:solidFill>
                </a:ln>
                <a:effectLst/>
              </c:spPr>
            </c:marker>
            <c:bubble3D val="0"/>
          </c:dPt>
          <c:dPt>
            <c:idx val="18"/>
            <c:marker>
              <c:symbol val="circle"/>
              <c:size val="8"/>
              <c:spPr>
                <a:solidFill>
                  <a:srgbClr val="FFFF00"/>
                </a:solidFill>
                <a:ln w="19050">
                  <a:solidFill>
                    <a:schemeClr val="tx1"/>
                  </a:solidFill>
                </a:ln>
                <a:effectLst/>
              </c:spPr>
            </c:marker>
            <c:bubble3D val="0"/>
          </c:dPt>
          <c:dPt>
            <c:idx val="21"/>
            <c:marker>
              <c:symbol val="circle"/>
              <c:size val="8"/>
              <c:spPr>
                <a:solidFill>
                  <a:srgbClr val="FFFF00"/>
                </a:solidFill>
                <a:ln w="19050">
                  <a:solidFill>
                    <a:schemeClr val="tx1"/>
                  </a:solidFill>
                </a:ln>
                <a:effectLst/>
              </c:spPr>
            </c:marker>
            <c:bubble3D val="0"/>
          </c:dPt>
          <c:dPt>
            <c:idx val="24"/>
            <c:marker>
              <c:symbol val="circle"/>
              <c:size val="8"/>
              <c:spPr>
                <a:solidFill>
                  <a:srgbClr val="FF0000"/>
                </a:solidFill>
                <a:ln w="19050">
                  <a:solidFill>
                    <a:schemeClr val="tx1"/>
                  </a:solidFill>
                </a:ln>
                <a:effectLst/>
              </c:spPr>
            </c:marker>
            <c:bubble3D val="0"/>
          </c:dPt>
          <c:dPt>
            <c:idx val="25"/>
            <c:marker>
              <c:symbol val="circle"/>
              <c:size val="8"/>
              <c:spPr>
                <a:solidFill>
                  <a:srgbClr val="FF0000"/>
                </a:solidFill>
                <a:ln w="19050">
                  <a:solidFill>
                    <a:schemeClr val="tx1"/>
                  </a:solidFill>
                </a:ln>
                <a:effectLst/>
              </c:spPr>
            </c:marker>
            <c:bubble3D val="0"/>
          </c:dPt>
          <c:dPt>
            <c:idx val="26"/>
            <c:marker>
              <c:symbol val="circle"/>
              <c:size val="8"/>
              <c:spPr>
                <a:solidFill>
                  <a:srgbClr val="FF0000"/>
                </a:solidFill>
                <a:ln w="19050">
                  <a:solidFill>
                    <a:schemeClr val="tx1"/>
                  </a:solidFill>
                </a:ln>
                <a:effectLst/>
              </c:spPr>
            </c:marker>
            <c:bubble3D val="0"/>
          </c:dPt>
          <c:dPt>
            <c:idx val="27"/>
            <c:marker>
              <c:symbol val="circle"/>
              <c:size val="8"/>
              <c:spPr>
                <a:solidFill>
                  <a:srgbClr val="FF0000"/>
                </a:solidFill>
                <a:ln w="19050">
                  <a:solidFill>
                    <a:schemeClr val="tx1"/>
                  </a:solidFill>
                </a:ln>
                <a:effectLst/>
              </c:spPr>
            </c:marker>
            <c:bubble3D val="0"/>
          </c:dPt>
          <c:dPt>
            <c:idx val="28"/>
            <c:marker>
              <c:symbol val="circle"/>
              <c:size val="8"/>
              <c:spPr>
                <a:solidFill>
                  <a:srgbClr val="FF0000"/>
                </a:solidFill>
                <a:ln w="19050">
                  <a:solidFill>
                    <a:schemeClr val="tx1"/>
                  </a:solidFill>
                </a:ln>
                <a:effectLst/>
              </c:spPr>
            </c:marker>
            <c:bubble3D val="0"/>
          </c:dPt>
          <c:dPt>
            <c:idx val="29"/>
            <c:marker>
              <c:symbol val="circle"/>
              <c:size val="8"/>
              <c:spPr>
                <a:solidFill>
                  <a:srgbClr val="FF0000"/>
                </a:solidFill>
                <a:ln w="19050">
                  <a:solidFill>
                    <a:schemeClr val="tx1"/>
                  </a:solidFill>
                </a:ln>
                <a:effectLst/>
              </c:spPr>
            </c:marker>
            <c:bubble3D val="0"/>
          </c:dPt>
          <c:dPt>
            <c:idx val="30"/>
            <c:marker>
              <c:symbol val="circle"/>
              <c:size val="8"/>
              <c:spPr>
                <a:solidFill>
                  <a:srgbClr val="FF0000"/>
                </a:solidFill>
                <a:ln w="19050">
                  <a:solidFill>
                    <a:schemeClr val="tx1"/>
                  </a:solidFill>
                </a:ln>
                <a:effectLst/>
              </c:spPr>
            </c:marker>
            <c:bubble3D val="0"/>
          </c:dPt>
          <c:dPt>
            <c:idx val="32"/>
            <c:marker>
              <c:symbol val="circle"/>
              <c:size val="8"/>
              <c:spPr>
                <a:solidFill>
                  <a:srgbClr val="FF0000"/>
                </a:solidFill>
                <a:ln w="19050">
                  <a:solidFill>
                    <a:schemeClr val="tx1"/>
                  </a:solidFill>
                </a:ln>
                <a:effectLst/>
              </c:spPr>
            </c:marker>
            <c:bubble3D val="0"/>
          </c:dPt>
          <c:dPt>
            <c:idx val="34"/>
            <c:marker>
              <c:symbol val="circle"/>
              <c:size val="8"/>
              <c:spPr>
                <a:solidFill>
                  <a:srgbClr val="FF0000"/>
                </a:solidFill>
                <a:ln w="19050">
                  <a:solidFill>
                    <a:schemeClr val="tx1"/>
                  </a:solidFill>
                </a:ln>
                <a:effectLst/>
              </c:spPr>
            </c:marker>
            <c:bubble3D val="0"/>
          </c:dPt>
          <c:dPt>
            <c:idx val="35"/>
            <c:marker>
              <c:symbol val="circle"/>
              <c:size val="8"/>
              <c:spPr>
                <a:solidFill>
                  <a:srgbClr val="FF0000"/>
                </a:solidFill>
                <a:ln w="19050">
                  <a:solidFill>
                    <a:schemeClr val="tx1"/>
                  </a:solidFill>
                </a:ln>
                <a:effectLst/>
              </c:spPr>
            </c:marker>
            <c:bubble3D val="0"/>
          </c:dPt>
          <c:dPt>
            <c:idx val="38"/>
            <c:marker>
              <c:symbol val="circle"/>
              <c:size val="8"/>
              <c:spPr>
                <a:solidFill>
                  <a:srgbClr val="FFFF00"/>
                </a:solidFill>
                <a:ln w="19050">
                  <a:solidFill>
                    <a:schemeClr val="tx1"/>
                  </a:solidFill>
                </a:ln>
                <a:effectLst/>
              </c:spPr>
            </c:marker>
            <c:bubble3D val="0"/>
          </c:dPt>
          <c:dPt>
            <c:idx val="39"/>
            <c:marker>
              <c:symbol val="circle"/>
              <c:size val="8"/>
              <c:spPr>
                <a:solidFill>
                  <a:srgbClr val="FFFF00"/>
                </a:solidFill>
                <a:ln w="19050">
                  <a:solidFill>
                    <a:schemeClr val="tx1"/>
                  </a:solidFill>
                </a:ln>
                <a:effectLst/>
              </c:spPr>
            </c:marker>
            <c:bubble3D val="0"/>
          </c:dPt>
          <c:dPt>
            <c:idx val="40"/>
            <c:marker>
              <c:symbol val="circle"/>
              <c:size val="8"/>
              <c:spPr>
                <a:solidFill>
                  <a:srgbClr val="FF0000"/>
                </a:solidFill>
                <a:ln w="19050">
                  <a:solidFill>
                    <a:schemeClr val="tx1"/>
                  </a:solidFill>
                </a:ln>
                <a:effectLst/>
              </c:spPr>
            </c:marker>
            <c:bubble3D val="0"/>
          </c:dPt>
          <c:dPt>
            <c:idx val="41"/>
            <c:marker>
              <c:symbol val="circle"/>
              <c:size val="8"/>
              <c:spPr>
                <a:solidFill>
                  <a:srgbClr val="FFFF00"/>
                </a:solidFill>
                <a:ln w="19050">
                  <a:solidFill>
                    <a:schemeClr val="tx1"/>
                  </a:solidFill>
                </a:ln>
                <a:effectLst/>
              </c:spPr>
            </c:marker>
            <c:bubble3D val="0"/>
          </c:dPt>
          <c:dPt>
            <c:idx val="44"/>
            <c:marker>
              <c:symbol val="circle"/>
              <c:size val="8"/>
              <c:spPr>
                <a:solidFill>
                  <a:srgbClr val="FFFF00"/>
                </a:solidFill>
                <a:ln w="19050">
                  <a:solidFill>
                    <a:schemeClr val="tx1"/>
                  </a:solidFill>
                </a:ln>
                <a:effectLst/>
              </c:spPr>
            </c:marker>
            <c:bubble3D val="0"/>
          </c:dPt>
          <c:trendline>
            <c:spPr>
              <a:ln w="19050" cap="rnd">
                <a:solidFill>
                  <a:schemeClr val="accent1"/>
                </a:solidFill>
                <a:prstDash val="sysDot"/>
              </a:ln>
              <a:effectLst/>
            </c:spPr>
            <c:trendlineType val="log"/>
            <c:dispRSqr val="1"/>
            <c:dispEq val="1"/>
            <c:trendlineLbl>
              <c:layout>
                <c:manualLayout>
                  <c:x val="0.10377844510468824"/>
                  <c:y val="0.35324011771255864"/>
                </c:manualLayout>
              </c:layout>
              <c:numFmt formatCode="General" sourceLinked="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trendlineLbl>
          </c:trendline>
          <c:xVal>
            <c:numRef>
              <c:f>Sheet1!$B$2:$B$47</c:f>
              <c:numCache>
                <c:formatCode>0.000</c:formatCode>
                <c:ptCount val="46"/>
                <c:pt idx="0">
                  <c:v>-0.35011904559361146</c:v>
                </c:pt>
                <c:pt idx="1">
                  <c:v>-0.54624064055184807</c:v>
                </c:pt>
                <c:pt idx="2">
                  <c:v>-0.60681078302578961</c:v>
                </c:pt>
                <c:pt idx="3">
                  <c:v>-0.61268757894215076</c:v>
                </c:pt>
                <c:pt idx="4">
                  <c:v>-0.6385776804059945</c:v>
                </c:pt>
                <c:pt idx="5">
                  <c:v>-0.6262583113930219</c:v>
                </c:pt>
                <c:pt idx="6">
                  <c:v>-0.61640026551387961</c:v>
                </c:pt>
                <c:pt idx="7">
                  <c:v>-0.63413774461585937</c:v>
                </c:pt>
                <c:pt idx="8">
                  <c:v>-0.5468969168706318</c:v>
                </c:pt>
                <c:pt idx="9">
                  <c:v>-0.51702073319783792</c:v>
                </c:pt>
                <c:pt idx="10">
                  <c:v>-0.52870039850629691</c:v>
                </c:pt>
                <c:pt idx="11">
                  <c:v>-0.54046519258236325</c:v>
                </c:pt>
                <c:pt idx="12">
                  <c:v>-0.63895647896670227</c:v>
                </c:pt>
                <c:pt idx="13">
                  <c:v>-0.61999390559881773</c:v>
                </c:pt>
                <c:pt idx="14">
                  <c:v>-0.34472757072589516</c:v>
                </c:pt>
                <c:pt idx="15">
                  <c:v>6.1120899550354137E-2</c:v>
                </c:pt>
                <c:pt idx="16">
                  <c:v>0.32227469763626854</c:v>
                </c:pt>
                <c:pt idx="17">
                  <c:v>-0.50011997912469919</c:v>
                </c:pt>
                <c:pt idx="18">
                  <c:v>0.43299239518023958</c:v>
                </c:pt>
                <c:pt idx="19">
                  <c:v>-0.19982373530858571</c:v>
                </c:pt>
                <c:pt idx="20">
                  <c:v>-0.58032390219013386</c:v>
                </c:pt>
                <c:pt idx="21">
                  <c:v>0.36979960701089842</c:v>
                </c:pt>
                <c:pt idx="22">
                  <c:v>-0.57398387057161704</c:v>
                </c:pt>
                <c:pt idx="23">
                  <c:v>0.26606056808052686</c:v>
                </c:pt>
                <c:pt idx="24">
                  <c:v>0.48492357435743044</c:v>
                </c:pt>
                <c:pt idx="25">
                  <c:v>0.54279429542198376</c:v>
                </c:pt>
                <c:pt idx="26">
                  <c:v>0.5173393471983565</c:v>
                </c:pt>
                <c:pt idx="27">
                  <c:v>0.5348572957337332</c:v>
                </c:pt>
                <c:pt idx="28">
                  <c:v>0.51219224443859901</c:v>
                </c:pt>
                <c:pt idx="29">
                  <c:v>0.51246766148000722</c:v>
                </c:pt>
                <c:pt idx="30">
                  <c:v>0.53667449652417876</c:v>
                </c:pt>
                <c:pt idx="31">
                  <c:v>0.42943397277829065</c:v>
                </c:pt>
                <c:pt idx="32">
                  <c:v>0.40070458793129349</c:v>
                </c:pt>
                <c:pt idx="33">
                  <c:v>0.42318863696634296</c:v>
                </c:pt>
                <c:pt idx="34">
                  <c:v>0.46968062184927706</c:v>
                </c:pt>
                <c:pt idx="35">
                  <c:v>0.54154992844349614</c:v>
                </c:pt>
                <c:pt idx="36">
                  <c:v>0.50970379354947692</c:v>
                </c:pt>
                <c:pt idx="37">
                  <c:v>0.24643257996913134</c:v>
                </c:pt>
                <c:pt idx="38">
                  <c:v>-9.2804269448743801E-2</c:v>
                </c:pt>
                <c:pt idx="39">
                  <c:v>-0.25971360750278943</c:v>
                </c:pt>
                <c:pt idx="40">
                  <c:v>0.45192371645967455</c:v>
                </c:pt>
                <c:pt idx="41">
                  <c:v>-0.36742889933962869</c:v>
                </c:pt>
                <c:pt idx="42">
                  <c:v>0.15070948599555117</c:v>
                </c:pt>
                <c:pt idx="43">
                  <c:v>0.44971625865169396</c:v>
                </c:pt>
                <c:pt idx="44">
                  <c:v>-0.35784714115232102</c:v>
                </c:pt>
                <c:pt idx="45">
                  <c:v>0.4903377923692645</c:v>
                </c:pt>
              </c:numCache>
            </c:numRef>
          </c:xVal>
          <c:yVal>
            <c:numRef>
              <c:f>Sheet1!$C$2:$C$47</c:f>
              <c:numCache>
                <c:formatCode>0.000</c:formatCode>
                <c:ptCount val="46"/>
                <c:pt idx="0">
                  <c:v>0.24653332055241989</c:v>
                </c:pt>
                <c:pt idx="1">
                  <c:v>-0.14886615205781611</c:v>
                </c:pt>
                <c:pt idx="2">
                  <c:v>-0.35807258626228033</c:v>
                </c:pt>
                <c:pt idx="3">
                  <c:v>-0.6152585751034878</c:v>
                </c:pt>
                <c:pt idx="4">
                  <c:v>-0.40039326462047048</c:v>
                </c:pt>
                <c:pt idx="5">
                  <c:v>-0.48004733422168744</c:v>
                </c:pt>
                <c:pt idx="6">
                  <c:v>-5.7969343017273606E-2</c:v>
                </c:pt>
                <c:pt idx="7">
                  <c:v>-0.26133654118653904</c:v>
                </c:pt>
                <c:pt idx="8">
                  <c:v>8.7467917953514343E-2</c:v>
                </c:pt>
                <c:pt idx="9">
                  <c:v>-0.22338103741391058</c:v>
                </c:pt>
                <c:pt idx="10">
                  <c:v>9.7105272030365467E-2</c:v>
                </c:pt>
                <c:pt idx="11">
                  <c:v>-8.7599322476562075E-2</c:v>
                </c:pt>
                <c:pt idx="12">
                  <c:v>-0.5341205824885642</c:v>
                </c:pt>
                <c:pt idx="13">
                  <c:v>7.2356249689094265E-2</c:v>
                </c:pt>
                <c:pt idx="14">
                  <c:v>0.31592572560764476</c:v>
                </c:pt>
                <c:pt idx="15">
                  <c:v>0.37500122867600816</c:v>
                </c:pt>
                <c:pt idx="16">
                  <c:v>0.44168557130560288</c:v>
                </c:pt>
                <c:pt idx="17">
                  <c:v>-0.26237481542047802</c:v>
                </c:pt>
                <c:pt idx="18">
                  <c:v>0.45445166474595694</c:v>
                </c:pt>
                <c:pt idx="19">
                  <c:v>0.35010562853574051</c:v>
                </c:pt>
                <c:pt idx="20">
                  <c:v>0.33329840363021146</c:v>
                </c:pt>
                <c:pt idx="21">
                  <c:v>0.43645534629521981</c:v>
                </c:pt>
                <c:pt idx="22">
                  <c:v>5.4789443788907946E-2</c:v>
                </c:pt>
                <c:pt idx="23">
                  <c:v>-0.25878598171580869</c:v>
                </c:pt>
                <c:pt idx="24">
                  <c:v>8.0262945260467941E-2</c:v>
                </c:pt>
                <c:pt idx="25">
                  <c:v>0.28572419211827316</c:v>
                </c:pt>
                <c:pt idx="26">
                  <c:v>0.51105175533077773</c:v>
                </c:pt>
                <c:pt idx="27">
                  <c:v>0.30031209511793772</c:v>
                </c:pt>
                <c:pt idx="28">
                  <c:v>0.39950129602772233</c:v>
                </c:pt>
                <c:pt idx="29">
                  <c:v>-1.1886010524203329E-4</c:v>
                </c:pt>
                <c:pt idx="30">
                  <c:v>0.19346015345937481</c:v>
                </c:pt>
                <c:pt idx="31">
                  <c:v>-0.16531098956754489</c:v>
                </c:pt>
                <c:pt idx="32">
                  <c:v>0.11950337618499868</c:v>
                </c:pt>
                <c:pt idx="33">
                  <c:v>-0.15239547036588041</c:v>
                </c:pt>
                <c:pt idx="34">
                  <c:v>2.8105760560150586E-2</c:v>
                </c:pt>
                <c:pt idx="35">
                  <c:v>0.44940912319378123</c:v>
                </c:pt>
                <c:pt idx="36">
                  <c:v>-0.15739979620784564</c:v>
                </c:pt>
                <c:pt idx="37">
                  <c:v>-0.3083874802835484</c:v>
                </c:pt>
                <c:pt idx="38">
                  <c:v>-0.3910929188563666</c:v>
                </c:pt>
                <c:pt idx="39">
                  <c:v>-0.40621575850583258</c:v>
                </c:pt>
                <c:pt idx="40">
                  <c:v>0.22403599585174863</c:v>
                </c:pt>
                <c:pt idx="41">
                  <c:v>-0.40182139988371307</c:v>
                </c:pt>
                <c:pt idx="42">
                  <c:v>-0.3567794045401812</c:v>
                </c:pt>
                <c:pt idx="43">
                  <c:v>-0.33411052214608195</c:v>
                </c:pt>
                <c:pt idx="44">
                  <c:v>-0.43010980143601046</c:v>
                </c:pt>
                <c:pt idx="45">
                  <c:v>-5.0012049191897293E-2</c:v>
                </c:pt>
              </c:numCache>
            </c:numRef>
          </c:yVal>
          <c:smooth val="0"/>
        </c:ser>
        <c:dLbls>
          <c:showLegendKey val="0"/>
          <c:showVal val="0"/>
          <c:showCatName val="0"/>
          <c:showSerName val="0"/>
          <c:showPercent val="0"/>
          <c:showBubbleSize val="0"/>
        </c:dLbls>
        <c:axId val="321173400"/>
        <c:axId val="321170264"/>
      </c:scatterChart>
      <c:valAx>
        <c:axId val="321173400"/>
        <c:scaling>
          <c:orientation val="minMax"/>
        </c:scaling>
        <c:delete val="0"/>
        <c:axPos val="b"/>
        <c:title>
          <c:tx>
            <c:rich>
              <a:bodyPr rot="0" spcFirstLastPara="1" vertOverflow="ellipsis" vert="horz" wrap="square"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sz="1400" b="0" i="0" u="none" strike="noStrike" kern="1200" baseline="0">
                    <a:solidFill>
                      <a:sysClr val="windowText" lastClr="000000"/>
                    </a:solidFill>
                    <a:latin typeface="+mn-lt"/>
                    <a:ea typeface="+mn-ea"/>
                    <a:cs typeface="+mn-cs"/>
                  </a:defRPr>
                </a:pPr>
                <a:r>
                  <a:rPr lang="en-US" sz="1400" b="1" i="0" baseline="0">
                    <a:solidFill>
                      <a:sysClr val="windowText" lastClr="000000"/>
                    </a:solidFill>
                    <a:effectLst/>
                  </a:rPr>
                  <a:t>Human TFBS density changes score</a:t>
                </a:r>
                <a:endParaRPr lang="en-US" sz="1400">
                  <a:solidFill>
                    <a:sysClr val="windowText" lastClr="000000"/>
                  </a:solidFill>
                  <a:effectLst/>
                </a:endParaRPr>
              </a:p>
            </c:rich>
          </c:tx>
          <c:layout>
            <c:manualLayout>
              <c:xMode val="edge"/>
              <c:yMode val="edge"/>
              <c:x val="0.37575872571381913"/>
              <c:y val="0.91473729420186112"/>
            </c:manualLayout>
          </c:layout>
          <c:overlay val="0"/>
          <c:spPr>
            <a:noFill/>
            <a:ln>
              <a:noFill/>
            </a:ln>
            <a:effectLst/>
          </c:spPr>
          <c:txPr>
            <a:bodyPr rot="0" spcFirstLastPara="1" vertOverflow="ellipsis" vert="horz" wrap="square"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sz="1400" b="0" i="0" u="none" strike="noStrike" kern="1200" baseline="0">
                  <a:solidFill>
                    <a:sysClr val="windowText" lastClr="000000"/>
                  </a:solidFill>
                  <a:latin typeface="+mn-lt"/>
                  <a:ea typeface="+mn-ea"/>
                  <a:cs typeface="+mn-cs"/>
                </a:defRPr>
              </a:pPr>
              <a:endParaRPr lang="en-US"/>
            </a:p>
          </c:txPr>
        </c:title>
        <c:numFmt formatCode="0.000" sourceLinked="1"/>
        <c:majorTickMark val="out"/>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200" b="1" i="0" u="none" strike="noStrike" kern="1200" baseline="0">
                <a:solidFill>
                  <a:sysClr val="windowText" lastClr="000000"/>
                </a:solidFill>
                <a:latin typeface="+mn-lt"/>
                <a:ea typeface="+mn-ea"/>
                <a:cs typeface="+mn-cs"/>
              </a:defRPr>
            </a:pPr>
            <a:endParaRPr lang="en-US"/>
          </a:p>
        </c:txPr>
        <c:crossAx val="321170264"/>
        <c:crosses val="autoZero"/>
        <c:crossBetween val="midCat"/>
      </c:valAx>
      <c:valAx>
        <c:axId val="321170264"/>
        <c:scaling>
          <c:orientation val="minMax"/>
        </c:scaling>
        <c:delete val="0"/>
        <c:axPos val="l"/>
        <c:title>
          <c:tx>
            <c:rich>
              <a:bodyPr rot="-5400000" spcFirstLastPara="1" vertOverflow="ellipsis" vert="horz" wrap="square"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sz="1400" b="0" i="0" u="none" strike="noStrike" kern="1200" baseline="0">
                    <a:solidFill>
                      <a:sysClr val="windowText" lastClr="000000"/>
                    </a:solidFill>
                    <a:latin typeface="+mn-lt"/>
                    <a:ea typeface="+mn-ea"/>
                    <a:cs typeface="+mn-cs"/>
                  </a:defRPr>
                </a:pPr>
                <a:r>
                  <a:rPr lang="en-US" sz="1400" b="1" i="0" baseline="0">
                    <a:solidFill>
                      <a:sysClr val="windowText" lastClr="000000"/>
                    </a:solidFill>
                    <a:effectLst/>
                  </a:rPr>
                  <a:t>Chimpanzee TFBS density changes score</a:t>
                </a:r>
                <a:endParaRPr lang="en-US" sz="1400">
                  <a:solidFill>
                    <a:sysClr val="windowText" lastClr="000000"/>
                  </a:solidFill>
                  <a:effectLst/>
                </a:endParaRPr>
              </a:p>
            </c:rich>
          </c:tx>
          <c:layout>
            <c:manualLayout>
              <c:xMode val="edge"/>
              <c:yMode val="edge"/>
              <c:x val="1.9066666466491692E-2"/>
              <c:y val="0.23082319255547601"/>
            </c:manualLayout>
          </c:layout>
          <c:overlay val="0"/>
          <c:spPr>
            <a:noFill/>
            <a:ln>
              <a:noFill/>
            </a:ln>
            <a:effectLst/>
          </c:spPr>
          <c:txPr>
            <a:bodyPr rot="-5400000" spcFirstLastPara="1" vertOverflow="ellipsis" vert="horz" wrap="square"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sz="1400" b="0" i="0" u="none" strike="noStrike" kern="1200" baseline="0">
                  <a:solidFill>
                    <a:sysClr val="windowText" lastClr="000000"/>
                  </a:solidFill>
                  <a:latin typeface="+mn-lt"/>
                  <a:ea typeface="+mn-ea"/>
                  <a:cs typeface="+mn-cs"/>
                </a:defRPr>
              </a:pPr>
              <a:endParaRPr lang="en-US"/>
            </a:p>
          </c:txPr>
        </c:title>
        <c:numFmt formatCode="0.000" sourceLinked="1"/>
        <c:majorTickMark val="out"/>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200" b="1" i="0" u="none" strike="noStrike" kern="1200" baseline="0">
                <a:solidFill>
                  <a:sysClr val="windowText" lastClr="000000"/>
                </a:solidFill>
                <a:latin typeface="+mn-lt"/>
                <a:ea typeface="+mn-ea"/>
                <a:cs typeface="+mn-cs"/>
              </a:defRPr>
            </a:pPr>
            <a:endParaRPr lang="en-US"/>
          </a:p>
        </c:txPr>
        <c:crossAx val="321173400"/>
        <c:crosses val="autoZero"/>
        <c:crossBetween val="midCat"/>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spc="0" baseline="0">
                <a:solidFill>
                  <a:sysClr val="windowText" lastClr="000000"/>
                </a:solidFill>
                <a:latin typeface="+mn-lt"/>
                <a:ea typeface="+mn-ea"/>
                <a:cs typeface="+mn-cs"/>
              </a:defRPr>
            </a:pPr>
            <a:r>
              <a:rPr lang="en-US" sz="1600" b="1" dirty="0">
                <a:solidFill>
                  <a:sysClr val="windowText" lastClr="000000"/>
                </a:solidFill>
              </a:rPr>
              <a:t>Common</a:t>
            </a:r>
            <a:r>
              <a:rPr lang="en-US" sz="1600" b="1" baseline="0" dirty="0">
                <a:solidFill>
                  <a:sysClr val="windowText" lastClr="000000"/>
                </a:solidFill>
              </a:rPr>
              <a:t> patterns of genome-wide TFBS density changes acquired by Chimpanzee and Modern Humans during primate evolution  </a:t>
            </a:r>
            <a:r>
              <a:rPr lang="en-US" sz="1600" b="1" dirty="0">
                <a:solidFill>
                  <a:sysClr val="windowText" lastClr="000000"/>
                </a:solidFill>
              </a:rPr>
              <a:t> </a:t>
            </a:r>
          </a:p>
        </c:rich>
      </c:tx>
      <c:overlay val="0"/>
      <c:spPr>
        <a:noFill/>
        <a:ln>
          <a:noFill/>
        </a:ln>
        <a:effectLst/>
      </c:spPr>
      <c:txPr>
        <a:bodyPr rot="0" spcFirstLastPara="1" vertOverflow="ellipsis" vert="horz" wrap="square" anchor="ctr" anchorCtr="1"/>
        <a:lstStyle/>
        <a:p>
          <a:pPr>
            <a:defRPr sz="1600" b="1" i="0" u="none" strike="noStrike" kern="1200" spc="0" baseline="0">
              <a:solidFill>
                <a:sysClr val="windowText" lastClr="000000"/>
              </a:solidFill>
              <a:latin typeface="+mn-lt"/>
              <a:ea typeface="+mn-ea"/>
              <a:cs typeface="+mn-cs"/>
            </a:defRPr>
          </a:pPr>
          <a:endParaRPr lang="en-US"/>
        </a:p>
      </c:txPr>
    </c:title>
    <c:autoTitleDeleted val="0"/>
    <c:plotArea>
      <c:layout/>
      <c:scatterChart>
        <c:scatterStyle val="lineMarker"/>
        <c:varyColors val="0"/>
        <c:ser>
          <c:idx val="0"/>
          <c:order val="0"/>
          <c:tx>
            <c:strRef>
              <c:f>Sheet3!$BD$1</c:f>
              <c:strCache>
                <c:ptCount val="1"/>
                <c:pt idx="0">
                  <c:v>Percent enrichment, Chimpanzee</c:v>
                </c:pt>
              </c:strCache>
            </c:strRef>
          </c:tx>
          <c:spPr>
            <a:ln w="19050" cap="rnd">
              <a:noFill/>
              <a:round/>
            </a:ln>
            <a:effectLst/>
          </c:spPr>
          <c:marker>
            <c:symbol val="circle"/>
            <c:size val="8"/>
            <c:spPr>
              <a:solidFill>
                <a:schemeClr val="accent1"/>
              </a:solidFill>
              <a:ln w="12700">
                <a:solidFill>
                  <a:schemeClr val="tx1"/>
                </a:solidFill>
              </a:ln>
              <a:effectLst/>
            </c:spPr>
          </c:marker>
          <c:trendline>
            <c:spPr>
              <a:ln w="22225" cap="rnd">
                <a:solidFill>
                  <a:schemeClr val="tx1"/>
                </a:solidFill>
                <a:prstDash val="solid"/>
              </a:ln>
              <a:effectLst/>
            </c:spPr>
            <c:trendlineType val="linear"/>
            <c:dispRSqr val="1"/>
            <c:dispEq val="1"/>
            <c:trendlineLbl>
              <c:layout>
                <c:manualLayout>
                  <c:x val="-0.2738161546056046"/>
                  <c:y val="-1.8854052334367294E-2"/>
                </c:manualLayout>
              </c:layout>
              <c:numFmt formatCode="General" sourceLinked="0"/>
              <c:spPr>
                <a:noFill/>
                <a:ln>
                  <a:noFill/>
                </a:ln>
                <a:effectLst/>
              </c:spPr>
              <c:txPr>
                <a:bodyPr rot="0" spcFirstLastPara="1" vertOverflow="ellipsis" vert="horz" wrap="square" anchor="ctr" anchorCtr="1"/>
                <a:lstStyle/>
                <a:p>
                  <a:pPr>
                    <a:defRPr sz="1600" b="1" i="0" u="none" strike="noStrike" kern="1200" baseline="0">
                      <a:solidFill>
                        <a:sysClr val="windowText" lastClr="000000"/>
                      </a:solidFill>
                      <a:latin typeface="+mn-lt"/>
                      <a:ea typeface="+mn-ea"/>
                      <a:cs typeface="+mn-cs"/>
                    </a:defRPr>
                  </a:pPr>
                  <a:endParaRPr lang="en-US"/>
                </a:p>
              </c:txPr>
            </c:trendlineLbl>
          </c:trendline>
          <c:xVal>
            <c:numRef>
              <c:f>Sheet3!$BC$2:$BC$90</c:f>
              <c:numCache>
                <c:formatCode>0.0</c:formatCode>
                <c:ptCount val="89"/>
                <c:pt idx="0">
                  <c:v>225.39239845735551</c:v>
                </c:pt>
                <c:pt idx="1">
                  <c:v>179.42032911335443</c:v>
                </c:pt>
                <c:pt idx="2">
                  <c:v>177.60324022853621</c:v>
                </c:pt>
                <c:pt idx="3">
                  <c:v>161.8976221923555</c:v>
                </c:pt>
                <c:pt idx="4">
                  <c:v>159.10006651788464</c:v>
                </c:pt>
                <c:pt idx="5">
                  <c:v>154.06564543230746</c:v>
                </c:pt>
                <c:pt idx="6">
                  <c:v>152.13336718714203</c:v>
                </c:pt>
                <c:pt idx="7">
                  <c:v>99.821535809972104</c:v>
                </c:pt>
                <c:pt idx="8">
                  <c:v>83.912076792299999</c:v>
                </c:pt>
                <c:pt idx="9">
                  <c:v>81.685958480530132</c:v>
                </c:pt>
                <c:pt idx="10">
                  <c:v>61.070414716463496</c:v>
                </c:pt>
                <c:pt idx="11">
                  <c:v>60.46329321547185</c:v>
                </c:pt>
                <c:pt idx="12">
                  <c:v>57.258329224832003</c:v>
                </c:pt>
                <c:pt idx="13">
                  <c:v>56.219153976393265</c:v>
                </c:pt>
                <c:pt idx="14">
                  <c:v>56.063814635431321</c:v>
                </c:pt>
                <c:pt idx="15">
                  <c:v>52.54607785289771</c:v>
                </c:pt>
                <c:pt idx="16">
                  <c:v>51.632185934531272</c:v>
                </c:pt>
                <c:pt idx="17">
                  <c:v>50.675934460948191</c:v>
                </c:pt>
                <c:pt idx="18">
                  <c:v>49.49327240028795</c:v>
                </c:pt>
                <c:pt idx="19">
                  <c:v>48.970287065718907</c:v>
                </c:pt>
                <c:pt idx="20">
                  <c:v>48.109673534436901</c:v>
                </c:pt>
                <c:pt idx="21">
                  <c:v>47.018756564032245</c:v>
                </c:pt>
                <c:pt idx="22">
                  <c:v>46.796094892600657</c:v>
                </c:pt>
                <c:pt idx="23">
                  <c:v>46.596935455214044</c:v>
                </c:pt>
                <c:pt idx="24">
                  <c:v>45.362413255644221</c:v>
                </c:pt>
                <c:pt idx="25">
                  <c:v>45.338446284658531</c:v>
                </c:pt>
                <c:pt idx="26">
                  <c:v>44.985668503512727</c:v>
                </c:pt>
                <c:pt idx="27">
                  <c:v>44.134786578862276</c:v>
                </c:pt>
                <c:pt idx="28">
                  <c:v>43.460719846436092</c:v>
                </c:pt>
                <c:pt idx="29">
                  <c:v>43.403337755414562</c:v>
                </c:pt>
                <c:pt idx="30">
                  <c:v>42.628529847427075</c:v>
                </c:pt>
                <c:pt idx="31">
                  <c:v>42.565789443518931</c:v>
                </c:pt>
                <c:pt idx="32">
                  <c:v>41.838360182611758</c:v>
                </c:pt>
                <c:pt idx="33">
                  <c:v>40.280976655619853</c:v>
                </c:pt>
                <c:pt idx="34">
                  <c:v>38.623606052260115</c:v>
                </c:pt>
                <c:pt idx="35">
                  <c:v>37.603871179383297</c:v>
                </c:pt>
                <c:pt idx="36">
                  <c:v>37.324141888341565</c:v>
                </c:pt>
                <c:pt idx="37">
                  <c:v>37.266442982089274</c:v>
                </c:pt>
                <c:pt idx="38">
                  <c:v>36.237485250220857</c:v>
                </c:pt>
                <c:pt idx="39">
                  <c:v>35.123869390733972</c:v>
                </c:pt>
                <c:pt idx="40">
                  <c:v>33.297729859874742</c:v>
                </c:pt>
                <c:pt idx="41">
                  <c:v>30.155693368001867</c:v>
                </c:pt>
                <c:pt idx="42">
                  <c:v>28.101875581785503</c:v>
                </c:pt>
                <c:pt idx="43">
                  <c:v>25.55194220689468</c:v>
                </c:pt>
                <c:pt idx="44">
                  <c:v>25.483101198088594</c:v>
                </c:pt>
                <c:pt idx="45">
                  <c:v>-46.765819722849848</c:v>
                </c:pt>
                <c:pt idx="46">
                  <c:v>-44.236023276366673</c:v>
                </c:pt>
                <c:pt idx="47">
                  <c:v>-43.473489350937008</c:v>
                </c:pt>
                <c:pt idx="48">
                  <c:v>-42.6349367394278</c:v>
                </c:pt>
                <c:pt idx="49">
                  <c:v>-42.485922572590006</c:v>
                </c:pt>
                <c:pt idx="50">
                  <c:v>-41.877518486958373</c:v>
                </c:pt>
                <c:pt idx="51">
                  <c:v>-40.067920483934536</c:v>
                </c:pt>
                <c:pt idx="52">
                  <c:v>-39.798549407585313</c:v>
                </c:pt>
                <c:pt idx="53">
                  <c:v>-38.482339827521471</c:v>
                </c:pt>
                <c:pt idx="54">
                  <c:v>-37.866314313543903</c:v>
                </c:pt>
                <c:pt idx="55">
                  <c:v>-37.288206518573702</c:v>
                </c:pt>
                <c:pt idx="56">
                  <c:v>-36.871946337301601</c:v>
                </c:pt>
                <c:pt idx="57">
                  <c:v>-36.176441434622433</c:v>
                </c:pt>
                <c:pt idx="58">
                  <c:v>-33.52536716978873</c:v>
                </c:pt>
                <c:pt idx="59">
                  <c:v>-33.372560773755417</c:v>
                </c:pt>
                <c:pt idx="60">
                  <c:v>-33.198047017407326</c:v>
                </c:pt>
                <c:pt idx="61">
                  <c:v>-32.868747855464264</c:v>
                </c:pt>
                <c:pt idx="62">
                  <c:v>-32.683173216647546</c:v>
                </c:pt>
                <c:pt idx="63">
                  <c:v>-32.677201137321667</c:v>
                </c:pt>
                <c:pt idx="64">
                  <c:v>-32.401169783003425</c:v>
                </c:pt>
                <c:pt idx="65">
                  <c:v>-31.942039644549819</c:v>
                </c:pt>
                <c:pt idx="66">
                  <c:v>-31.70258431713604</c:v>
                </c:pt>
                <c:pt idx="67">
                  <c:v>-31.418978185651397</c:v>
                </c:pt>
                <c:pt idx="68">
                  <c:v>-30.752941624293356</c:v>
                </c:pt>
                <c:pt idx="69">
                  <c:v>-30.113524432386185</c:v>
                </c:pt>
                <c:pt idx="70">
                  <c:v>-29.744638110203852</c:v>
                </c:pt>
                <c:pt idx="71">
                  <c:v>-29.729639260151536</c:v>
                </c:pt>
                <c:pt idx="72">
                  <c:v>-29.554536989445268</c:v>
                </c:pt>
                <c:pt idx="73">
                  <c:v>-29.167585249559629</c:v>
                </c:pt>
                <c:pt idx="74">
                  <c:v>-28.650267428220854</c:v>
                </c:pt>
                <c:pt idx="75">
                  <c:v>-28.648696501292203</c:v>
                </c:pt>
                <c:pt idx="76">
                  <c:v>-28.604951447879039</c:v>
                </c:pt>
                <c:pt idx="77">
                  <c:v>-27.950312009715162</c:v>
                </c:pt>
                <c:pt idx="78">
                  <c:v>-27.617260094831163</c:v>
                </c:pt>
                <c:pt idx="79">
                  <c:v>-27.240620320143773</c:v>
                </c:pt>
                <c:pt idx="80">
                  <c:v>-26.809986225873299</c:v>
                </c:pt>
                <c:pt idx="81">
                  <c:v>-25.668122967636926</c:v>
                </c:pt>
                <c:pt idx="82">
                  <c:v>-25.572588360263193</c:v>
                </c:pt>
                <c:pt idx="83">
                  <c:v>-25.312841176488625</c:v>
                </c:pt>
                <c:pt idx="84">
                  <c:v>-25.259431894224328</c:v>
                </c:pt>
                <c:pt idx="85">
                  <c:v>-25.125261132690071</c:v>
                </c:pt>
                <c:pt idx="86">
                  <c:v>-24.961838551179241</c:v>
                </c:pt>
                <c:pt idx="87">
                  <c:v>-24.906984934561496</c:v>
                </c:pt>
                <c:pt idx="88">
                  <c:v>-24.78000619299646</c:v>
                </c:pt>
              </c:numCache>
            </c:numRef>
          </c:xVal>
          <c:yVal>
            <c:numRef>
              <c:f>Sheet3!$BD$2:$BD$90</c:f>
              <c:numCache>
                <c:formatCode>0.0</c:formatCode>
                <c:ptCount val="89"/>
                <c:pt idx="0">
                  <c:v>285.61377694589811</c:v>
                </c:pt>
                <c:pt idx="1">
                  <c:v>211.84452409545193</c:v>
                </c:pt>
                <c:pt idx="2">
                  <c:v>227.65967674771841</c:v>
                </c:pt>
                <c:pt idx="3">
                  <c:v>198.60418936002986</c:v>
                </c:pt>
                <c:pt idx="4">
                  <c:v>204.64996063732238</c:v>
                </c:pt>
                <c:pt idx="5">
                  <c:v>180.60258799820906</c:v>
                </c:pt>
                <c:pt idx="6">
                  <c:v>180.31948441743776</c:v>
                </c:pt>
                <c:pt idx="7">
                  <c:v>135.20910207360635</c:v>
                </c:pt>
                <c:pt idx="8">
                  <c:v>108.37355070632685</c:v>
                </c:pt>
                <c:pt idx="9">
                  <c:v>45.43231442305003</c:v>
                </c:pt>
                <c:pt idx="10">
                  <c:v>44.979192812461442</c:v>
                </c:pt>
                <c:pt idx="11">
                  <c:v>44.630260091743388</c:v>
                </c:pt>
                <c:pt idx="12">
                  <c:v>43.919447854897427</c:v>
                </c:pt>
                <c:pt idx="13">
                  <c:v>47.263309596022701</c:v>
                </c:pt>
                <c:pt idx="14">
                  <c:v>41.701866557446351</c:v>
                </c:pt>
                <c:pt idx="15">
                  <c:v>41.093070356564375</c:v>
                </c:pt>
                <c:pt idx="16">
                  <c:v>34.87063720885503</c:v>
                </c:pt>
                <c:pt idx="17">
                  <c:v>33.483352500103216</c:v>
                </c:pt>
                <c:pt idx="18">
                  <c:v>38.600597753814959</c:v>
                </c:pt>
                <c:pt idx="19">
                  <c:v>30.823409093306569</c:v>
                </c:pt>
                <c:pt idx="20">
                  <c:v>33.482098356738959</c:v>
                </c:pt>
                <c:pt idx="21">
                  <c:v>28.792869923733257</c:v>
                </c:pt>
                <c:pt idx="22">
                  <c:v>35.22565894568212</c:v>
                </c:pt>
                <c:pt idx="23">
                  <c:v>36.890248271382653</c:v>
                </c:pt>
                <c:pt idx="24">
                  <c:v>27.85757896939381</c:v>
                </c:pt>
                <c:pt idx="25">
                  <c:v>29.414281752115173</c:v>
                </c:pt>
                <c:pt idx="26">
                  <c:v>33.473089831390176</c:v>
                </c:pt>
                <c:pt idx="27">
                  <c:v>31.089784657794418</c:v>
                </c:pt>
                <c:pt idx="28">
                  <c:v>28.015128234088039</c:v>
                </c:pt>
                <c:pt idx="29">
                  <c:v>29.742891401516552</c:v>
                </c:pt>
                <c:pt idx="30">
                  <c:v>29.620521944365645</c:v>
                </c:pt>
                <c:pt idx="31">
                  <c:v>34.748131024424666</c:v>
                </c:pt>
                <c:pt idx="32">
                  <c:v>31.262510955190848</c:v>
                </c:pt>
                <c:pt idx="33">
                  <c:v>31.7002102912388</c:v>
                </c:pt>
                <c:pt idx="34">
                  <c:v>30.62359440372115</c:v>
                </c:pt>
                <c:pt idx="35">
                  <c:v>25.306642517902329</c:v>
                </c:pt>
                <c:pt idx="36">
                  <c:v>26.037381867145669</c:v>
                </c:pt>
                <c:pt idx="37">
                  <c:v>57.76278224547017</c:v>
                </c:pt>
                <c:pt idx="38">
                  <c:v>60.141820730358234</c:v>
                </c:pt>
                <c:pt idx="39">
                  <c:v>58.090609299594512</c:v>
                </c:pt>
                <c:pt idx="40">
                  <c:v>24.734266771366574</c:v>
                </c:pt>
                <c:pt idx="41">
                  <c:v>36.00026977044547</c:v>
                </c:pt>
                <c:pt idx="42">
                  <c:v>45.014041899333698</c:v>
                </c:pt>
                <c:pt idx="43">
                  <c:v>39.280655917198388</c:v>
                </c:pt>
                <c:pt idx="44">
                  <c:v>40.371571920387055</c:v>
                </c:pt>
                <c:pt idx="45">
                  <c:v>-65.93238177301572</c:v>
                </c:pt>
                <c:pt idx="46">
                  <c:v>-65.917261296774598</c:v>
                </c:pt>
                <c:pt idx="47">
                  <c:v>-60.545591806868181</c:v>
                </c:pt>
                <c:pt idx="48">
                  <c:v>-60.56708267170071</c:v>
                </c:pt>
                <c:pt idx="49">
                  <c:v>-59.401498936440809</c:v>
                </c:pt>
                <c:pt idx="50">
                  <c:v>-56.631888593133517</c:v>
                </c:pt>
                <c:pt idx="51">
                  <c:v>-55.177433439790825</c:v>
                </c:pt>
                <c:pt idx="52">
                  <c:v>-63.608650530481015</c:v>
                </c:pt>
                <c:pt idx="53">
                  <c:v>-53.146252752957423</c:v>
                </c:pt>
                <c:pt idx="54">
                  <c:v>-53.015442699087934</c:v>
                </c:pt>
                <c:pt idx="55">
                  <c:v>-59.28223006382305</c:v>
                </c:pt>
                <c:pt idx="56">
                  <c:v>-52.353106117379646</c:v>
                </c:pt>
                <c:pt idx="57">
                  <c:v>-47.551592070884645</c:v>
                </c:pt>
                <c:pt idx="58">
                  <c:v>-30.591075118635569</c:v>
                </c:pt>
                <c:pt idx="59">
                  <c:v>-53.832124798422718</c:v>
                </c:pt>
                <c:pt idx="60">
                  <c:v>-51.312405617734328</c:v>
                </c:pt>
                <c:pt idx="61">
                  <c:v>-50.858420096319776</c:v>
                </c:pt>
                <c:pt idx="62">
                  <c:v>-47.940536360511679</c:v>
                </c:pt>
                <c:pt idx="63">
                  <c:v>-48.116481376367922</c:v>
                </c:pt>
                <c:pt idx="64">
                  <c:v>-50.381902586683246</c:v>
                </c:pt>
                <c:pt idx="65">
                  <c:v>-47.210801195242887</c:v>
                </c:pt>
                <c:pt idx="66">
                  <c:v>-51.520136409003534</c:v>
                </c:pt>
                <c:pt idx="67">
                  <c:v>-50.275785708157592</c:v>
                </c:pt>
                <c:pt idx="68">
                  <c:v>-50.309997436451447</c:v>
                </c:pt>
                <c:pt idx="69">
                  <c:v>-32.216883354784898</c:v>
                </c:pt>
                <c:pt idx="70">
                  <c:v>-27.582953635200052</c:v>
                </c:pt>
                <c:pt idx="71">
                  <c:v>-45.861334407165565</c:v>
                </c:pt>
                <c:pt idx="72">
                  <c:v>-26.965825786609958</c:v>
                </c:pt>
                <c:pt idx="73">
                  <c:v>-48.466687135613157</c:v>
                </c:pt>
                <c:pt idx="74">
                  <c:v>-48.919133072869101</c:v>
                </c:pt>
                <c:pt idx="75">
                  <c:v>-46.277860644883532</c:v>
                </c:pt>
                <c:pt idx="76">
                  <c:v>-24.623748201866697</c:v>
                </c:pt>
                <c:pt idx="77">
                  <c:v>-46.975851898949578</c:v>
                </c:pt>
                <c:pt idx="78">
                  <c:v>-39.917188399423623</c:v>
                </c:pt>
                <c:pt idx="79">
                  <c:v>-46.670214627897124</c:v>
                </c:pt>
                <c:pt idx="80">
                  <c:v>-43.395689763902254</c:v>
                </c:pt>
                <c:pt idx="81">
                  <c:v>-37.661274369043909</c:v>
                </c:pt>
                <c:pt idx="82">
                  <c:v>-47.035609894612783</c:v>
                </c:pt>
                <c:pt idx="83">
                  <c:v>-33.927990590210797</c:v>
                </c:pt>
                <c:pt idx="84">
                  <c:v>-40.577014614818964</c:v>
                </c:pt>
                <c:pt idx="85">
                  <c:v>-44.614969385173502</c:v>
                </c:pt>
                <c:pt idx="86">
                  <c:v>-28.222462489424778</c:v>
                </c:pt>
                <c:pt idx="87">
                  <c:v>-54.167479877707677</c:v>
                </c:pt>
                <c:pt idx="88">
                  <c:v>-45.654466857163087</c:v>
                </c:pt>
              </c:numCache>
            </c:numRef>
          </c:yVal>
          <c:smooth val="0"/>
        </c:ser>
        <c:dLbls>
          <c:showLegendKey val="0"/>
          <c:showVal val="0"/>
          <c:showCatName val="0"/>
          <c:showSerName val="0"/>
          <c:showPercent val="0"/>
          <c:showBubbleSize val="0"/>
        </c:dLbls>
        <c:axId val="321171048"/>
        <c:axId val="321174968"/>
      </c:scatterChart>
      <c:valAx>
        <c:axId val="321171048"/>
        <c:scaling>
          <c:orientation val="minMax"/>
        </c:scaling>
        <c:delete val="0"/>
        <c:axPos val="b"/>
        <c:title>
          <c:tx>
            <c:rich>
              <a:bodyPr rot="0" spcFirstLastPara="1" vertOverflow="ellipsis" vert="horz" wrap="square" anchor="ctr" anchorCtr="1"/>
              <a:lstStyle/>
              <a:p>
                <a:pPr>
                  <a:defRPr sz="1400" b="1" i="0" u="none" strike="noStrike" kern="1200" baseline="0">
                    <a:solidFill>
                      <a:sysClr val="windowText" lastClr="000000"/>
                    </a:solidFill>
                    <a:latin typeface="+mn-lt"/>
                    <a:ea typeface="+mn-ea"/>
                    <a:cs typeface="+mn-cs"/>
                  </a:defRPr>
                </a:pPr>
                <a:r>
                  <a:rPr lang="en-US" sz="1400" b="1">
                    <a:solidFill>
                      <a:sysClr val="windowText" lastClr="000000"/>
                    </a:solidFill>
                  </a:rPr>
                  <a:t>Human</a:t>
                </a:r>
                <a:r>
                  <a:rPr lang="en-US" sz="1400" b="1" baseline="0">
                    <a:solidFill>
                      <a:sysClr val="windowText" lastClr="000000"/>
                    </a:solidFill>
                  </a:rPr>
                  <a:t> gain/loss of TFBS density, %</a:t>
                </a:r>
                <a:endParaRPr lang="en-US" sz="1400" b="1">
                  <a:solidFill>
                    <a:sysClr val="windowText" lastClr="000000"/>
                  </a:solidFill>
                </a:endParaRPr>
              </a:p>
            </c:rich>
          </c:tx>
          <c:overlay val="0"/>
          <c:spPr>
            <a:noFill/>
            <a:ln>
              <a:noFill/>
            </a:ln>
            <a:effectLst/>
          </c:spPr>
          <c:txPr>
            <a:bodyPr rot="0" spcFirstLastPara="1" vertOverflow="ellipsis" vert="horz" wrap="square" anchor="ctr" anchorCtr="1"/>
            <a:lstStyle/>
            <a:p>
              <a:pPr>
                <a:defRPr sz="1400" b="1" i="0" u="none" strike="noStrike" kern="1200" baseline="0">
                  <a:solidFill>
                    <a:sysClr val="windowText" lastClr="000000"/>
                  </a:solidFill>
                  <a:latin typeface="+mn-lt"/>
                  <a:ea typeface="+mn-ea"/>
                  <a:cs typeface="+mn-cs"/>
                </a:defRPr>
              </a:pPr>
              <a:endParaRPr lang="en-US"/>
            </a:p>
          </c:txPr>
        </c:title>
        <c:numFmt formatCode="0.0" sourceLinked="1"/>
        <c:majorTickMark val="out"/>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100" b="1" i="0" u="none" strike="noStrike" kern="1200" baseline="0">
                <a:solidFill>
                  <a:sysClr val="windowText" lastClr="000000"/>
                </a:solidFill>
                <a:latin typeface="+mn-lt"/>
                <a:ea typeface="+mn-ea"/>
                <a:cs typeface="+mn-cs"/>
              </a:defRPr>
            </a:pPr>
            <a:endParaRPr lang="en-US"/>
          </a:p>
        </c:txPr>
        <c:crossAx val="321174968"/>
        <c:crosses val="autoZero"/>
        <c:crossBetween val="midCat"/>
      </c:valAx>
      <c:valAx>
        <c:axId val="321174968"/>
        <c:scaling>
          <c:orientation val="minMax"/>
        </c:scaling>
        <c:delete val="0"/>
        <c:axPos val="l"/>
        <c:title>
          <c:tx>
            <c:rich>
              <a:bodyPr rot="-5400000" spcFirstLastPara="1" vertOverflow="ellipsis" vert="horz" wrap="square" anchor="ctr" anchorCtr="1"/>
              <a:lstStyle/>
              <a:p>
                <a:pPr>
                  <a:defRPr sz="1400" b="1" i="0" u="none" strike="noStrike" kern="1200" baseline="0">
                    <a:solidFill>
                      <a:sysClr val="windowText" lastClr="000000"/>
                    </a:solidFill>
                    <a:latin typeface="+mn-lt"/>
                    <a:ea typeface="+mn-ea"/>
                    <a:cs typeface="+mn-cs"/>
                  </a:defRPr>
                </a:pPr>
                <a:r>
                  <a:rPr lang="en-US" sz="1400" b="1">
                    <a:solidFill>
                      <a:sysClr val="windowText" lastClr="000000"/>
                    </a:solidFill>
                  </a:rPr>
                  <a:t>Chimpanzee gain/loss</a:t>
                </a:r>
                <a:r>
                  <a:rPr lang="en-US" sz="1400" b="1" baseline="0">
                    <a:solidFill>
                      <a:sysClr val="windowText" lastClr="000000"/>
                    </a:solidFill>
                  </a:rPr>
                  <a:t> of TFBS density, %</a:t>
                </a:r>
                <a:endParaRPr lang="en-US" sz="1400" b="1">
                  <a:solidFill>
                    <a:sysClr val="windowText" lastClr="000000"/>
                  </a:solidFill>
                </a:endParaRPr>
              </a:p>
            </c:rich>
          </c:tx>
          <c:layout>
            <c:manualLayout>
              <c:xMode val="edge"/>
              <c:yMode val="edge"/>
              <c:x val="1.6133333163954506E-2"/>
              <c:y val="0.24344945518173863"/>
            </c:manualLayout>
          </c:layout>
          <c:overlay val="0"/>
          <c:spPr>
            <a:noFill/>
            <a:ln>
              <a:noFill/>
            </a:ln>
            <a:effectLst/>
          </c:spPr>
          <c:txPr>
            <a:bodyPr rot="-5400000" spcFirstLastPara="1" vertOverflow="ellipsis" vert="horz" wrap="square" anchor="ctr" anchorCtr="1"/>
            <a:lstStyle/>
            <a:p>
              <a:pPr>
                <a:defRPr sz="1400" b="1" i="0" u="none" strike="noStrike" kern="1200" baseline="0">
                  <a:solidFill>
                    <a:sysClr val="windowText" lastClr="000000"/>
                  </a:solidFill>
                  <a:latin typeface="+mn-lt"/>
                  <a:ea typeface="+mn-ea"/>
                  <a:cs typeface="+mn-cs"/>
                </a:defRPr>
              </a:pPr>
              <a:endParaRPr lang="en-US"/>
            </a:p>
          </c:txPr>
        </c:title>
        <c:numFmt formatCode="0.0" sourceLinked="1"/>
        <c:majorTickMark val="out"/>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100" b="1" i="0" u="none" strike="noStrike" kern="1200" baseline="0">
                <a:solidFill>
                  <a:sysClr val="windowText" lastClr="000000"/>
                </a:solidFill>
                <a:latin typeface="+mn-lt"/>
                <a:ea typeface="+mn-ea"/>
                <a:cs typeface="+mn-cs"/>
              </a:defRPr>
            </a:pPr>
            <a:endParaRPr lang="en-US"/>
          </a:p>
        </c:txPr>
        <c:crossAx val="321171048"/>
        <c:crosses val="autoZero"/>
        <c:crossBetween val="midCat"/>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sz="1600" b="0" i="0" u="none" strike="noStrike" kern="1200" spc="0" baseline="0">
                <a:solidFill>
                  <a:schemeClr val="tx1"/>
                </a:solidFill>
                <a:latin typeface="+mn-lt"/>
                <a:ea typeface="+mn-ea"/>
                <a:cs typeface="+mn-cs"/>
              </a:defRPr>
            </a:pPr>
            <a:r>
              <a:rPr lang="en-US" sz="1600" b="1" i="0" baseline="0" dirty="0">
                <a:solidFill>
                  <a:schemeClr val="tx1"/>
                </a:solidFill>
                <a:effectLst/>
              </a:rPr>
              <a:t>Divergent patterns of TFBS density changes acquired by Chimpanzee and Modern Humans during primate evolution   </a:t>
            </a:r>
            <a:endParaRPr lang="en-US" sz="1600" dirty="0">
              <a:solidFill>
                <a:schemeClr val="tx1"/>
              </a:solidFill>
              <a:effectLst/>
            </a:endParaRPr>
          </a:p>
        </c:rich>
      </c:tx>
      <c:overlay val="0"/>
      <c:spPr>
        <a:noFill/>
        <a:ln>
          <a:noFill/>
        </a:ln>
        <a:effectLst/>
      </c:spPr>
      <c:txPr>
        <a:bodyPr rot="0" spcFirstLastPara="1" vertOverflow="ellipsis" vert="horz" wrap="square"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sz="1600" b="0" i="0" u="none" strike="noStrike" kern="1200" spc="0" baseline="0">
              <a:solidFill>
                <a:schemeClr val="tx1"/>
              </a:solidFill>
              <a:latin typeface="+mn-lt"/>
              <a:ea typeface="+mn-ea"/>
              <a:cs typeface="+mn-cs"/>
            </a:defRPr>
          </a:pPr>
          <a:endParaRPr lang="en-US"/>
        </a:p>
      </c:txPr>
    </c:title>
    <c:autoTitleDeleted val="0"/>
    <c:plotArea>
      <c:layout>
        <c:manualLayout>
          <c:layoutTarget val="inner"/>
          <c:xMode val="edge"/>
          <c:yMode val="edge"/>
          <c:x val="6.6846603148765324E-2"/>
          <c:y val="0.10523486836872664"/>
          <c:w val="0.91266967579002178"/>
          <c:h val="0.77067573371510378"/>
        </c:manualLayout>
      </c:layout>
      <c:barChart>
        <c:barDir val="bar"/>
        <c:grouping val="clustered"/>
        <c:varyColors val="0"/>
        <c:ser>
          <c:idx val="0"/>
          <c:order val="0"/>
          <c:tx>
            <c:strRef>
              <c:f>Sheet4!$AC$1</c:f>
              <c:strCache>
                <c:ptCount val="1"/>
                <c:pt idx="0">
                  <c:v>Human gains, %</c:v>
                </c:pt>
              </c:strCache>
            </c:strRef>
          </c:tx>
          <c:spPr>
            <a:solidFill>
              <a:srgbClr val="0070C0"/>
            </a:solidFill>
            <a:ln>
              <a:solidFill>
                <a:srgbClr val="0070C0"/>
              </a:solidFill>
            </a:ln>
            <a:effectLst/>
          </c:spPr>
          <c:invertIfNegative val="0"/>
          <c:dPt>
            <c:idx val="0"/>
            <c:invertIfNegative val="0"/>
            <c:bubble3D val="0"/>
            <c:spPr>
              <a:solidFill>
                <a:srgbClr val="FF0000"/>
              </a:solidFill>
              <a:ln w="19050">
                <a:solidFill>
                  <a:srgbClr val="FF0000"/>
                </a:solidFill>
              </a:ln>
              <a:effectLst/>
            </c:spPr>
          </c:dPt>
          <c:dPt>
            <c:idx val="1"/>
            <c:invertIfNegative val="0"/>
            <c:bubble3D val="0"/>
            <c:spPr>
              <a:solidFill>
                <a:srgbClr val="FF0000"/>
              </a:solidFill>
              <a:ln w="19050">
                <a:solidFill>
                  <a:srgbClr val="FF0000"/>
                </a:solidFill>
              </a:ln>
              <a:effectLst/>
            </c:spPr>
          </c:dPt>
          <c:dPt>
            <c:idx val="2"/>
            <c:invertIfNegative val="0"/>
            <c:bubble3D val="0"/>
            <c:spPr>
              <a:solidFill>
                <a:srgbClr val="FF0000"/>
              </a:solidFill>
              <a:ln w="19050">
                <a:solidFill>
                  <a:srgbClr val="FF0000"/>
                </a:solidFill>
              </a:ln>
              <a:effectLst/>
            </c:spPr>
          </c:dPt>
          <c:dPt>
            <c:idx val="3"/>
            <c:invertIfNegative val="0"/>
            <c:bubble3D val="0"/>
            <c:spPr>
              <a:solidFill>
                <a:srgbClr val="FF0000"/>
              </a:solidFill>
              <a:ln w="19050">
                <a:solidFill>
                  <a:srgbClr val="FF0000"/>
                </a:solidFill>
              </a:ln>
              <a:effectLst/>
            </c:spPr>
          </c:dPt>
          <c:dPt>
            <c:idx val="4"/>
            <c:invertIfNegative val="0"/>
            <c:bubble3D val="0"/>
            <c:spPr>
              <a:solidFill>
                <a:srgbClr val="FF0000"/>
              </a:solidFill>
              <a:ln w="19050">
                <a:solidFill>
                  <a:srgbClr val="FF0000"/>
                </a:solidFill>
              </a:ln>
              <a:effectLst/>
            </c:spPr>
          </c:dPt>
          <c:dPt>
            <c:idx val="5"/>
            <c:invertIfNegative val="0"/>
            <c:bubble3D val="0"/>
            <c:spPr>
              <a:solidFill>
                <a:srgbClr val="FF0000"/>
              </a:solidFill>
              <a:ln w="19050">
                <a:solidFill>
                  <a:srgbClr val="FF0000"/>
                </a:solidFill>
              </a:ln>
              <a:effectLst/>
            </c:spPr>
          </c:dPt>
          <c:dPt>
            <c:idx val="6"/>
            <c:invertIfNegative val="0"/>
            <c:bubble3D val="0"/>
            <c:spPr>
              <a:solidFill>
                <a:srgbClr val="FF0000"/>
              </a:solidFill>
              <a:ln w="19050">
                <a:solidFill>
                  <a:srgbClr val="FF0000"/>
                </a:solidFill>
              </a:ln>
              <a:effectLst/>
            </c:spPr>
          </c:dPt>
          <c:dPt>
            <c:idx val="7"/>
            <c:invertIfNegative val="0"/>
            <c:bubble3D val="0"/>
            <c:spPr>
              <a:solidFill>
                <a:srgbClr val="FF0000"/>
              </a:solidFill>
              <a:ln w="19050">
                <a:solidFill>
                  <a:srgbClr val="FF0000"/>
                </a:solidFill>
              </a:ln>
              <a:effectLst/>
            </c:spPr>
          </c:dPt>
          <c:dPt>
            <c:idx val="8"/>
            <c:invertIfNegative val="0"/>
            <c:bubble3D val="0"/>
            <c:spPr>
              <a:solidFill>
                <a:srgbClr val="FF0000"/>
              </a:solidFill>
              <a:ln w="19050">
                <a:solidFill>
                  <a:srgbClr val="FF0000"/>
                </a:solidFill>
              </a:ln>
              <a:effectLst/>
            </c:spPr>
          </c:dPt>
          <c:dPt>
            <c:idx val="9"/>
            <c:invertIfNegative val="0"/>
            <c:bubble3D val="0"/>
            <c:spPr>
              <a:solidFill>
                <a:srgbClr val="FF0000"/>
              </a:solidFill>
              <a:ln w="19050">
                <a:solidFill>
                  <a:srgbClr val="FF0000"/>
                </a:solidFill>
              </a:ln>
              <a:effectLst/>
            </c:spPr>
          </c:dPt>
          <c:dPt>
            <c:idx val="10"/>
            <c:invertIfNegative val="0"/>
            <c:bubble3D val="0"/>
            <c:spPr>
              <a:solidFill>
                <a:srgbClr val="FF0000"/>
              </a:solidFill>
              <a:ln w="19050">
                <a:solidFill>
                  <a:srgbClr val="FF0000"/>
                </a:solidFill>
              </a:ln>
              <a:effectLst/>
            </c:spPr>
          </c:dPt>
          <c:dPt>
            <c:idx val="64"/>
            <c:invertIfNegative val="0"/>
            <c:bubble3D val="0"/>
            <c:spPr>
              <a:solidFill>
                <a:srgbClr val="FFFF00"/>
              </a:solidFill>
              <a:ln w="19050">
                <a:solidFill>
                  <a:srgbClr val="FFFF00"/>
                </a:solidFill>
              </a:ln>
              <a:effectLst/>
            </c:spPr>
          </c:dPt>
          <c:dPt>
            <c:idx val="65"/>
            <c:invertIfNegative val="0"/>
            <c:bubble3D val="0"/>
            <c:spPr>
              <a:solidFill>
                <a:srgbClr val="FFFF00"/>
              </a:solidFill>
              <a:ln w="19050">
                <a:solidFill>
                  <a:srgbClr val="FFFF00"/>
                </a:solidFill>
              </a:ln>
              <a:effectLst/>
            </c:spPr>
          </c:dPt>
          <c:dPt>
            <c:idx val="66"/>
            <c:invertIfNegative val="0"/>
            <c:bubble3D val="0"/>
            <c:spPr>
              <a:solidFill>
                <a:srgbClr val="FFFF00"/>
              </a:solidFill>
              <a:ln w="19050">
                <a:solidFill>
                  <a:srgbClr val="FFFF00"/>
                </a:solidFill>
              </a:ln>
              <a:effectLst/>
            </c:spPr>
          </c:dPt>
          <c:dPt>
            <c:idx val="67"/>
            <c:invertIfNegative val="0"/>
            <c:bubble3D val="0"/>
            <c:spPr>
              <a:solidFill>
                <a:srgbClr val="FFFF00"/>
              </a:solidFill>
              <a:ln w="19050">
                <a:solidFill>
                  <a:srgbClr val="FFFF00"/>
                </a:solidFill>
              </a:ln>
              <a:effectLst/>
            </c:spPr>
          </c:dPt>
          <c:dPt>
            <c:idx val="68"/>
            <c:invertIfNegative val="0"/>
            <c:bubble3D val="0"/>
            <c:spPr>
              <a:solidFill>
                <a:srgbClr val="FFFF00"/>
              </a:solidFill>
              <a:ln w="19050">
                <a:solidFill>
                  <a:srgbClr val="FFFF00"/>
                </a:solidFill>
              </a:ln>
              <a:effectLst/>
            </c:spPr>
          </c:dPt>
          <c:dPt>
            <c:idx val="69"/>
            <c:invertIfNegative val="0"/>
            <c:bubble3D val="0"/>
            <c:spPr>
              <a:solidFill>
                <a:srgbClr val="FFFF00"/>
              </a:solidFill>
              <a:ln w="19050">
                <a:solidFill>
                  <a:srgbClr val="FFFF00"/>
                </a:solidFill>
              </a:ln>
              <a:effectLst/>
            </c:spPr>
          </c:dPt>
          <c:dPt>
            <c:idx val="70"/>
            <c:invertIfNegative val="0"/>
            <c:bubble3D val="0"/>
            <c:spPr>
              <a:solidFill>
                <a:srgbClr val="FFFF00"/>
              </a:solidFill>
              <a:ln w="19050">
                <a:solidFill>
                  <a:srgbClr val="FFFF00"/>
                </a:solidFill>
              </a:ln>
              <a:effectLst/>
            </c:spPr>
          </c:dPt>
          <c:cat>
            <c:strRef>
              <c:f>Sheet4!$AB$2:$AB$72</c:f>
              <c:strCache>
                <c:ptCount val="71"/>
                <c:pt idx="0">
                  <c:v>SNAI1</c:v>
                </c:pt>
                <c:pt idx="1">
                  <c:v>SOX15</c:v>
                </c:pt>
                <c:pt idx="2">
                  <c:v>SOX2</c:v>
                </c:pt>
                <c:pt idx="3">
                  <c:v>SRY</c:v>
                </c:pt>
                <c:pt idx="4">
                  <c:v>FOXC1</c:v>
                </c:pt>
                <c:pt idx="5">
                  <c:v>Sox3</c:v>
                </c:pt>
                <c:pt idx="6">
                  <c:v>SOX10</c:v>
                </c:pt>
                <c:pt idx="7">
                  <c:v>FOXG1</c:v>
                </c:pt>
                <c:pt idx="8">
                  <c:v>Sox6</c:v>
                </c:pt>
                <c:pt idx="9">
                  <c:v>SOX18</c:v>
                </c:pt>
                <c:pt idx="10">
                  <c:v>SOX4</c:v>
                </c:pt>
                <c:pt idx="11">
                  <c:v>Arid3a</c:v>
                </c:pt>
                <c:pt idx="12">
                  <c:v>NKX6-1</c:v>
                </c:pt>
                <c:pt idx="13">
                  <c:v>NKX6-2</c:v>
                </c:pt>
                <c:pt idx="14">
                  <c:v>HOXD4</c:v>
                </c:pt>
                <c:pt idx="15">
                  <c:v>BARHL2</c:v>
                </c:pt>
                <c:pt idx="16">
                  <c:v>HOXA7</c:v>
                </c:pt>
                <c:pt idx="17">
                  <c:v>LHX4</c:v>
                </c:pt>
                <c:pt idx="18">
                  <c:v>HOXC4</c:v>
                </c:pt>
                <c:pt idx="19">
                  <c:v>FOXL1</c:v>
                </c:pt>
                <c:pt idx="20">
                  <c:v>MIXL1</c:v>
                </c:pt>
                <c:pt idx="21">
                  <c:v>BSX</c:v>
                </c:pt>
                <c:pt idx="22">
                  <c:v>Foxj2</c:v>
                </c:pt>
                <c:pt idx="23">
                  <c:v>BARX1</c:v>
                </c:pt>
                <c:pt idx="24">
                  <c:v>PRDM1</c:v>
                </c:pt>
                <c:pt idx="25">
                  <c:v>NKX6-3</c:v>
                </c:pt>
                <c:pt idx="26">
                  <c:v>FOXO6</c:v>
                </c:pt>
                <c:pt idx="27">
                  <c:v>GSX1</c:v>
                </c:pt>
                <c:pt idx="28">
                  <c:v>NOTO</c:v>
                </c:pt>
                <c:pt idx="29">
                  <c:v>HOXB5</c:v>
                </c:pt>
                <c:pt idx="30">
                  <c:v>MNX1</c:v>
                </c:pt>
                <c:pt idx="31">
                  <c:v>ESX1</c:v>
                </c:pt>
                <c:pt idx="32">
                  <c:v>VAX2</c:v>
                </c:pt>
                <c:pt idx="33">
                  <c:v>DRGX</c:v>
                </c:pt>
                <c:pt idx="34">
                  <c:v>MEOX2</c:v>
                </c:pt>
                <c:pt idx="35">
                  <c:v>FOXO4</c:v>
                </c:pt>
                <c:pt idx="36">
                  <c:v>HOXB3</c:v>
                </c:pt>
                <c:pt idx="37">
                  <c:v>HOXA1</c:v>
                </c:pt>
                <c:pt idx="38">
                  <c:v>Lhx8</c:v>
                </c:pt>
                <c:pt idx="39">
                  <c:v>DLX1</c:v>
                </c:pt>
                <c:pt idx="40">
                  <c:v>HOXA6</c:v>
                </c:pt>
                <c:pt idx="41">
                  <c:v>ISL2</c:v>
                </c:pt>
                <c:pt idx="42">
                  <c:v>FOXP3</c:v>
                </c:pt>
                <c:pt idx="43">
                  <c:v>HOXA9</c:v>
                </c:pt>
                <c:pt idx="44">
                  <c:v>EVX1</c:v>
                </c:pt>
                <c:pt idx="45">
                  <c:v>OTX1</c:v>
                </c:pt>
                <c:pt idx="46">
                  <c:v>HOXC8</c:v>
                </c:pt>
                <c:pt idx="47">
                  <c:v>HOXB6</c:v>
                </c:pt>
                <c:pt idx="48">
                  <c:v>NEUROG1</c:v>
                </c:pt>
                <c:pt idx="49">
                  <c:v>CLOCK</c:v>
                </c:pt>
                <c:pt idx="50">
                  <c:v>BHLHE22</c:v>
                </c:pt>
                <c:pt idx="51">
                  <c:v>FIGLA</c:v>
                </c:pt>
                <c:pt idx="52">
                  <c:v>NR2C1</c:v>
                </c:pt>
                <c:pt idx="53">
                  <c:v>ZNF257</c:v>
                </c:pt>
                <c:pt idx="54">
                  <c:v>ASCL1</c:v>
                </c:pt>
                <c:pt idx="55">
                  <c:v>PTF1A</c:v>
                </c:pt>
                <c:pt idx="56">
                  <c:v>NEUROG2</c:v>
                </c:pt>
                <c:pt idx="57">
                  <c:v>ZEB1</c:v>
                </c:pt>
                <c:pt idx="58">
                  <c:v>Arnt</c:v>
                </c:pt>
                <c:pt idx="59">
                  <c:v>Tcf12</c:v>
                </c:pt>
                <c:pt idx="60">
                  <c:v>FOXN1</c:v>
                </c:pt>
                <c:pt idx="61">
                  <c:v>KLF5</c:v>
                </c:pt>
                <c:pt idx="62">
                  <c:v>MAX</c:v>
                </c:pt>
                <c:pt idx="63">
                  <c:v>SP5</c:v>
                </c:pt>
                <c:pt idx="64">
                  <c:v>KLF1</c:v>
                </c:pt>
                <c:pt idx="65">
                  <c:v>VEZF1</c:v>
                </c:pt>
                <c:pt idx="66">
                  <c:v>KLF14</c:v>
                </c:pt>
                <c:pt idx="67">
                  <c:v>TFAP2C</c:v>
                </c:pt>
                <c:pt idx="68">
                  <c:v>TFAP2A</c:v>
                </c:pt>
                <c:pt idx="69">
                  <c:v>TFAP2B</c:v>
                </c:pt>
                <c:pt idx="70">
                  <c:v>TFAP2E</c:v>
                </c:pt>
              </c:strCache>
            </c:strRef>
          </c:cat>
          <c:val>
            <c:numRef>
              <c:f>Sheet4!$AC$2:$AC$72</c:f>
              <c:numCache>
                <c:formatCode>0.0</c:formatCode>
                <c:ptCount val="71"/>
                <c:pt idx="0">
                  <c:v>66.300281469341201</c:v>
                </c:pt>
                <c:pt idx="1">
                  <c:v>61.428528850739148</c:v>
                </c:pt>
                <c:pt idx="2">
                  <c:v>59.923301268107188</c:v>
                </c:pt>
                <c:pt idx="3">
                  <c:v>55.923977138709979</c:v>
                </c:pt>
                <c:pt idx="4">
                  <c:v>54.213843195898313</c:v>
                </c:pt>
                <c:pt idx="5">
                  <c:v>52.176976187121326</c:v>
                </c:pt>
                <c:pt idx="6">
                  <c:v>51.903281695882598</c:v>
                </c:pt>
                <c:pt idx="7">
                  <c:v>50.683878899646537</c:v>
                </c:pt>
                <c:pt idx="8">
                  <c:v>49.147727272727273</c:v>
                </c:pt>
                <c:pt idx="9">
                  <c:v>45.629370629370612</c:v>
                </c:pt>
                <c:pt idx="10">
                  <c:v>45.292733156810826</c:v>
                </c:pt>
                <c:pt idx="11">
                  <c:v>41.64673046251994</c:v>
                </c:pt>
                <c:pt idx="12">
                  <c:v>40.517571070411748</c:v>
                </c:pt>
                <c:pt idx="13">
                  <c:v>40.246625645097254</c:v>
                </c:pt>
                <c:pt idx="14">
                  <c:v>38.770197500714794</c:v>
                </c:pt>
                <c:pt idx="15">
                  <c:v>36.024564054698729</c:v>
                </c:pt>
                <c:pt idx="16">
                  <c:v>36.02132600224202</c:v>
                </c:pt>
                <c:pt idx="17">
                  <c:v>35.714637058368474</c:v>
                </c:pt>
                <c:pt idx="18">
                  <c:v>35.442531476274262</c:v>
                </c:pt>
                <c:pt idx="19">
                  <c:v>35.039478559958965</c:v>
                </c:pt>
                <c:pt idx="20">
                  <c:v>35.012455772979997</c:v>
                </c:pt>
                <c:pt idx="21">
                  <c:v>34.820777919475304</c:v>
                </c:pt>
                <c:pt idx="22">
                  <c:v>34.719285882076569</c:v>
                </c:pt>
                <c:pt idx="23">
                  <c:v>34.511850051274266</c:v>
                </c:pt>
                <c:pt idx="24">
                  <c:v>34.357643963753283</c:v>
                </c:pt>
                <c:pt idx="25">
                  <c:v>32.993789243789259</c:v>
                </c:pt>
                <c:pt idx="26">
                  <c:v>32.892249527410215</c:v>
                </c:pt>
                <c:pt idx="27">
                  <c:v>32.78437988024352</c:v>
                </c:pt>
                <c:pt idx="28">
                  <c:v>32.450331125827816</c:v>
                </c:pt>
                <c:pt idx="29">
                  <c:v>31.818181818181813</c:v>
                </c:pt>
                <c:pt idx="30">
                  <c:v>31.427783582956014</c:v>
                </c:pt>
                <c:pt idx="31">
                  <c:v>31.312521479059669</c:v>
                </c:pt>
                <c:pt idx="32">
                  <c:v>31.239037285757238</c:v>
                </c:pt>
                <c:pt idx="33">
                  <c:v>31.228892411606591</c:v>
                </c:pt>
                <c:pt idx="34">
                  <c:v>31.017322231792516</c:v>
                </c:pt>
                <c:pt idx="35">
                  <c:v>30.511463844797181</c:v>
                </c:pt>
                <c:pt idx="36">
                  <c:v>30.364962378191684</c:v>
                </c:pt>
                <c:pt idx="37">
                  <c:v>29.396577717473242</c:v>
                </c:pt>
                <c:pt idx="38">
                  <c:v>29.357456630183897</c:v>
                </c:pt>
                <c:pt idx="39">
                  <c:v>27.22135238281632</c:v>
                </c:pt>
                <c:pt idx="40">
                  <c:v>26.761986939163595</c:v>
                </c:pt>
                <c:pt idx="41">
                  <c:v>25.816017072896784</c:v>
                </c:pt>
                <c:pt idx="42">
                  <c:v>25.788738409056837</c:v>
                </c:pt>
                <c:pt idx="43">
                  <c:v>25.65217391304348</c:v>
                </c:pt>
                <c:pt idx="44">
                  <c:v>25.60082147292006</c:v>
                </c:pt>
                <c:pt idx="45">
                  <c:v>25.486325115562398</c:v>
                </c:pt>
                <c:pt idx="46">
                  <c:v>25.195810322854712</c:v>
                </c:pt>
                <c:pt idx="47">
                  <c:v>24.843607367234075</c:v>
                </c:pt>
                <c:pt idx="48">
                  <c:v>-24.45132172791747</c:v>
                </c:pt>
                <c:pt idx="49">
                  <c:v>-25.151982790871681</c:v>
                </c:pt>
                <c:pt idx="50">
                  <c:v>-25.241167129813412</c:v>
                </c:pt>
                <c:pt idx="51">
                  <c:v>-25.261927859599613</c:v>
                </c:pt>
                <c:pt idx="52">
                  <c:v>-25.889679715302492</c:v>
                </c:pt>
                <c:pt idx="53">
                  <c:v>-29.094572104295008</c:v>
                </c:pt>
                <c:pt idx="54">
                  <c:v>-29.896907216494846</c:v>
                </c:pt>
                <c:pt idx="55">
                  <c:v>-30.141927574500183</c:v>
                </c:pt>
                <c:pt idx="56">
                  <c:v>-30.624886135908181</c:v>
                </c:pt>
                <c:pt idx="57">
                  <c:v>-32.512273573726084</c:v>
                </c:pt>
                <c:pt idx="58">
                  <c:v>-32.824464951894754</c:v>
                </c:pt>
                <c:pt idx="59">
                  <c:v>-34.540549378678868</c:v>
                </c:pt>
                <c:pt idx="60">
                  <c:v>-35.252069583794295</c:v>
                </c:pt>
                <c:pt idx="61">
                  <c:v>-37.007800891530465</c:v>
                </c:pt>
                <c:pt idx="62">
                  <c:v>-37.022727272727273</c:v>
                </c:pt>
                <c:pt idx="63">
                  <c:v>-40.43900094351379</c:v>
                </c:pt>
                <c:pt idx="64">
                  <c:v>-51.465459045904595</c:v>
                </c:pt>
                <c:pt idx="65">
                  <c:v>-51.512801714414614</c:v>
                </c:pt>
                <c:pt idx="66">
                  <c:v>-54.574817946910969</c:v>
                </c:pt>
                <c:pt idx="67">
                  <c:v>-56.227009984235409</c:v>
                </c:pt>
                <c:pt idx="68">
                  <c:v>-56.97965872939362</c:v>
                </c:pt>
                <c:pt idx="69">
                  <c:v>-57.271703009059038</c:v>
                </c:pt>
                <c:pt idx="70">
                  <c:v>-61.426256077795784</c:v>
                </c:pt>
              </c:numCache>
            </c:numRef>
          </c:val>
        </c:ser>
        <c:dLbls>
          <c:showLegendKey val="0"/>
          <c:showVal val="0"/>
          <c:showCatName val="0"/>
          <c:showSerName val="0"/>
          <c:showPercent val="0"/>
          <c:showBubbleSize val="0"/>
        </c:dLbls>
        <c:gapWidth val="150"/>
        <c:axId val="321173792"/>
        <c:axId val="321175752"/>
      </c:barChart>
      <c:catAx>
        <c:axId val="321173792"/>
        <c:scaling>
          <c:orientation val="minMax"/>
        </c:scaling>
        <c:delete val="0"/>
        <c:axPos val="l"/>
        <c:numFmt formatCode="General" sourceLinked="1"/>
        <c:majorTickMark val="none"/>
        <c:minorTickMark val="none"/>
        <c:tickLblPos val="low"/>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700" b="1" i="0" u="none" strike="noStrike" kern="1200" baseline="0">
                <a:solidFill>
                  <a:sysClr val="windowText" lastClr="000000"/>
                </a:solidFill>
                <a:latin typeface="+mn-lt"/>
                <a:ea typeface="+mn-ea"/>
                <a:cs typeface="Arial" panose="020B0604020202020204" pitchFamily="34" charset="0"/>
              </a:defRPr>
            </a:pPr>
            <a:endParaRPr lang="en-US"/>
          </a:p>
        </c:txPr>
        <c:crossAx val="321175752"/>
        <c:crosses val="autoZero"/>
        <c:auto val="1"/>
        <c:lblAlgn val="ctr"/>
        <c:lblOffset val="100"/>
        <c:tickLblSkip val="1"/>
        <c:noMultiLvlLbl val="0"/>
      </c:catAx>
      <c:valAx>
        <c:axId val="321175752"/>
        <c:scaling>
          <c:orientation val="minMax"/>
          <c:max val="70"/>
          <c:min val="-70"/>
        </c:scaling>
        <c:delete val="0"/>
        <c:axPos val="b"/>
        <c:title>
          <c:tx>
            <c:rich>
              <a:bodyPr rot="0" spcFirstLastPara="1" vertOverflow="ellipsis" vert="horz" wrap="square" anchor="ctr" anchorCtr="1"/>
              <a:lstStyle/>
              <a:p>
                <a:pPr>
                  <a:defRPr sz="1400" b="1" i="0" u="none" strike="noStrike" kern="1200" baseline="0">
                    <a:solidFill>
                      <a:sysClr val="windowText" lastClr="000000"/>
                    </a:solidFill>
                    <a:latin typeface="+mn-lt"/>
                    <a:ea typeface="+mn-ea"/>
                    <a:cs typeface="+mn-cs"/>
                  </a:defRPr>
                </a:pPr>
                <a:r>
                  <a:rPr lang="en-US" sz="1400" b="1">
                    <a:solidFill>
                      <a:sysClr val="windowText" lastClr="000000"/>
                    </a:solidFill>
                  </a:rPr>
                  <a:t>Human</a:t>
                </a:r>
                <a:r>
                  <a:rPr lang="en-US" sz="1400" b="1" baseline="0">
                    <a:solidFill>
                      <a:sysClr val="windowText" lastClr="000000"/>
                    </a:solidFill>
                  </a:rPr>
                  <a:t> versus Chimpanzee TFBS density changes, %</a:t>
                </a:r>
                <a:endParaRPr lang="en-US" sz="1400" b="1">
                  <a:solidFill>
                    <a:sysClr val="windowText" lastClr="000000"/>
                  </a:solidFill>
                </a:endParaRPr>
              </a:p>
            </c:rich>
          </c:tx>
          <c:layout>
            <c:manualLayout>
              <c:xMode val="edge"/>
              <c:yMode val="edge"/>
              <c:x val="0.32498953989512291"/>
              <c:y val="0.93491720353137675"/>
            </c:manualLayout>
          </c:layout>
          <c:overlay val="0"/>
          <c:spPr>
            <a:noFill/>
            <a:ln>
              <a:noFill/>
            </a:ln>
            <a:effectLst/>
          </c:spPr>
          <c:txPr>
            <a:bodyPr rot="0" spcFirstLastPara="1" vertOverflow="ellipsis" vert="horz" wrap="square" anchor="ctr" anchorCtr="1"/>
            <a:lstStyle/>
            <a:p>
              <a:pPr>
                <a:defRPr sz="1400" b="1" i="0" u="none" strike="noStrike" kern="1200" baseline="0">
                  <a:solidFill>
                    <a:sysClr val="windowText" lastClr="000000"/>
                  </a:solidFill>
                  <a:latin typeface="+mn-lt"/>
                  <a:ea typeface="+mn-ea"/>
                  <a:cs typeface="+mn-cs"/>
                </a:defRPr>
              </a:pPr>
              <a:endParaRPr lang="en-US"/>
            </a:p>
          </c:txPr>
        </c:title>
        <c:numFmt formatCode="0.0" sourceLinked="1"/>
        <c:majorTickMark val="out"/>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ysClr val="windowText" lastClr="000000"/>
                </a:solidFill>
                <a:latin typeface="+mn-lt"/>
                <a:ea typeface="+mn-ea"/>
                <a:cs typeface="+mn-cs"/>
              </a:defRPr>
            </a:pPr>
            <a:endParaRPr lang="en-US"/>
          </a:p>
        </c:txPr>
        <c:crossAx val="32117379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0.26387</cdr:x>
      <cdr:y>0.7932</cdr:y>
    </cdr:from>
    <cdr:to>
      <cdr:x>0.31887</cdr:x>
      <cdr:y>0.83728</cdr:y>
    </cdr:to>
    <cdr:sp macro="" textlink="">
      <cdr:nvSpPr>
        <cdr:cNvPr id="2" name="TextBox 1"/>
        <cdr:cNvSpPr txBox="1"/>
      </cdr:nvSpPr>
      <cdr:spPr>
        <a:xfrm xmlns:a="http://schemas.openxmlformats.org/drawingml/2006/main">
          <a:off x="2284846" y="4986482"/>
          <a:ext cx="476250" cy="277091"/>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400" b="1"/>
            <a:t>c22</a:t>
          </a:r>
        </a:p>
      </cdr:txBody>
    </cdr:sp>
  </cdr:relSizeAnchor>
  <cdr:relSizeAnchor xmlns:cdr="http://schemas.openxmlformats.org/drawingml/2006/chartDrawing">
    <cdr:from>
      <cdr:x>0.22587</cdr:x>
      <cdr:y>0.73811</cdr:y>
    </cdr:from>
    <cdr:to>
      <cdr:x>0.28087</cdr:x>
      <cdr:y>0.78219</cdr:y>
    </cdr:to>
    <cdr:sp macro="" textlink="">
      <cdr:nvSpPr>
        <cdr:cNvPr id="3" name="TextBox 1"/>
        <cdr:cNvSpPr txBox="1"/>
      </cdr:nvSpPr>
      <cdr:spPr>
        <a:xfrm xmlns:a="http://schemas.openxmlformats.org/drawingml/2006/main">
          <a:off x="1955800" y="4640118"/>
          <a:ext cx="476250" cy="277091"/>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400" b="1"/>
            <a:t>c19</a:t>
          </a:r>
        </a:p>
      </cdr:txBody>
    </cdr:sp>
  </cdr:relSizeAnchor>
  <cdr:relSizeAnchor xmlns:cdr="http://schemas.openxmlformats.org/drawingml/2006/chartDrawing">
    <cdr:from>
      <cdr:x>0.33387</cdr:x>
      <cdr:y>0.71745</cdr:y>
    </cdr:from>
    <cdr:to>
      <cdr:x>0.38887</cdr:x>
      <cdr:y>0.76152</cdr:y>
    </cdr:to>
    <cdr:sp macro="" textlink="">
      <cdr:nvSpPr>
        <cdr:cNvPr id="4" name="TextBox 1"/>
        <cdr:cNvSpPr txBox="1"/>
      </cdr:nvSpPr>
      <cdr:spPr>
        <a:xfrm xmlns:a="http://schemas.openxmlformats.org/drawingml/2006/main">
          <a:off x="2890982" y="4510232"/>
          <a:ext cx="476250" cy="277091"/>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400" b="1"/>
            <a:t>c17</a:t>
          </a:r>
        </a:p>
      </cdr:txBody>
    </cdr:sp>
  </cdr:relSizeAnchor>
  <cdr:relSizeAnchor xmlns:cdr="http://schemas.openxmlformats.org/drawingml/2006/chartDrawing">
    <cdr:from>
      <cdr:x>0.44887</cdr:x>
      <cdr:y>0.70505</cdr:y>
    </cdr:from>
    <cdr:to>
      <cdr:x>0.498</cdr:x>
      <cdr:y>0.74913</cdr:y>
    </cdr:to>
    <cdr:sp macro="" textlink="">
      <cdr:nvSpPr>
        <cdr:cNvPr id="5" name="TextBox 1"/>
        <cdr:cNvSpPr txBox="1"/>
      </cdr:nvSpPr>
      <cdr:spPr>
        <a:xfrm xmlns:a="http://schemas.openxmlformats.org/drawingml/2006/main">
          <a:off x="3886776" y="4432301"/>
          <a:ext cx="425451" cy="277091"/>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400" b="1"/>
            <a:t>c16</a:t>
          </a:r>
        </a:p>
      </cdr:txBody>
    </cdr:sp>
  </cdr:relSizeAnchor>
  <cdr:relSizeAnchor xmlns:cdr="http://schemas.openxmlformats.org/drawingml/2006/chartDrawing">
    <cdr:from>
      <cdr:x>0.92887</cdr:x>
      <cdr:y>0.21882</cdr:y>
    </cdr:from>
    <cdr:to>
      <cdr:x>0.98387</cdr:x>
      <cdr:y>0.2629</cdr:y>
    </cdr:to>
    <cdr:sp macro="" textlink="">
      <cdr:nvSpPr>
        <cdr:cNvPr id="6" name="TextBox 1"/>
        <cdr:cNvSpPr txBox="1"/>
      </cdr:nvSpPr>
      <cdr:spPr>
        <a:xfrm xmlns:a="http://schemas.openxmlformats.org/drawingml/2006/main">
          <a:off x="8043140" y="1375641"/>
          <a:ext cx="476250" cy="277091"/>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400" b="1"/>
            <a:t>c13</a:t>
          </a:r>
        </a:p>
      </cdr:txBody>
    </cdr:sp>
  </cdr:relSizeAnchor>
  <cdr:relSizeAnchor xmlns:cdr="http://schemas.openxmlformats.org/drawingml/2006/chartDrawing">
    <cdr:from>
      <cdr:x>0.91487</cdr:x>
      <cdr:y>0.18026</cdr:y>
    </cdr:from>
    <cdr:to>
      <cdr:x>0.964</cdr:x>
      <cdr:y>0.22433</cdr:y>
    </cdr:to>
    <cdr:sp macro="" textlink="">
      <cdr:nvSpPr>
        <cdr:cNvPr id="7" name="TextBox 1"/>
        <cdr:cNvSpPr txBox="1"/>
      </cdr:nvSpPr>
      <cdr:spPr>
        <a:xfrm xmlns:a="http://schemas.openxmlformats.org/drawingml/2006/main">
          <a:off x="7921914" y="1133187"/>
          <a:ext cx="425451" cy="277091"/>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400" b="1"/>
            <a:t>c4</a:t>
          </a:r>
        </a:p>
      </cdr:txBody>
    </cdr:sp>
  </cdr:relSizeAnchor>
  <cdr:relSizeAnchor xmlns:cdr="http://schemas.openxmlformats.org/drawingml/2006/chartDrawing">
    <cdr:from>
      <cdr:x>0.86174</cdr:x>
      <cdr:y>0.2517</cdr:y>
    </cdr:from>
    <cdr:to>
      <cdr:x>0.91674</cdr:x>
      <cdr:y>0.29578</cdr:y>
    </cdr:to>
    <cdr:sp macro="" textlink="">
      <cdr:nvSpPr>
        <cdr:cNvPr id="8" name="TextBox 1"/>
        <cdr:cNvSpPr txBox="1"/>
      </cdr:nvSpPr>
      <cdr:spPr>
        <a:xfrm xmlns:a="http://schemas.openxmlformats.org/drawingml/2006/main">
          <a:off x="7461856" y="1582332"/>
          <a:ext cx="476250" cy="277109"/>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400" b="1" dirty="0"/>
            <a:t>c6</a:t>
          </a:r>
        </a:p>
      </cdr:txBody>
    </cdr:sp>
  </cdr:relSizeAnchor>
</c:userShapes>
</file>

<file path=ppt/drawings/drawing2.xml><?xml version="1.0" encoding="utf-8"?>
<c:userShapes xmlns:c="http://schemas.openxmlformats.org/drawingml/2006/chart">
  <cdr:relSizeAnchor xmlns:cdr="http://schemas.openxmlformats.org/drawingml/2006/chartDrawing">
    <cdr:from>
      <cdr:x>0.87901</cdr:x>
      <cdr:y>0.21626</cdr:y>
    </cdr:from>
    <cdr:to>
      <cdr:x>0.93401</cdr:x>
      <cdr:y>0.26033</cdr:y>
    </cdr:to>
    <cdr:sp macro="" textlink="">
      <cdr:nvSpPr>
        <cdr:cNvPr id="2" name="TextBox 1"/>
        <cdr:cNvSpPr txBox="1"/>
      </cdr:nvSpPr>
      <cdr:spPr>
        <a:xfrm xmlns:a="http://schemas.openxmlformats.org/drawingml/2006/main">
          <a:off x="7611399" y="1359506"/>
          <a:ext cx="476250" cy="277046"/>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400" b="1"/>
            <a:t>c19</a:t>
          </a:r>
        </a:p>
      </cdr:txBody>
    </cdr:sp>
  </cdr:relSizeAnchor>
  <cdr:relSizeAnchor xmlns:cdr="http://schemas.openxmlformats.org/drawingml/2006/chartDrawing">
    <cdr:from>
      <cdr:x>0.80387</cdr:x>
      <cdr:y>0.26014</cdr:y>
    </cdr:from>
    <cdr:to>
      <cdr:x>0.85887</cdr:x>
      <cdr:y>0.30422</cdr:y>
    </cdr:to>
    <cdr:sp macro="" textlink="">
      <cdr:nvSpPr>
        <cdr:cNvPr id="3" name="TextBox 1"/>
        <cdr:cNvSpPr txBox="1"/>
      </cdr:nvSpPr>
      <cdr:spPr>
        <a:xfrm xmlns:a="http://schemas.openxmlformats.org/drawingml/2006/main">
          <a:off x="6960754" y="1635396"/>
          <a:ext cx="476250" cy="277109"/>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400" b="1"/>
            <a:t>c22</a:t>
          </a:r>
        </a:p>
      </cdr:txBody>
    </cdr:sp>
  </cdr:relSizeAnchor>
  <cdr:relSizeAnchor xmlns:cdr="http://schemas.openxmlformats.org/drawingml/2006/chartDrawing">
    <cdr:from>
      <cdr:x>0.74387</cdr:x>
      <cdr:y>0.22571</cdr:y>
    </cdr:from>
    <cdr:to>
      <cdr:x>0.79887</cdr:x>
      <cdr:y>0.26979</cdr:y>
    </cdr:to>
    <cdr:sp macro="" textlink="">
      <cdr:nvSpPr>
        <cdr:cNvPr id="4" name="TextBox 1"/>
        <cdr:cNvSpPr txBox="1"/>
      </cdr:nvSpPr>
      <cdr:spPr>
        <a:xfrm xmlns:a="http://schemas.openxmlformats.org/drawingml/2006/main">
          <a:off x="6441209" y="1418936"/>
          <a:ext cx="476250" cy="277109"/>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400" b="1"/>
            <a:t>c17</a:t>
          </a:r>
        </a:p>
      </cdr:txBody>
    </cdr:sp>
  </cdr:relSizeAnchor>
  <cdr:relSizeAnchor xmlns:cdr="http://schemas.openxmlformats.org/drawingml/2006/chartDrawing">
    <cdr:from>
      <cdr:x>0.61587</cdr:x>
      <cdr:y>0.2877</cdr:y>
    </cdr:from>
    <cdr:to>
      <cdr:x>0.67087</cdr:x>
      <cdr:y>0.33178</cdr:y>
    </cdr:to>
    <cdr:sp macro="" textlink="">
      <cdr:nvSpPr>
        <cdr:cNvPr id="5" name="TextBox 1"/>
        <cdr:cNvSpPr txBox="1"/>
      </cdr:nvSpPr>
      <cdr:spPr>
        <a:xfrm xmlns:a="http://schemas.openxmlformats.org/drawingml/2006/main">
          <a:off x="5332846" y="1808596"/>
          <a:ext cx="476250" cy="277109"/>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400" b="1"/>
            <a:t>c16</a:t>
          </a:r>
        </a:p>
      </cdr:txBody>
    </cdr:sp>
  </cdr:relSizeAnchor>
  <cdr:relSizeAnchor xmlns:cdr="http://schemas.openxmlformats.org/drawingml/2006/chartDrawing">
    <cdr:from>
      <cdr:x>0.23687</cdr:x>
      <cdr:y>0.76841</cdr:y>
    </cdr:from>
    <cdr:to>
      <cdr:x>0.286</cdr:x>
      <cdr:y>0.81249</cdr:y>
    </cdr:to>
    <cdr:sp macro="" textlink="">
      <cdr:nvSpPr>
        <cdr:cNvPr id="6" name="TextBox 1"/>
        <cdr:cNvSpPr txBox="1"/>
      </cdr:nvSpPr>
      <cdr:spPr>
        <a:xfrm xmlns:a="http://schemas.openxmlformats.org/drawingml/2006/main">
          <a:off x="2051050" y="4830618"/>
          <a:ext cx="425422" cy="277109"/>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400" b="1"/>
            <a:t>c4</a:t>
          </a:r>
        </a:p>
      </cdr:txBody>
    </cdr:sp>
  </cdr:relSizeAnchor>
  <cdr:relSizeAnchor xmlns:cdr="http://schemas.openxmlformats.org/drawingml/2006/chartDrawing">
    <cdr:from>
      <cdr:x>0.15787</cdr:x>
      <cdr:y>0.73673</cdr:y>
    </cdr:from>
    <cdr:to>
      <cdr:x>0.21287</cdr:x>
      <cdr:y>0.78081</cdr:y>
    </cdr:to>
    <cdr:sp macro="" textlink="">
      <cdr:nvSpPr>
        <cdr:cNvPr id="7" name="TextBox 1"/>
        <cdr:cNvSpPr txBox="1"/>
      </cdr:nvSpPr>
      <cdr:spPr>
        <a:xfrm xmlns:a="http://schemas.openxmlformats.org/drawingml/2006/main">
          <a:off x="1366982" y="4631459"/>
          <a:ext cx="476250" cy="277109"/>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400" b="1"/>
            <a:t>c13</a:t>
          </a:r>
        </a:p>
      </cdr:txBody>
    </cdr:sp>
  </cdr:relSizeAnchor>
</c:userShapes>
</file>

<file path=ppt/drawings/drawing3.xml><?xml version="1.0" encoding="utf-8"?>
<c:userShapes xmlns:c="http://schemas.openxmlformats.org/drawingml/2006/chart">
  <cdr:relSizeAnchor xmlns:cdr="http://schemas.openxmlformats.org/drawingml/2006/chartDrawing">
    <cdr:from>
      <cdr:x>0.157</cdr:x>
      <cdr:y>0.17906</cdr:y>
    </cdr:from>
    <cdr:to>
      <cdr:x>0.871</cdr:x>
      <cdr:y>0.47227</cdr:y>
    </cdr:to>
    <cdr:sp macro="" textlink="">
      <cdr:nvSpPr>
        <cdr:cNvPr id="2" name="Rounded Rectangle 1"/>
        <cdr:cNvSpPr/>
      </cdr:nvSpPr>
      <cdr:spPr>
        <a:xfrm xmlns:a="http://schemas.openxmlformats.org/drawingml/2006/main">
          <a:off x="1359477" y="1125681"/>
          <a:ext cx="6182591" cy="1843231"/>
        </a:xfrm>
        <a:prstGeom xmlns:a="http://schemas.openxmlformats.org/drawingml/2006/main" prst="roundRect">
          <a:avLst/>
        </a:prstGeom>
        <a:solidFill xmlns:a="http://schemas.openxmlformats.org/drawingml/2006/main">
          <a:srgbClr val="00B0F0">
            <a:alpha val="11000"/>
          </a:srgbClr>
        </a:solidFill>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en-US"/>
        </a:p>
      </cdr:txBody>
    </cdr:sp>
  </cdr:relSizeAnchor>
  <cdr:relSizeAnchor xmlns:cdr="http://schemas.openxmlformats.org/drawingml/2006/chartDrawing">
    <cdr:from>
      <cdr:x>0.11987</cdr:x>
      <cdr:y>0.2023</cdr:y>
    </cdr:from>
    <cdr:to>
      <cdr:x>0.1535</cdr:x>
      <cdr:y>0.45781</cdr:y>
    </cdr:to>
    <cdr:sp macro="" textlink="">
      <cdr:nvSpPr>
        <cdr:cNvPr id="3" name="TextBox 1"/>
        <cdr:cNvSpPr txBox="1"/>
      </cdr:nvSpPr>
      <cdr:spPr>
        <a:xfrm xmlns:a="http://schemas.openxmlformats.org/drawingml/2006/main" rot="16200000">
          <a:off x="380423" y="1929248"/>
          <a:ext cx="1606262" cy="291233"/>
        </a:xfrm>
        <a:prstGeom xmlns:a="http://schemas.openxmlformats.org/drawingml/2006/main" prst="rect">
          <a:avLst/>
        </a:prstGeom>
        <a:solidFill xmlns:a="http://schemas.openxmlformats.org/drawingml/2006/main">
          <a:srgbClr val="00B0F0">
            <a:alpha val="10000"/>
          </a:srgbClr>
        </a:solidFill>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1100" b="1">
              <a:solidFill>
                <a:sysClr val="windowText" lastClr="000000"/>
              </a:solidFill>
            </a:rPr>
            <a:t>CHIMPANZEE </a:t>
          </a:r>
          <a:r>
            <a:rPr lang="en-US" sz="1100" b="1" baseline="0">
              <a:solidFill>
                <a:sysClr val="windowText" lastClr="000000"/>
              </a:solidFill>
            </a:rPr>
            <a:t> </a:t>
          </a:r>
          <a:r>
            <a:rPr lang="en-US" sz="1100" b="1">
              <a:solidFill>
                <a:sysClr val="windowText" lastClr="000000"/>
              </a:solidFill>
            </a:rPr>
            <a:t>GENOME</a:t>
          </a:r>
        </a:p>
      </cdr:txBody>
    </cdr:sp>
  </cdr:relSizeAnchor>
  <cdr:relSizeAnchor xmlns:cdr="http://schemas.openxmlformats.org/drawingml/2006/chartDrawing">
    <cdr:from>
      <cdr:x>0.54187</cdr:x>
      <cdr:y>0.15702</cdr:y>
    </cdr:from>
    <cdr:to>
      <cdr:x>0.87</cdr:x>
      <cdr:y>0.67631</cdr:y>
    </cdr:to>
    <cdr:sp macro="" textlink="">
      <cdr:nvSpPr>
        <cdr:cNvPr id="4" name="Rounded Rectangle 3"/>
        <cdr:cNvSpPr/>
      </cdr:nvSpPr>
      <cdr:spPr>
        <a:xfrm xmlns:a="http://schemas.openxmlformats.org/drawingml/2006/main" rot="16200000">
          <a:off x="4480504" y="1198704"/>
          <a:ext cx="3264478" cy="2841339"/>
        </a:xfrm>
        <a:prstGeom xmlns:a="http://schemas.openxmlformats.org/drawingml/2006/main" prst="roundRect">
          <a:avLst/>
        </a:prstGeom>
        <a:solidFill xmlns:a="http://schemas.openxmlformats.org/drawingml/2006/main">
          <a:srgbClr val="00B050">
            <a:alpha val="11000"/>
          </a:srgbClr>
        </a:solidFill>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en-US"/>
        </a:p>
      </cdr:txBody>
    </cdr:sp>
  </cdr:relSizeAnchor>
  <cdr:relSizeAnchor xmlns:cdr="http://schemas.openxmlformats.org/drawingml/2006/chartDrawing">
    <cdr:from>
      <cdr:x>0.63087</cdr:x>
      <cdr:y>0.68026</cdr:y>
    </cdr:from>
    <cdr:to>
      <cdr:x>0.77187</cdr:x>
      <cdr:y>0.71745</cdr:y>
    </cdr:to>
    <cdr:sp macro="" textlink="">
      <cdr:nvSpPr>
        <cdr:cNvPr id="5" name="TextBox 1"/>
        <cdr:cNvSpPr txBox="1"/>
      </cdr:nvSpPr>
      <cdr:spPr>
        <a:xfrm xmlns:a="http://schemas.openxmlformats.org/drawingml/2006/main">
          <a:off x="5462732" y="4276436"/>
          <a:ext cx="1220932" cy="233795"/>
        </a:xfrm>
        <a:prstGeom xmlns:a="http://schemas.openxmlformats.org/drawingml/2006/main" prst="rect">
          <a:avLst/>
        </a:prstGeom>
        <a:solidFill xmlns:a="http://schemas.openxmlformats.org/drawingml/2006/main">
          <a:srgbClr val="92D050">
            <a:alpha val="10000"/>
          </a:srgbClr>
        </a:solidFill>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100" b="1">
              <a:solidFill>
                <a:sysClr val="windowText" lastClr="000000"/>
              </a:solidFill>
            </a:rPr>
            <a:t>HUMAN GENOME</a:t>
          </a:r>
        </a:p>
      </cdr:txBody>
    </cdr:sp>
  </cdr:relSizeAnchor>
</c:userShapes>
</file>

<file path=ppt/drawings/drawing4.xml><?xml version="1.0" encoding="utf-8"?>
<c:userShapes xmlns:c="http://schemas.openxmlformats.org/drawingml/2006/chart">
  <cdr:relSizeAnchor xmlns:cdr="http://schemas.openxmlformats.org/drawingml/2006/chartDrawing">
    <cdr:from>
      <cdr:x>0.466</cdr:x>
      <cdr:y>0.29752</cdr:y>
    </cdr:from>
    <cdr:to>
      <cdr:x>0.5716</cdr:x>
      <cdr:y>0.35813</cdr:y>
    </cdr:to>
    <cdr:sp macro="" textlink="">
      <cdr:nvSpPr>
        <cdr:cNvPr id="2" name="TextBox 1"/>
        <cdr:cNvSpPr txBox="1"/>
      </cdr:nvSpPr>
      <cdr:spPr>
        <a:xfrm xmlns:a="http://schemas.openxmlformats.org/drawingml/2006/main">
          <a:off x="4035136" y="1870343"/>
          <a:ext cx="914400" cy="381025"/>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en-US" sz="1600" b="1">
              <a:solidFill>
                <a:sysClr val="windowText" lastClr="000000"/>
              </a:solidFill>
            </a:rPr>
            <a:t>r = 0.985</a:t>
          </a:r>
        </a:p>
      </cdr:txBody>
    </cdr:sp>
  </cdr:relSizeAnchor>
</c:userShapes>
</file>

<file path=ppt/drawings/drawing5.xml><?xml version="1.0" encoding="utf-8"?>
<c:userShapes xmlns:c="http://schemas.openxmlformats.org/drawingml/2006/chart">
  <cdr:relSizeAnchor xmlns:cdr="http://schemas.openxmlformats.org/drawingml/2006/chartDrawing">
    <cdr:from>
      <cdr:x>0.584</cdr:x>
      <cdr:y>0.19972</cdr:y>
    </cdr:from>
    <cdr:to>
      <cdr:x>0.919</cdr:x>
      <cdr:y>0.25895</cdr:y>
    </cdr:to>
    <cdr:sp macro="" textlink="">
      <cdr:nvSpPr>
        <cdr:cNvPr id="2" name="TextBox 1"/>
        <cdr:cNvSpPr txBox="1"/>
      </cdr:nvSpPr>
      <cdr:spPr>
        <a:xfrm xmlns:a="http://schemas.openxmlformats.org/drawingml/2006/main">
          <a:off x="5056909" y="1255568"/>
          <a:ext cx="2900796" cy="372341"/>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400" b="1">
              <a:solidFill>
                <a:sysClr val="windowText" lastClr="000000"/>
              </a:solidFill>
            </a:rPr>
            <a:t>TFBS for 23 transcription</a:t>
          </a:r>
          <a:r>
            <a:rPr lang="en-US" sz="1400" b="1" baseline="0">
              <a:solidFill>
                <a:sysClr val="windowText" lastClr="000000"/>
              </a:solidFill>
            </a:rPr>
            <a:t> factor</a:t>
          </a:r>
          <a:r>
            <a:rPr lang="en-US" sz="1400" b="1">
              <a:solidFill>
                <a:sysClr val="windowText" lastClr="000000"/>
              </a:solidFill>
            </a:rPr>
            <a:t>s</a:t>
          </a:r>
        </a:p>
      </cdr:txBody>
    </cdr:sp>
  </cdr:relSizeAnchor>
  <cdr:relSizeAnchor xmlns:cdr="http://schemas.openxmlformats.org/drawingml/2006/chartDrawing">
    <cdr:from>
      <cdr:x>0.11687</cdr:x>
      <cdr:y>0.59486</cdr:y>
    </cdr:from>
    <cdr:to>
      <cdr:x>0.462</cdr:x>
      <cdr:y>0.65409</cdr:y>
    </cdr:to>
    <cdr:sp macro="" textlink="">
      <cdr:nvSpPr>
        <cdr:cNvPr id="3" name="TextBox 1"/>
        <cdr:cNvSpPr txBox="1"/>
      </cdr:nvSpPr>
      <cdr:spPr>
        <a:xfrm xmlns:a="http://schemas.openxmlformats.org/drawingml/2006/main">
          <a:off x="1011958" y="3739573"/>
          <a:ext cx="2988541" cy="372341"/>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400" b="1">
              <a:solidFill>
                <a:sysClr val="windowText" lastClr="000000"/>
              </a:solidFill>
            </a:rPr>
            <a:t>TFBS for 48 transcription</a:t>
          </a:r>
          <a:r>
            <a:rPr lang="en-US" sz="1400" b="1" baseline="0">
              <a:solidFill>
                <a:sysClr val="windowText" lastClr="000000"/>
              </a:solidFill>
            </a:rPr>
            <a:t> factor</a:t>
          </a:r>
          <a:r>
            <a:rPr lang="en-US" sz="1400" b="1">
              <a:solidFill>
                <a:sysClr val="windowText" lastClr="000000"/>
              </a:solidFill>
            </a:rPr>
            <a:t>s</a:t>
          </a:r>
        </a:p>
      </cdr:txBody>
    </cdr:sp>
  </cdr:relSizeAnchor>
</c:userShap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130DAC7-88BB-4322-9DCC-A006CE506172}" type="datetimeFigureOut">
              <a:rPr lang="en-US" smtClean="0"/>
              <a:t>9/13/2024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FAA28B-FF2C-43C0-8735-895EA688843D}" type="slidenum">
              <a:rPr lang="en-US" smtClean="0"/>
              <a:t>‹#›</a:t>
            </a:fld>
            <a:endParaRPr lang="en-US"/>
          </a:p>
        </p:txBody>
      </p:sp>
    </p:spTree>
    <p:extLst>
      <p:ext uri="{BB962C8B-B14F-4D97-AF65-F5344CB8AC3E}">
        <p14:creationId xmlns:p14="http://schemas.microsoft.com/office/powerpoint/2010/main" val="30729523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130DAC7-88BB-4322-9DCC-A006CE506172}" type="datetimeFigureOut">
              <a:rPr lang="en-US" smtClean="0"/>
              <a:t>9/13/2024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FAA28B-FF2C-43C0-8735-895EA688843D}" type="slidenum">
              <a:rPr lang="en-US" smtClean="0"/>
              <a:t>‹#›</a:t>
            </a:fld>
            <a:endParaRPr lang="en-US"/>
          </a:p>
        </p:txBody>
      </p:sp>
    </p:spTree>
    <p:extLst>
      <p:ext uri="{BB962C8B-B14F-4D97-AF65-F5344CB8AC3E}">
        <p14:creationId xmlns:p14="http://schemas.microsoft.com/office/powerpoint/2010/main" val="2318651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130DAC7-88BB-4322-9DCC-A006CE506172}" type="datetimeFigureOut">
              <a:rPr lang="en-US" smtClean="0"/>
              <a:t>9/13/2024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FAA28B-FF2C-43C0-8735-895EA688843D}" type="slidenum">
              <a:rPr lang="en-US" smtClean="0"/>
              <a:t>‹#›</a:t>
            </a:fld>
            <a:endParaRPr lang="en-US"/>
          </a:p>
        </p:txBody>
      </p:sp>
    </p:spTree>
    <p:extLst>
      <p:ext uri="{BB962C8B-B14F-4D97-AF65-F5344CB8AC3E}">
        <p14:creationId xmlns:p14="http://schemas.microsoft.com/office/powerpoint/2010/main" val="136119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130DAC7-88BB-4322-9DCC-A006CE506172}" type="datetimeFigureOut">
              <a:rPr lang="en-US" smtClean="0"/>
              <a:t>9/13/2024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FAA28B-FF2C-43C0-8735-895EA688843D}" type="slidenum">
              <a:rPr lang="en-US" smtClean="0"/>
              <a:t>‹#›</a:t>
            </a:fld>
            <a:endParaRPr lang="en-US"/>
          </a:p>
        </p:txBody>
      </p:sp>
    </p:spTree>
    <p:extLst>
      <p:ext uri="{BB962C8B-B14F-4D97-AF65-F5344CB8AC3E}">
        <p14:creationId xmlns:p14="http://schemas.microsoft.com/office/powerpoint/2010/main" val="31214612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130DAC7-88BB-4322-9DCC-A006CE506172}" type="datetimeFigureOut">
              <a:rPr lang="en-US" smtClean="0"/>
              <a:t>9/13/2024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FAA28B-FF2C-43C0-8735-895EA688843D}" type="slidenum">
              <a:rPr lang="en-US" smtClean="0"/>
              <a:t>‹#›</a:t>
            </a:fld>
            <a:endParaRPr lang="en-US"/>
          </a:p>
        </p:txBody>
      </p:sp>
    </p:spTree>
    <p:extLst>
      <p:ext uri="{BB962C8B-B14F-4D97-AF65-F5344CB8AC3E}">
        <p14:creationId xmlns:p14="http://schemas.microsoft.com/office/powerpoint/2010/main" val="18007646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130DAC7-88BB-4322-9DCC-A006CE506172}" type="datetimeFigureOut">
              <a:rPr lang="en-US" smtClean="0"/>
              <a:t>9/13/2024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5FAA28B-FF2C-43C0-8735-895EA688843D}" type="slidenum">
              <a:rPr lang="en-US" smtClean="0"/>
              <a:t>‹#›</a:t>
            </a:fld>
            <a:endParaRPr lang="en-US"/>
          </a:p>
        </p:txBody>
      </p:sp>
    </p:spTree>
    <p:extLst>
      <p:ext uri="{BB962C8B-B14F-4D97-AF65-F5344CB8AC3E}">
        <p14:creationId xmlns:p14="http://schemas.microsoft.com/office/powerpoint/2010/main" val="42081346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130DAC7-88BB-4322-9DCC-A006CE506172}" type="datetimeFigureOut">
              <a:rPr lang="en-US" smtClean="0"/>
              <a:t>9/13/2024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5FAA28B-FF2C-43C0-8735-895EA688843D}" type="slidenum">
              <a:rPr lang="en-US" smtClean="0"/>
              <a:t>‹#›</a:t>
            </a:fld>
            <a:endParaRPr lang="en-US"/>
          </a:p>
        </p:txBody>
      </p:sp>
    </p:spTree>
    <p:extLst>
      <p:ext uri="{BB962C8B-B14F-4D97-AF65-F5344CB8AC3E}">
        <p14:creationId xmlns:p14="http://schemas.microsoft.com/office/powerpoint/2010/main" val="36994295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130DAC7-88BB-4322-9DCC-A006CE506172}" type="datetimeFigureOut">
              <a:rPr lang="en-US" smtClean="0"/>
              <a:t>9/13/2024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5FAA28B-FF2C-43C0-8735-895EA688843D}" type="slidenum">
              <a:rPr lang="en-US" smtClean="0"/>
              <a:t>‹#›</a:t>
            </a:fld>
            <a:endParaRPr lang="en-US"/>
          </a:p>
        </p:txBody>
      </p:sp>
    </p:spTree>
    <p:extLst>
      <p:ext uri="{BB962C8B-B14F-4D97-AF65-F5344CB8AC3E}">
        <p14:creationId xmlns:p14="http://schemas.microsoft.com/office/powerpoint/2010/main" val="18932872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130DAC7-88BB-4322-9DCC-A006CE506172}" type="datetimeFigureOut">
              <a:rPr lang="en-US" smtClean="0"/>
              <a:t>9/13/2024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5FAA28B-FF2C-43C0-8735-895EA688843D}" type="slidenum">
              <a:rPr lang="en-US" smtClean="0"/>
              <a:t>‹#›</a:t>
            </a:fld>
            <a:endParaRPr lang="en-US"/>
          </a:p>
        </p:txBody>
      </p:sp>
    </p:spTree>
    <p:extLst>
      <p:ext uri="{BB962C8B-B14F-4D97-AF65-F5344CB8AC3E}">
        <p14:creationId xmlns:p14="http://schemas.microsoft.com/office/powerpoint/2010/main" val="41837628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130DAC7-88BB-4322-9DCC-A006CE506172}" type="datetimeFigureOut">
              <a:rPr lang="en-US" smtClean="0"/>
              <a:t>9/13/2024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5FAA28B-FF2C-43C0-8735-895EA688843D}" type="slidenum">
              <a:rPr lang="en-US" smtClean="0"/>
              <a:t>‹#›</a:t>
            </a:fld>
            <a:endParaRPr lang="en-US"/>
          </a:p>
        </p:txBody>
      </p:sp>
    </p:spTree>
    <p:extLst>
      <p:ext uri="{BB962C8B-B14F-4D97-AF65-F5344CB8AC3E}">
        <p14:creationId xmlns:p14="http://schemas.microsoft.com/office/powerpoint/2010/main" val="27306504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130DAC7-88BB-4322-9DCC-A006CE506172}" type="datetimeFigureOut">
              <a:rPr lang="en-US" smtClean="0"/>
              <a:t>9/13/2024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5FAA28B-FF2C-43C0-8735-895EA688843D}" type="slidenum">
              <a:rPr lang="en-US" smtClean="0"/>
              <a:t>‹#›</a:t>
            </a:fld>
            <a:endParaRPr lang="en-US"/>
          </a:p>
        </p:txBody>
      </p:sp>
    </p:spTree>
    <p:extLst>
      <p:ext uri="{BB962C8B-B14F-4D97-AF65-F5344CB8AC3E}">
        <p14:creationId xmlns:p14="http://schemas.microsoft.com/office/powerpoint/2010/main" val="6733025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130DAC7-88BB-4322-9DCC-A006CE506172}" type="datetimeFigureOut">
              <a:rPr lang="en-US" smtClean="0"/>
              <a:t>9/13/2024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5FAA28B-FF2C-43C0-8735-895EA688843D}" type="slidenum">
              <a:rPr lang="en-US" smtClean="0"/>
              <a:t>‹#›</a:t>
            </a:fld>
            <a:endParaRPr lang="en-US"/>
          </a:p>
        </p:txBody>
      </p:sp>
    </p:spTree>
    <p:extLst>
      <p:ext uri="{BB962C8B-B14F-4D97-AF65-F5344CB8AC3E}">
        <p14:creationId xmlns:p14="http://schemas.microsoft.com/office/powerpoint/2010/main" val="47329408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6612" y="339635"/>
            <a:ext cx="10515600" cy="6122126"/>
          </a:xfrm>
        </p:spPr>
        <p:txBody>
          <a:bodyPr>
            <a:noAutofit/>
          </a:bodyPr>
          <a:lstStyle/>
          <a:p>
            <a:r>
              <a:rPr lang="en-US" sz="1800" b="1" dirty="0" smtClean="0">
                <a:latin typeface="Arial" panose="020B0604020202020204" pitchFamily="34" charset="0"/>
                <a:cs typeface="Arial" panose="020B0604020202020204" pitchFamily="34" charset="0"/>
              </a:rPr>
              <a:t>Supplementary Figure S1. (Related to Figure 6). </a:t>
            </a:r>
            <a:r>
              <a:rPr lang="en-US" sz="1800" dirty="0" smtClean="0">
                <a:latin typeface="Arial" panose="020B0604020202020204" pitchFamily="34" charset="0"/>
                <a:cs typeface="Arial" panose="020B0604020202020204" pitchFamily="34" charset="0"/>
              </a:rPr>
              <a:t>Distinct and common association patterns of TFBS density changes within brain development regulatory regions of human and chimpanzee revealed by genome-wide chromosome level alignment analyses with TFBS density profiles of different families of human embryo regulatory LTRs. </a:t>
            </a:r>
            <a:r>
              <a:rPr lang="en-US" sz="1800" dirty="0">
                <a:latin typeface="Arial" panose="020B0604020202020204" pitchFamily="34" charset="0"/>
                <a:cs typeface="Arial" panose="020B0604020202020204" pitchFamily="34" charset="0"/>
              </a:rPr>
              <a:t/>
            </a:r>
            <a:br>
              <a:rPr lang="en-US" sz="1800" dirty="0">
                <a:latin typeface="Arial" panose="020B0604020202020204" pitchFamily="34" charset="0"/>
                <a:cs typeface="Arial" panose="020B0604020202020204" pitchFamily="34" charset="0"/>
              </a:rPr>
            </a:br>
            <a:r>
              <a:rPr lang="en-US" sz="1800" dirty="0" smtClean="0">
                <a:latin typeface="Arial" panose="020B0604020202020204" pitchFamily="34" charset="0"/>
                <a:cs typeface="Arial" panose="020B0604020202020204" pitchFamily="34" charset="0"/>
              </a:rPr>
              <a:t/>
            </a:r>
            <a:br>
              <a:rPr lang="en-US" sz="1800" dirty="0" smtClean="0">
                <a:latin typeface="Arial" panose="020B0604020202020204" pitchFamily="34" charset="0"/>
                <a:cs typeface="Arial" panose="020B0604020202020204" pitchFamily="34" charset="0"/>
              </a:rPr>
            </a:br>
            <a:r>
              <a:rPr lang="en-US" sz="1800" dirty="0" smtClean="0">
                <a:latin typeface="Arial" panose="020B0604020202020204" pitchFamily="34" charset="0"/>
                <a:cs typeface="Arial" panose="020B0604020202020204" pitchFamily="34" charset="0"/>
              </a:rPr>
              <a:t>A-C. Interspecies chromosome-level </a:t>
            </a:r>
            <a:r>
              <a:rPr lang="en-US" sz="1800" dirty="0">
                <a:latin typeface="Arial" panose="020B0604020202020204" pitchFamily="34" charset="0"/>
                <a:cs typeface="Arial" panose="020B0604020202020204" pitchFamily="34" charset="0"/>
              </a:rPr>
              <a:t>correlation profiles of TFBS density changes acquired during mammalian evolution within human and chimpanzee brain development regulatory regions aligned to MLT2A1 loci </a:t>
            </a:r>
            <a:r>
              <a:rPr lang="en-US" sz="1800" dirty="0" smtClean="0">
                <a:latin typeface="Arial" panose="020B0604020202020204" pitchFamily="34" charset="0"/>
                <a:cs typeface="Arial" panose="020B0604020202020204" pitchFamily="34" charset="0"/>
              </a:rPr>
              <a:t>(I); or to LTR5_Hs loci (K); and combining alignment patterns to both MLT2A1 and LTR5_Hs loci (L).</a:t>
            </a:r>
            <a:br>
              <a:rPr lang="en-US" sz="1800" dirty="0" smtClean="0">
                <a:latin typeface="Arial" panose="020B0604020202020204" pitchFamily="34" charset="0"/>
                <a:cs typeface="Arial" panose="020B0604020202020204" pitchFamily="34" charset="0"/>
              </a:rPr>
            </a:br>
            <a:r>
              <a:rPr lang="en-US" sz="1800" dirty="0">
                <a:latin typeface="Arial" panose="020B0604020202020204" pitchFamily="34" charset="0"/>
                <a:cs typeface="Arial" panose="020B0604020202020204" pitchFamily="34" charset="0"/>
              </a:rPr>
              <a:t>D</a:t>
            </a:r>
            <a:r>
              <a:rPr lang="en-US" sz="1800" dirty="0" smtClean="0">
                <a:latin typeface="Arial" panose="020B0604020202020204" pitchFamily="34" charset="0"/>
                <a:cs typeface="Arial" panose="020B0604020202020204" pitchFamily="34" charset="0"/>
              </a:rPr>
              <a:t>. </a:t>
            </a:r>
            <a:r>
              <a:rPr lang="en-US" sz="1800" dirty="0">
                <a:latin typeface="Arial" panose="020B0604020202020204" pitchFamily="34" charset="0"/>
                <a:cs typeface="Arial" panose="020B0604020202020204" pitchFamily="34" charset="0"/>
              </a:rPr>
              <a:t>Common patterns of genome-wide TFBS density changes acquired by Chimpanzee and Modern Humans during primate </a:t>
            </a:r>
            <a:r>
              <a:rPr lang="en-US" sz="1800" dirty="0" smtClean="0">
                <a:latin typeface="Arial" panose="020B0604020202020204" pitchFamily="34" charset="0"/>
                <a:cs typeface="Arial" panose="020B0604020202020204" pitchFamily="34" charset="0"/>
              </a:rPr>
              <a:t>evolution identified by comparisons to TFBS density values within mouse ESC multi-TFs-binding regulatory loci.</a:t>
            </a:r>
            <a:r>
              <a:rPr lang="en-US" sz="1800" dirty="0">
                <a:latin typeface="Arial" panose="020B0604020202020204" pitchFamily="34" charset="0"/>
                <a:cs typeface="Arial" panose="020B0604020202020204" pitchFamily="34" charset="0"/>
              </a:rPr>
              <a:t/>
            </a:r>
            <a:br>
              <a:rPr lang="en-US" sz="1800" dirty="0">
                <a:latin typeface="Arial" panose="020B0604020202020204" pitchFamily="34" charset="0"/>
                <a:cs typeface="Arial" panose="020B0604020202020204" pitchFamily="34" charset="0"/>
              </a:rPr>
            </a:br>
            <a:r>
              <a:rPr lang="en-US" sz="1800" dirty="0">
                <a:latin typeface="Arial" panose="020B0604020202020204" pitchFamily="34" charset="0"/>
                <a:cs typeface="Arial" panose="020B0604020202020204" pitchFamily="34" charset="0"/>
              </a:rPr>
              <a:t>E</a:t>
            </a:r>
            <a:r>
              <a:rPr lang="en-US" sz="1800" dirty="0" smtClean="0">
                <a:latin typeface="Arial" panose="020B0604020202020204" pitchFamily="34" charset="0"/>
                <a:cs typeface="Arial" panose="020B0604020202020204" pitchFamily="34" charset="0"/>
              </a:rPr>
              <a:t>. Divergent </a:t>
            </a:r>
            <a:r>
              <a:rPr lang="en-US" sz="1800" dirty="0">
                <a:latin typeface="Arial" panose="020B0604020202020204" pitchFamily="34" charset="0"/>
                <a:cs typeface="Arial" panose="020B0604020202020204" pitchFamily="34" charset="0"/>
              </a:rPr>
              <a:t>patterns of TFBS density changes acquired by Chimpanzee and Modern Humans during primate evolution </a:t>
            </a:r>
            <a:r>
              <a:rPr lang="en-US" sz="1800" dirty="0" smtClean="0">
                <a:latin typeface="Arial" panose="020B0604020202020204" pitchFamily="34" charset="0"/>
                <a:cs typeface="Arial" panose="020B0604020202020204" pitchFamily="34" charset="0"/>
              </a:rPr>
              <a:t>identified by direct comparisons of TFBS density gains and losses within BDRRs of human versus </a:t>
            </a:r>
            <a:r>
              <a:rPr lang="en-US" sz="1800" dirty="0">
                <a:latin typeface="Arial" panose="020B0604020202020204" pitchFamily="34" charset="0"/>
                <a:cs typeface="Arial" panose="020B0604020202020204" pitchFamily="34" charset="0"/>
              </a:rPr>
              <a:t>c</a:t>
            </a:r>
            <a:r>
              <a:rPr lang="en-US" sz="1800" dirty="0" smtClean="0">
                <a:latin typeface="Arial" panose="020B0604020202020204" pitchFamily="34" charset="0"/>
                <a:cs typeface="Arial" panose="020B0604020202020204" pitchFamily="34" charset="0"/>
              </a:rPr>
              <a:t>himpanzee. </a:t>
            </a:r>
            <a:br>
              <a:rPr lang="en-US" sz="1800" dirty="0" smtClean="0">
                <a:latin typeface="Arial" panose="020B0604020202020204" pitchFamily="34" charset="0"/>
                <a:cs typeface="Arial" panose="020B0604020202020204" pitchFamily="34" charset="0"/>
              </a:rPr>
            </a:br>
            <a:r>
              <a:rPr lang="en-US" sz="1800" dirty="0" smtClean="0">
                <a:latin typeface="Arial" panose="020B0604020202020204" pitchFamily="34" charset="0"/>
                <a:cs typeface="Arial" panose="020B0604020202020204" pitchFamily="34" charset="0"/>
              </a:rPr>
              <a:t>F-L. </a:t>
            </a:r>
            <a:r>
              <a:rPr lang="en-US" sz="1800" dirty="0">
                <a:latin typeface="Arial" panose="020B0604020202020204" pitchFamily="34" charset="0"/>
                <a:cs typeface="Arial" panose="020B0604020202020204" pitchFamily="34" charset="0"/>
              </a:rPr>
              <a:t>GSEA of 70 LTR5_Hs TFs manifesting more than 50% gain of TFBS </a:t>
            </a:r>
            <a:r>
              <a:rPr lang="en-US" sz="1800" dirty="0" smtClean="0">
                <a:latin typeface="Arial" panose="020B0604020202020204" pitchFamily="34" charset="0"/>
                <a:cs typeface="Arial" panose="020B0604020202020204" pitchFamily="34" charset="0"/>
              </a:rPr>
              <a:t>density.</a:t>
            </a:r>
            <a:r>
              <a:rPr lang="en-US" sz="2000" b="1" dirty="0"/>
              <a:t/>
            </a:r>
            <a:br>
              <a:rPr lang="en-US" sz="2000" b="1" dirty="0"/>
            </a:br>
            <a:r>
              <a:rPr lang="en-US" sz="2000" dirty="0" smtClean="0">
                <a:latin typeface="Arial" panose="020B0604020202020204" pitchFamily="34" charset="0"/>
                <a:cs typeface="Arial" panose="020B0604020202020204" pitchFamily="34" charset="0"/>
              </a:rPr>
              <a:t/>
            </a:r>
            <a:br>
              <a:rPr lang="en-US" sz="2000" dirty="0" smtClean="0">
                <a:latin typeface="Arial" panose="020B0604020202020204" pitchFamily="34" charset="0"/>
                <a:cs typeface="Arial" panose="020B0604020202020204" pitchFamily="34" charset="0"/>
              </a:rPr>
            </a:br>
            <a:endParaRPr lang="en-US"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558296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nvPr>
        </p:nvGraphicFramePr>
        <p:xfrm>
          <a:off x="330927" y="95884"/>
          <a:ext cx="11617233" cy="4424252"/>
        </p:xfrm>
        <a:graphic>
          <a:graphicData uri="http://schemas.openxmlformats.org/drawingml/2006/table">
            <a:tbl>
              <a:tblPr>
                <a:tableStyleId>{5C22544A-7EE6-4342-B048-85BDC9FD1C3A}</a:tableStyleId>
              </a:tblPr>
              <a:tblGrid>
                <a:gridCol w="3282980"/>
                <a:gridCol w="857278"/>
                <a:gridCol w="681926"/>
                <a:gridCol w="620671"/>
                <a:gridCol w="792480"/>
                <a:gridCol w="4139968"/>
                <a:gridCol w="1241930"/>
              </a:tblGrid>
              <a:tr h="271567">
                <a:tc>
                  <a:txBody>
                    <a:bodyPr/>
                    <a:lstStyle/>
                    <a:p>
                      <a:pPr algn="ctr" fontAlgn="b"/>
                      <a:r>
                        <a:rPr lang="en-US" sz="1100" b="1" u="none" strike="noStrike" dirty="0">
                          <a:effectLst/>
                        </a:rPr>
                        <a:t>Term</a:t>
                      </a:r>
                      <a:endParaRPr lang="en-US" sz="1100" b="1" i="0" u="none" strike="noStrike" dirty="0">
                        <a:solidFill>
                          <a:srgbClr val="000000"/>
                        </a:solidFill>
                        <a:effectLst/>
                        <a:latin typeface="Calibri" panose="020F0502020204030204" pitchFamily="34" charset="0"/>
                      </a:endParaRPr>
                    </a:p>
                  </a:txBody>
                  <a:tcPr marL="2784" marR="2784" marT="2784" marB="0" anchor="b"/>
                </a:tc>
                <a:tc>
                  <a:txBody>
                    <a:bodyPr/>
                    <a:lstStyle/>
                    <a:p>
                      <a:pPr algn="ctr" fontAlgn="b"/>
                      <a:r>
                        <a:rPr lang="en-US" sz="1100" b="1" u="none" strike="noStrike" dirty="0">
                          <a:effectLst/>
                        </a:rPr>
                        <a:t>P-value</a:t>
                      </a:r>
                      <a:endParaRPr lang="en-US" sz="1100" b="1" i="0" u="none" strike="noStrike" dirty="0">
                        <a:solidFill>
                          <a:srgbClr val="000000"/>
                        </a:solidFill>
                        <a:effectLst/>
                        <a:latin typeface="Calibri" panose="020F0502020204030204" pitchFamily="34" charset="0"/>
                      </a:endParaRPr>
                    </a:p>
                  </a:txBody>
                  <a:tcPr marL="2784" marR="2784" marT="2784" marB="0" anchor="b"/>
                </a:tc>
                <a:tc>
                  <a:txBody>
                    <a:bodyPr/>
                    <a:lstStyle/>
                    <a:p>
                      <a:pPr algn="ctr" fontAlgn="b"/>
                      <a:r>
                        <a:rPr lang="en-US" sz="1100" b="1" u="none" strike="noStrike">
                          <a:effectLst/>
                        </a:rPr>
                        <a:t>Adjusted P-value</a:t>
                      </a:r>
                      <a:endParaRPr lang="en-US" sz="1100" b="1" i="0" u="none" strike="noStrike">
                        <a:solidFill>
                          <a:srgbClr val="000000"/>
                        </a:solidFill>
                        <a:effectLst/>
                        <a:latin typeface="Calibri" panose="020F0502020204030204" pitchFamily="34" charset="0"/>
                      </a:endParaRPr>
                    </a:p>
                  </a:txBody>
                  <a:tcPr marL="2784" marR="2784" marT="2784" marB="0" anchor="b"/>
                </a:tc>
                <a:tc>
                  <a:txBody>
                    <a:bodyPr/>
                    <a:lstStyle/>
                    <a:p>
                      <a:pPr algn="ctr" fontAlgn="b"/>
                      <a:r>
                        <a:rPr lang="en-US" sz="1100" b="1" u="none" strike="noStrike">
                          <a:effectLst/>
                        </a:rPr>
                        <a:t>Odds Ratio</a:t>
                      </a:r>
                      <a:endParaRPr lang="en-US" sz="1100" b="1" i="0" u="none" strike="noStrike">
                        <a:solidFill>
                          <a:srgbClr val="000000"/>
                        </a:solidFill>
                        <a:effectLst/>
                        <a:latin typeface="Calibri" panose="020F0502020204030204" pitchFamily="34" charset="0"/>
                      </a:endParaRPr>
                    </a:p>
                  </a:txBody>
                  <a:tcPr marL="2784" marR="2784" marT="2784" marB="0" anchor="b"/>
                </a:tc>
                <a:tc>
                  <a:txBody>
                    <a:bodyPr/>
                    <a:lstStyle/>
                    <a:p>
                      <a:pPr algn="ctr" fontAlgn="b"/>
                      <a:r>
                        <a:rPr lang="en-US" sz="1100" b="1" u="none" strike="noStrike">
                          <a:effectLst/>
                        </a:rPr>
                        <a:t>Combined Score</a:t>
                      </a:r>
                      <a:endParaRPr lang="en-US" sz="1100" b="1" i="0" u="none" strike="noStrike">
                        <a:solidFill>
                          <a:srgbClr val="000000"/>
                        </a:solidFill>
                        <a:effectLst/>
                        <a:latin typeface="Calibri" panose="020F0502020204030204" pitchFamily="34" charset="0"/>
                      </a:endParaRPr>
                    </a:p>
                  </a:txBody>
                  <a:tcPr marL="2784" marR="2784" marT="2784" marB="0" anchor="b"/>
                </a:tc>
                <a:tc>
                  <a:txBody>
                    <a:bodyPr/>
                    <a:lstStyle/>
                    <a:p>
                      <a:pPr algn="ctr" fontAlgn="b"/>
                      <a:r>
                        <a:rPr lang="en-US" sz="1100" b="1" u="none" strike="noStrike">
                          <a:effectLst/>
                        </a:rPr>
                        <a:t>Genes</a:t>
                      </a:r>
                      <a:endParaRPr lang="en-US" sz="1100" b="1" i="0" u="none" strike="noStrike">
                        <a:solidFill>
                          <a:srgbClr val="000000"/>
                        </a:solidFill>
                        <a:effectLst/>
                        <a:latin typeface="Calibri" panose="020F0502020204030204" pitchFamily="34" charset="0"/>
                      </a:endParaRPr>
                    </a:p>
                  </a:txBody>
                  <a:tcPr marL="2784" marR="2784" marT="2784" marB="0" anchor="b"/>
                </a:tc>
                <a:tc>
                  <a:txBody>
                    <a:bodyPr/>
                    <a:lstStyle/>
                    <a:p>
                      <a:pPr algn="ctr" fontAlgn="b"/>
                      <a:r>
                        <a:rPr lang="en-US" sz="1100" b="1" u="none" strike="noStrike">
                          <a:effectLst/>
                        </a:rPr>
                        <a:t>Jensen COMPARTMENTS</a:t>
                      </a:r>
                      <a:endParaRPr lang="en-US" sz="1100" b="1" i="0" u="none" strike="noStrike">
                        <a:solidFill>
                          <a:srgbClr val="000000"/>
                        </a:solidFill>
                        <a:effectLst/>
                        <a:latin typeface="Calibri" panose="020F0502020204030204" pitchFamily="34" charset="0"/>
                      </a:endParaRPr>
                    </a:p>
                  </a:txBody>
                  <a:tcPr marL="2784" marR="2784" marT="2784" marB="0" anchor="b"/>
                </a:tc>
              </a:tr>
              <a:tr h="136902">
                <a:tc>
                  <a:txBody>
                    <a:bodyPr/>
                    <a:lstStyle/>
                    <a:p>
                      <a:pPr algn="ctr" fontAlgn="b"/>
                      <a:r>
                        <a:rPr lang="en-US" sz="1100" b="1" u="none" strike="noStrike">
                          <a:effectLst/>
                        </a:rPr>
                        <a:t>GO:0005667</a:t>
                      </a:r>
                      <a:endParaRPr lang="en-US" sz="1100" b="1" i="0" u="none" strike="noStrike">
                        <a:solidFill>
                          <a:srgbClr val="000000"/>
                        </a:solidFill>
                        <a:effectLst/>
                        <a:latin typeface="Calibri" panose="020F0502020204030204" pitchFamily="34" charset="0"/>
                      </a:endParaRPr>
                    </a:p>
                  </a:txBody>
                  <a:tcPr marL="2784" marR="2784" marT="2784" marB="0" anchor="b"/>
                </a:tc>
                <a:tc>
                  <a:txBody>
                    <a:bodyPr/>
                    <a:lstStyle/>
                    <a:p>
                      <a:pPr algn="ctr" fontAlgn="b"/>
                      <a:r>
                        <a:rPr lang="en-US" sz="1100" b="1" u="none" strike="noStrike">
                          <a:effectLst/>
                        </a:rPr>
                        <a:t>8.62E-08</a:t>
                      </a:r>
                      <a:endParaRPr lang="en-US" sz="1100" b="1" i="0" u="none" strike="noStrike">
                        <a:solidFill>
                          <a:srgbClr val="000000"/>
                        </a:solidFill>
                        <a:effectLst/>
                        <a:latin typeface="Calibri" panose="020F0502020204030204" pitchFamily="34" charset="0"/>
                      </a:endParaRPr>
                    </a:p>
                  </a:txBody>
                  <a:tcPr marL="2784" marR="2784" marT="2784" marB="0" anchor="b"/>
                </a:tc>
                <a:tc>
                  <a:txBody>
                    <a:bodyPr/>
                    <a:lstStyle/>
                    <a:p>
                      <a:pPr algn="ctr" fontAlgn="b"/>
                      <a:r>
                        <a:rPr lang="en-US" sz="1100" b="1" u="none" strike="noStrike">
                          <a:effectLst/>
                        </a:rPr>
                        <a:t>3.16E-05</a:t>
                      </a:r>
                      <a:endParaRPr lang="en-US" sz="1100" b="1" i="0" u="none" strike="noStrike">
                        <a:solidFill>
                          <a:srgbClr val="000000"/>
                        </a:solidFill>
                        <a:effectLst/>
                        <a:latin typeface="Calibri" panose="020F0502020204030204" pitchFamily="34" charset="0"/>
                      </a:endParaRPr>
                    </a:p>
                  </a:txBody>
                  <a:tcPr marL="2784" marR="2784" marT="2784" marB="0" anchor="b"/>
                </a:tc>
                <a:tc>
                  <a:txBody>
                    <a:bodyPr/>
                    <a:lstStyle/>
                    <a:p>
                      <a:pPr algn="ctr" fontAlgn="b"/>
                      <a:r>
                        <a:rPr lang="en-US" sz="1100" b="1" u="none" strike="noStrike">
                          <a:effectLst/>
                        </a:rPr>
                        <a:t>11.32699</a:t>
                      </a:r>
                      <a:endParaRPr lang="en-US" sz="1100" b="1" i="0" u="none" strike="noStrike">
                        <a:solidFill>
                          <a:srgbClr val="000000"/>
                        </a:solidFill>
                        <a:effectLst/>
                        <a:latin typeface="Calibri" panose="020F0502020204030204" pitchFamily="34" charset="0"/>
                      </a:endParaRPr>
                    </a:p>
                  </a:txBody>
                  <a:tcPr marL="2784" marR="2784" marT="2784" marB="0" anchor="b"/>
                </a:tc>
                <a:tc>
                  <a:txBody>
                    <a:bodyPr/>
                    <a:lstStyle/>
                    <a:p>
                      <a:pPr algn="ctr" fontAlgn="b"/>
                      <a:r>
                        <a:rPr lang="en-US" sz="1100" b="1" u="none" strike="noStrike">
                          <a:effectLst/>
                        </a:rPr>
                        <a:t>184.2464</a:t>
                      </a:r>
                      <a:endParaRPr lang="en-US" sz="1100" b="1" i="0" u="none" strike="noStrike">
                        <a:solidFill>
                          <a:srgbClr val="000000"/>
                        </a:solidFill>
                        <a:effectLst/>
                        <a:latin typeface="Calibri" panose="020F0502020204030204" pitchFamily="34" charset="0"/>
                      </a:endParaRPr>
                    </a:p>
                  </a:txBody>
                  <a:tcPr marL="2784" marR="2784" marT="2784" marB="0" anchor="b"/>
                </a:tc>
                <a:tc gridSpan="2">
                  <a:txBody>
                    <a:bodyPr/>
                    <a:lstStyle/>
                    <a:p>
                      <a:pPr algn="ctr" fontAlgn="b"/>
                      <a:r>
                        <a:rPr lang="en-US" sz="1100" b="1" u="none" strike="noStrike">
                          <a:effectLst/>
                        </a:rPr>
                        <a:t>SOX2;HOXA9;ZEB1;SOX18;SOX15;BSX;TCF12;STAT3;ASCL1;SOX4</a:t>
                      </a:r>
                      <a:endParaRPr lang="en-US" sz="1100" b="1" i="0" u="none" strike="noStrike">
                        <a:solidFill>
                          <a:srgbClr val="000000"/>
                        </a:solidFill>
                        <a:effectLst/>
                        <a:latin typeface="Calibri" panose="020F0502020204030204" pitchFamily="34" charset="0"/>
                      </a:endParaRPr>
                    </a:p>
                  </a:txBody>
                  <a:tcPr marL="2784" marR="2784" marT="2784" marB="0" anchor="b"/>
                </a:tc>
                <a:tc hMerge="1">
                  <a:txBody>
                    <a:bodyPr/>
                    <a:lstStyle/>
                    <a:p>
                      <a:endParaRPr lang="en-US"/>
                    </a:p>
                  </a:txBody>
                  <a:tcPr/>
                </a:tc>
              </a:tr>
              <a:tr h="136902">
                <a:tc>
                  <a:txBody>
                    <a:bodyPr/>
                    <a:lstStyle/>
                    <a:p>
                      <a:pPr algn="ctr" fontAlgn="b"/>
                      <a:r>
                        <a:rPr lang="en-US" sz="1100" b="1" u="none" strike="noStrike">
                          <a:effectLst/>
                        </a:rPr>
                        <a:t>CHRAC</a:t>
                      </a:r>
                      <a:endParaRPr lang="en-US" sz="1100" b="1" i="0" u="none" strike="noStrike">
                        <a:solidFill>
                          <a:srgbClr val="000000"/>
                        </a:solidFill>
                        <a:effectLst/>
                        <a:latin typeface="Calibri" panose="020F0502020204030204" pitchFamily="34" charset="0"/>
                      </a:endParaRPr>
                    </a:p>
                  </a:txBody>
                  <a:tcPr marL="2784" marR="2784" marT="2784" marB="0" anchor="b"/>
                </a:tc>
                <a:tc>
                  <a:txBody>
                    <a:bodyPr/>
                    <a:lstStyle/>
                    <a:p>
                      <a:pPr algn="ctr" fontAlgn="b"/>
                      <a:r>
                        <a:rPr lang="en-US" sz="1100" b="1" u="none" strike="noStrike">
                          <a:effectLst/>
                        </a:rPr>
                        <a:t>8.64E-07</a:t>
                      </a:r>
                      <a:endParaRPr lang="en-US" sz="1100" b="1" i="0" u="none" strike="noStrike">
                        <a:solidFill>
                          <a:srgbClr val="000000"/>
                        </a:solidFill>
                        <a:effectLst/>
                        <a:latin typeface="Calibri" panose="020F0502020204030204" pitchFamily="34" charset="0"/>
                      </a:endParaRPr>
                    </a:p>
                  </a:txBody>
                  <a:tcPr marL="2784" marR="2784" marT="2784" marB="0" anchor="b"/>
                </a:tc>
                <a:tc>
                  <a:txBody>
                    <a:bodyPr/>
                    <a:lstStyle/>
                    <a:p>
                      <a:pPr algn="ctr" fontAlgn="b"/>
                      <a:r>
                        <a:rPr lang="en-US" sz="1100" b="1" u="none" strike="noStrike">
                          <a:effectLst/>
                        </a:rPr>
                        <a:t>1.58E-04</a:t>
                      </a:r>
                      <a:endParaRPr lang="en-US" sz="1100" b="1" i="0" u="none" strike="noStrike">
                        <a:solidFill>
                          <a:srgbClr val="000000"/>
                        </a:solidFill>
                        <a:effectLst/>
                        <a:latin typeface="Calibri" panose="020F0502020204030204" pitchFamily="34" charset="0"/>
                      </a:endParaRPr>
                    </a:p>
                  </a:txBody>
                  <a:tcPr marL="2784" marR="2784" marT="2784" marB="0" anchor="b"/>
                </a:tc>
                <a:tc>
                  <a:txBody>
                    <a:bodyPr/>
                    <a:lstStyle/>
                    <a:p>
                      <a:pPr algn="ctr" fontAlgn="b"/>
                      <a:r>
                        <a:rPr lang="en-US" sz="1100" b="1" u="none" strike="noStrike">
                          <a:effectLst/>
                        </a:rPr>
                        <a:t>12.23449</a:t>
                      </a:r>
                      <a:endParaRPr lang="en-US" sz="1100" b="1" i="0" u="none" strike="noStrike">
                        <a:solidFill>
                          <a:srgbClr val="000000"/>
                        </a:solidFill>
                        <a:effectLst/>
                        <a:latin typeface="Calibri" panose="020F0502020204030204" pitchFamily="34" charset="0"/>
                      </a:endParaRPr>
                    </a:p>
                  </a:txBody>
                  <a:tcPr marL="2784" marR="2784" marT="2784" marB="0" anchor="b"/>
                </a:tc>
                <a:tc>
                  <a:txBody>
                    <a:bodyPr/>
                    <a:lstStyle/>
                    <a:p>
                      <a:pPr algn="ctr" fontAlgn="b"/>
                      <a:r>
                        <a:rPr lang="en-US" sz="1100" b="1" u="none" strike="noStrike">
                          <a:effectLst/>
                        </a:rPr>
                        <a:t>170.8178</a:t>
                      </a:r>
                      <a:endParaRPr lang="en-US" sz="1100" b="1" i="0" u="none" strike="noStrike">
                        <a:solidFill>
                          <a:srgbClr val="000000"/>
                        </a:solidFill>
                        <a:effectLst/>
                        <a:latin typeface="Calibri" panose="020F0502020204030204" pitchFamily="34" charset="0"/>
                      </a:endParaRPr>
                    </a:p>
                  </a:txBody>
                  <a:tcPr marL="2784" marR="2784" marT="2784" marB="0" anchor="b"/>
                </a:tc>
                <a:tc gridSpan="2">
                  <a:txBody>
                    <a:bodyPr/>
                    <a:lstStyle/>
                    <a:p>
                      <a:pPr algn="ctr" fontAlgn="b"/>
                      <a:r>
                        <a:rPr lang="en-US" sz="1100" b="1" u="none" strike="noStrike">
                          <a:effectLst/>
                        </a:rPr>
                        <a:t>HOXA9;TFAP2C;NFIX;FOXG1;STAT3;FOXJ2;ARID3A;FOXP3</a:t>
                      </a:r>
                      <a:endParaRPr lang="en-US" sz="1100" b="1" i="0" u="none" strike="noStrike">
                        <a:solidFill>
                          <a:srgbClr val="000000"/>
                        </a:solidFill>
                        <a:effectLst/>
                        <a:latin typeface="Calibri" panose="020F0502020204030204" pitchFamily="34" charset="0"/>
                      </a:endParaRPr>
                    </a:p>
                  </a:txBody>
                  <a:tcPr marL="2784" marR="2784" marT="2784" marB="0" anchor="b"/>
                </a:tc>
                <a:tc hMerge="1">
                  <a:txBody>
                    <a:bodyPr/>
                    <a:lstStyle/>
                    <a:p>
                      <a:endParaRPr lang="en-US"/>
                    </a:p>
                  </a:txBody>
                  <a:tcPr/>
                </a:tc>
              </a:tr>
              <a:tr h="172004">
                <a:tc>
                  <a:txBody>
                    <a:bodyPr/>
                    <a:lstStyle/>
                    <a:p>
                      <a:pPr algn="ctr" fontAlgn="b"/>
                      <a:r>
                        <a:rPr lang="en-US" sz="1100" b="1" u="none" strike="noStrike">
                          <a:effectLst/>
                        </a:rPr>
                        <a:t>Myb complex</a:t>
                      </a:r>
                      <a:endParaRPr lang="en-US" sz="1100" b="1" i="0" u="none" strike="noStrike">
                        <a:solidFill>
                          <a:srgbClr val="000000"/>
                        </a:solidFill>
                        <a:effectLst/>
                        <a:latin typeface="Calibri" panose="020F0502020204030204" pitchFamily="34" charset="0"/>
                      </a:endParaRPr>
                    </a:p>
                  </a:txBody>
                  <a:tcPr marL="2784" marR="2784" marT="2784" marB="0" anchor="b"/>
                </a:tc>
                <a:tc>
                  <a:txBody>
                    <a:bodyPr/>
                    <a:lstStyle/>
                    <a:p>
                      <a:pPr algn="ctr" fontAlgn="b"/>
                      <a:r>
                        <a:rPr lang="en-US" sz="1100" b="1" u="none" strike="noStrike">
                          <a:effectLst/>
                        </a:rPr>
                        <a:t>1.70E-06</a:t>
                      </a:r>
                      <a:endParaRPr lang="en-US" sz="1100" b="1" i="0" u="none" strike="noStrike">
                        <a:solidFill>
                          <a:srgbClr val="000000"/>
                        </a:solidFill>
                        <a:effectLst/>
                        <a:latin typeface="Calibri" panose="020F0502020204030204" pitchFamily="34" charset="0"/>
                      </a:endParaRPr>
                    </a:p>
                  </a:txBody>
                  <a:tcPr marL="2784" marR="2784" marT="2784" marB="0" anchor="b"/>
                </a:tc>
                <a:tc>
                  <a:txBody>
                    <a:bodyPr/>
                    <a:lstStyle/>
                    <a:p>
                      <a:pPr algn="ctr" fontAlgn="b"/>
                      <a:r>
                        <a:rPr lang="en-US" sz="1100" b="1" u="none" strike="noStrike">
                          <a:effectLst/>
                        </a:rPr>
                        <a:t>2.08E-04</a:t>
                      </a:r>
                      <a:endParaRPr lang="en-US" sz="1100" b="1" i="0" u="none" strike="noStrike">
                        <a:solidFill>
                          <a:srgbClr val="000000"/>
                        </a:solidFill>
                        <a:effectLst/>
                        <a:latin typeface="Calibri" panose="020F0502020204030204" pitchFamily="34" charset="0"/>
                      </a:endParaRPr>
                    </a:p>
                  </a:txBody>
                  <a:tcPr marL="2784" marR="2784" marT="2784" marB="0" anchor="b"/>
                </a:tc>
                <a:tc>
                  <a:txBody>
                    <a:bodyPr/>
                    <a:lstStyle/>
                    <a:p>
                      <a:pPr algn="ctr" fontAlgn="b"/>
                      <a:r>
                        <a:rPr lang="en-US" sz="1100" b="1" u="none" strike="noStrike">
                          <a:effectLst/>
                        </a:rPr>
                        <a:t>8.055281</a:t>
                      </a:r>
                      <a:endParaRPr lang="en-US" sz="1100" b="1" i="0" u="none" strike="noStrike">
                        <a:solidFill>
                          <a:srgbClr val="000000"/>
                        </a:solidFill>
                        <a:effectLst/>
                        <a:latin typeface="Calibri" panose="020F0502020204030204" pitchFamily="34" charset="0"/>
                      </a:endParaRPr>
                    </a:p>
                  </a:txBody>
                  <a:tcPr marL="2784" marR="2784" marT="2784" marB="0" anchor="b"/>
                </a:tc>
                <a:tc>
                  <a:txBody>
                    <a:bodyPr/>
                    <a:lstStyle/>
                    <a:p>
                      <a:pPr algn="ctr" fontAlgn="b"/>
                      <a:r>
                        <a:rPr lang="en-US" sz="1100" b="1" u="none" strike="noStrike">
                          <a:effectLst/>
                        </a:rPr>
                        <a:t>107.0209</a:t>
                      </a:r>
                      <a:endParaRPr lang="en-US" sz="1100" b="1" i="0" u="none" strike="noStrike">
                        <a:solidFill>
                          <a:srgbClr val="000000"/>
                        </a:solidFill>
                        <a:effectLst/>
                        <a:latin typeface="Calibri" panose="020F0502020204030204" pitchFamily="34" charset="0"/>
                      </a:endParaRPr>
                    </a:p>
                  </a:txBody>
                  <a:tcPr marL="2784" marR="2784" marT="2784" marB="0" anchor="b"/>
                </a:tc>
                <a:tc gridSpan="2">
                  <a:txBody>
                    <a:bodyPr/>
                    <a:lstStyle/>
                    <a:p>
                      <a:pPr algn="ctr" fontAlgn="b"/>
                      <a:r>
                        <a:rPr lang="en-US" sz="1100" b="1" u="none" strike="noStrike">
                          <a:effectLst/>
                        </a:rPr>
                        <a:t>BARHL2;HOXA9;TFAP2C;HOXB3;SRY;MEOX2;SOX6;SOX4;HOXB6;KLF1</a:t>
                      </a:r>
                      <a:endParaRPr lang="en-US" sz="1100" b="1" i="0" u="none" strike="noStrike">
                        <a:solidFill>
                          <a:srgbClr val="000000"/>
                        </a:solidFill>
                        <a:effectLst/>
                        <a:latin typeface="Calibri" panose="020F0502020204030204" pitchFamily="34" charset="0"/>
                      </a:endParaRPr>
                    </a:p>
                  </a:txBody>
                  <a:tcPr marL="2784" marR="2784" marT="2784" marB="0" anchor="b"/>
                </a:tc>
                <a:tc hMerge="1">
                  <a:txBody>
                    <a:bodyPr/>
                    <a:lstStyle/>
                    <a:p>
                      <a:endParaRPr lang="en-US"/>
                    </a:p>
                  </a:txBody>
                  <a:tcPr/>
                </a:tc>
              </a:tr>
              <a:tr h="136902">
                <a:tc>
                  <a:txBody>
                    <a:bodyPr/>
                    <a:lstStyle/>
                    <a:p>
                      <a:pPr algn="ctr" fontAlgn="b"/>
                      <a:r>
                        <a:rPr lang="en-US" sz="1100" b="1" u="none" strike="noStrike">
                          <a:effectLst/>
                        </a:rPr>
                        <a:t>Enhanceosome</a:t>
                      </a:r>
                      <a:endParaRPr lang="en-US" sz="1100" b="1" i="0" u="none" strike="noStrike">
                        <a:solidFill>
                          <a:srgbClr val="000000"/>
                        </a:solidFill>
                        <a:effectLst/>
                        <a:latin typeface="Calibri" panose="020F0502020204030204" pitchFamily="34" charset="0"/>
                      </a:endParaRPr>
                    </a:p>
                  </a:txBody>
                  <a:tcPr marL="2784" marR="2784" marT="2784" marB="0" anchor="b"/>
                </a:tc>
                <a:tc>
                  <a:txBody>
                    <a:bodyPr/>
                    <a:lstStyle/>
                    <a:p>
                      <a:pPr algn="ctr" fontAlgn="b"/>
                      <a:r>
                        <a:rPr lang="en-US" sz="1100" b="1" u="none" strike="noStrike">
                          <a:effectLst/>
                        </a:rPr>
                        <a:t>3.40E-06</a:t>
                      </a:r>
                      <a:endParaRPr lang="en-US" sz="1100" b="1" i="0" u="none" strike="noStrike">
                        <a:solidFill>
                          <a:srgbClr val="000000"/>
                        </a:solidFill>
                        <a:effectLst/>
                        <a:latin typeface="Calibri" panose="020F0502020204030204" pitchFamily="34" charset="0"/>
                      </a:endParaRPr>
                    </a:p>
                  </a:txBody>
                  <a:tcPr marL="2784" marR="2784" marT="2784" marB="0" anchor="b"/>
                </a:tc>
                <a:tc>
                  <a:txBody>
                    <a:bodyPr/>
                    <a:lstStyle/>
                    <a:p>
                      <a:pPr algn="ctr" fontAlgn="b"/>
                      <a:r>
                        <a:rPr lang="en-US" sz="1100" b="1" u="none" strike="noStrike">
                          <a:effectLst/>
                        </a:rPr>
                        <a:t>3.04E-04</a:t>
                      </a:r>
                      <a:endParaRPr lang="en-US" sz="1100" b="1" i="0" u="none" strike="noStrike">
                        <a:solidFill>
                          <a:srgbClr val="000000"/>
                        </a:solidFill>
                        <a:effectLst/>
                        <a:latin typeface="Calibri" panose="020F0502020204030204" pitchFamily="34" charset="0"/>
                      </a:endParaRPr>
                    </a:p>
                  </a:txBody>
                  <a:tcPr marL="2784" marR="2784" marT="2784" marB="0" anchor="b"/>
                </a:tc>
                <a:tc>
                  <a:txBody>
                    <a:bodyPr/>
                    <a:lstStyle/>
                    <a:p>
                      <a:pPr algn="ctr" fontAlgn="b"/>
                      <a:r>
                        <a:rPr lang="en-US" sz="1100" b="1" u="none" strike="noStrike">
                          <a:effectLst/>
                        </a:rPr>
                        <a:t>16.73902</a:t>
                      </a:r>
                      <a:endParaRPr lang="en-US" sz="1100" b="1" i="0" u="none" strike="noStrike">
                        <a:solidFill>
                          <a:srgbClr val="000000"/>
                        </a:solidFill>
                        <a:effectLst/>
                        <a:latin typeface="Calibri" panose="020F0502020204030204" pitchFamily="34" charset="0"/>
                      </a:endParaRPr>
                    </a:p>
                  </a:txBody>
                  <a:tcPr marL="2784" marR="2784" marT="2784" marB="0" anchor="b"/>
                </a:tc>
                <a:tc>
                  <a:txBody>
                    <a:bodyPr/>
                    <a:lstStyle/>
                    <a:p>
                      <a:pPr algn="ctr" fontAlgn="b"/>
                      <a:r>
                        <a:rPr lang="en-US" sz="1100" b="1" u="none" strike="noStrike">
                          <a:effectLst/>
                        </a:rPr>
                        <a:t>210.7542</a:t>
                      </a:r>
                      <a:endParaRPr lang="en-US" sz="1100" b="1" i="0" u="none" strike="noStrike">
                        <a:solidFill>
                          <a:srgbClr val="000000"/>
                        </a:solidFill>
                        <a:effectLst/>
                        <a:latin typeface="Calibri" panose="020F0502020204030204" pitchFamily="34" charset="0"/>
                      </a:endParaRPr>
                    </a:p>
                  </a:txBody>
                  <a:tcPr marL="2784" marR="2784" marT="2784" marB="0" anchor="b"/>
                </a:tc>
                <a:tc gridSpan="2">
                  <a:txBody>
                    <a:bodyPr/>
                    <a:lstStyle/>
                    <a:p>
                      <a:pPr algn="ctr" fontAlgn="b"/>
                      <a:r>
                        <a:rPr lang="en-US" sz="1100" b="1" u="none" strike="noStrike">
                          <a:effectLst/>
                        </a:rPr>
                        <a:t>SOX2;STAT3;SRY;SOX6;FOXP3;HOXC8</a:t>
                      </a:r>
                      <a:endParaRPr lang="en-US" sz="1100" b="1" i="0" u="none" strike="noStrike">
                        <a:solidFill>
                          <a:srgbClr val="000000"/>
                        </a:solidFill>
                        <a:effectLst/>
                        <a:latin typeface="Calibri" panose="020F0502020204030204" pitchFamily="34" charset="0"/>
                      </a:endParaRPr>
                    </a:p>
                  </a:txBody>
                  <a:tcPr marL="2784" marR="2784" marT="2784" marB="0" anchor="b"/>
                </a:tc>
                <a:tc hMerge="1">
                  <a:txBody>
                    <a:bodyPr/>
                    <a:lstStyle/>
                    <a:p>
                      <a:endParaRPr lang="en-US"/>
                    </a:p>
                  </a:txBody>
                  <a:tcPr/>
                </a:tc>
              </a:tr>
              <a:tr h="271567">
                <a:tc>
                  <a:txBody>
                    <a:bodyPr/>
                    <a:lstStyle/>
                    <a:p>
                      <a:pPr algn="ctr" fontAlgn="b"/>
                      <a:r>
                        <a:rPr lang="en-US" sz="1100" b="1" u="none" strike="noStrike">
                          <a:effectLst/>
                        </a:rPr>
                        <a:t>Type III intermediate filament</a:t>
                      </a:r>
                      <a:endParaRPr lang="en-US" sz="1100" b="1" i="0" u="none" strike="noStrike">
                        <a:solidFill>
                          <a:srgbClr val="000000"/>
                        </a:solidFill>
                        <a:effectLst/>
                        <a:latin typeface="Calibri" panose="020F0502020204030204" pitchFamily="34" charset="0"/>
                      </a:endParaRPr>
                    </a:p>
                  </a:txBody>
                  <a:tcPr marL="2784" marR="2784" marT="2784" marB="0" anchor="b"/>
                </a:tc>
                <a:tc>
                  <a:txBody>
                    <a:bodyPr/>
                    <a:lstStyle/>
                    <a:p>
                      <a:pPr algn="ctr" fontAlgn="b"/>
                      <a:r>
                        <a:rPr lang="en-US" sz="1100" b="1" u="none" strike="noStrike">
                          <a:effectLst/>
                        </a:rPr>
                        <a:t>4.14E-06</a:t>
                      </a:r>
                      <a:endParaRPr lang="en-US" sz="1100" b="1" i="0" u="none" strike="noStrike">
                        <a:solidFill>
                          <a:srgbClr val="000000"/>
                        </a:solidFill>
                        <a:effectLst/>
                        <a:latin typeface="Calibri" panose="020F0502020204030204" pitchFamily="34" charset="0"/>
                      </a:endParaRPr>
                    </a:p>
                  </a:txBody>
                  <a:tcPr marL="2784" marR="2784" marT="2784" marB="0" anchor="b"/>
                </a:tc>
                <a:tc>
                  <a:txBody>
                    <a:bodyPr/>
                    <a:lstStyle/>
                    <a:p>
                      <a:pPr algn="ctr" fontAlgn="b"/>
                      <a:r>
                        <a:rPr lang="en-US" sz="1100" b="1" u="none" strike="noStrike">
                          <a:effectLst/>
                        </a:rPr>
                        <a:t>3.04E-04</a:t>
                      </a:r>
                      <a:endParaRPr lang="en-US" sz="1100" b="1" i="0" u="none" strike="noStrike">
                        <a:solidFill>
                          <a:srgbClr val="000000"/>
                        </a:solidFill>
                        <a:effectLst/>
                        <a:latin typeface="Calibri" panose="020F0502020204030204" pitchFamily="34" charset="0"/>
                      </a:endParaRPr>
                    </a:p>
                  </a:txBody>
                  <a:tcPr marL="2784" marR="2784" marT="2784" marB="0" anchor="b"/>
                </a:tc>
                <a:tc>
                  <a:txBody>
                    <a:bodyPr/>
                    <a:lstStyle/>
                    <a:p>
                      <a:pPr algn="ctr" fontAlgn="b"/>
                      <a:r>
                        <a:rPr lang="en-US" sz="1100" b="1" u="none" strike="noStrike">
                          <a:effectLst/>
                        </a:rPr>
                        <a:t>5.09603</a:t>
                      </a:r>
                      <a:endParaRPr lang="en-US" sz="1100" b="1" i="0" u="none" strike="noStrike">
                        <a:solidFill>
                          <a:srgbClr val="000000"/>
                        </a:solidFill>
                        <a:effectLst/>
                        <a:latin typeface="Calibri" panose="020F0502020204030204" pitchFamily="34" charset="0"/>
                      </a:endParaRPr>
                    </a:p>
                  </a:txBody>
                  <a:tcPr marL="2784" marR="2784" marT="2784" marB="0" anchor="b"/>
                </a:tc>
                <a:tc>
                  <a:txBody>
                    <a:bodyPr/>
                    <a:lstStyle/>
                    <a:p>
                      <a:pPr algn="ctr" fontAlgn="b"/>
                      <a:r>
                        <a:rPr lang="en-US" sz="1100" b="1" u="none" strike="noStrike">
                          <a:effectLst/>
                        </a:rPr>
                        <a:t>63.1609</a:t>
                      </a:r>
                      <a:endParaRPr lang="en-US" sz="1100" b="1" i="0" u="none" strike="noStrike">
                        <a:solidFill>
                          <a:srgbClr val="000000"/>
                        </a:solidFill>
                        <a:effectLst/>
                        <a:latin typeface="Calibri" panose="020F0502020204030204" pitchFamily="34" charset="0"/>
                      </a:endParaRPr>
                    </a:p>
                  </a:txBody>
                  <a:tcPr marL="2784" marR="2784" marT="2784" marB="0" anchor="b"/>
                </a:tc>
                <a:tc gridSpan="2">
                  <a:txBody>
                    <a:bodyPr/>
                    <a:lstStyle/>
                    <a:p>
                      <a:pPr algn="ctr" fontAlgn="b"/>
                      <a:r>
                        <a:rPr lang="en-US" sz="1100" b="1" u="none" strike="noStrike" dirty="0" smtClean="0">
                          <a:effectLst/>
                        </a:rPr>
                        <a:t>NKX6-2;NFIX;STAT3;FOXO4;ASCL1;SOX10;SOX2;ZEB1;SNAI1;SRY;NKX6-1; NEUROG1;SOX4;NEUROG2</a:t>
                      </a:r>
                      <a:endParaRPr lang="en-US" sz="1100" b="1" i="0" u="none" strike="noStrike" dirty="0">
                        <a:solidFill>
                          <a:srgbClr val="000000"/>
                        </a:solidFill>
                        <a:effectLst/>
                        <a:latin typeface="Calibri" panose="020F0502020204030204" pitchFamily="34" charset="0"/>
                      </a:endParaRPr>
                    </a:p>
                  </a:txBody>
                  <a:tcPr marL="2784" marR="2784" marT="2784" marB="0" anchor="b"/>
                </a:tc>
                <a:tc hMerge="1">
                  <a:txBody>
                    <a:bodyPr/>
                    <a:lstStyle/>
                    <a:p>
                      <a:endParaRPr lang="en-US"/>
                    </a:p>
                  </a:txBody>
                  <a:tcPr/>
                </a:tc>
              </a:tr>
              <a:tr h="136902">
                <a:tc>
                  <a:txBody>
                    <a:bodyPr/>
                    <a:lstStyle/>
                    <a:p>
                      <a:pPr algn="ctr" fontAlgn="b"/>
                      <a:r>
                        <a:rPr lang="en-US" sz="1100" b="1" u="none" strike="noStrike">
                          <a:effectLst/>
                        </a:rPr>
                        <a:t>GO:0044798</a:t>
                      </a:r>
                      <a:endParaRPr lang="en-US" sz="1100" b="1" i="0" u="none" strike="noStrike">
                        <a:solidFill>
                          <a:srgbClr val="000000"/>
                        </a:solidFill>
                        <a:effectLst/>
                        <a:latin typeface="Calibri" panose="020F0502020204030204" pitchFamily="34" charset="0"/>
                      </a:endParaRPr>
                    </a:p>
                  </a:txBody>
                  <a:tcPr marL="2784" marR="2784" marT="2784" marB="0" anchor="b"/>
                </a:tc>
                <a:tc>
                  <a:txBody>
                    <a:bodyPr/>
                    <a:lstStyle/>
                    <a:p>
                      <a:pPr algn="ctr" fontAlgn="b"/>
                      <a:r>
                        <a:rPr lang="en-US" sz="1100" b="1" u="none" strike="noStrike">
                          <a:effectLst/>
                        </a:rPr>
                        <a:t>5.23E-06</a:t>
                      </a:r>
                      <a:endParaRPr lang="en-US" sz="1100" b="1" i="0" u="none" strike="noStrike">
                        <a:solidFill>
                          <a:srgbClr val="000000"/>
                        </a:solidFill>
                        <a:effectLst/>
                        <a:latin typeface="Calibri" panose="020F0502020204030204" pitchFamily="34" charset="0"/>
                      </a:endParaRPr>
                    </a:p>
                  </a:txBody>
                  <a:tcPr marL="2784" marR="2784" marT="2784" marB="0" anchor="b"/>
                </a:tc>
                <a:tc>
                  <a:txBody>
                    <a:bodyPr/>
                    <a:lstStyle/>
                    <a:p>
                      <a:pPr algn="ctr" fontAlgn="b"/>
                      <a:r>
                        <a:rPr lang="en-US" sz="1100" b="1" u="none" strike="noStrike">
                          <a:effectLst/>
                        </a:rPr>
                        <a:t>3.20E-04</a:t>
                      </a:r>
                      <a:endParaRPr lang="en-US" sz="1100" b="1" i="0" u="none" strike="noStrike">
                        <a:solidFill>
                          <a:srgbClr val="000000"/>
                        </a:solidFill>
                        <a:effectLst/>
                        <a:latin typeface="Calibri" panose="020F0502020204030204" pitchFamily="34" charset="0"/>
                      </a:endParaRPr>
                    </a:p>
                  </a:txBody>
                  <a:tcPr marL="2784" marR="2784" marT="2784" marB="0" anchor="b"/>
                </a:tc>
                <a:tc>
                  <a:txBody>
                    <a:bodyPr/>
                    <a:lstStyle/>
                    <a:p>
                      <a:pPr algn="ctr" fontAlgn="b"/>
                      <a:r>
                        <a:rPr lang="en-US" sz="1100" b="1" u="none" strike="noStrike">
                          <a:effectLst/>
                        </a:rPr>
                        <a:t>15.47656</a:t>
                      </a:r>
                      <a:endParaRPr lang="en-US" sz="1100" b="1" i="0" u="none" strike="noStrike">
                        <a:solidFill>
                          <a:srgbClr val="000000"/>
                        </a:solidFill>
                        <a:effectLst/>
                        <a:latin typeface="Calibri" panose="020F0502020204030204" pitchFamily="34" charset="0"/>
                      </a:endParaRPr>
                    </a:p>
                  </a:txBody>
                  <a:tcPr marL="2784" marR="2784" marT="2784" marB="0" anchor="b"/>
                </a:tc>
                <a:tc>
                  <a:txBody>
                    <a:bodyPr/>
                    <a:lstStyle/>
                    <a:p>
                      <a:pPr algn="ctr" fontAlgn="b"/>
                      <a:r>
                        <a:rPr lang="en-US" sz="1100" b="1" u="none" strike="noStrike">
                          <a:effectLst/>
                        </a:rPr>
                        <a:t>188.2133</a:t>
                      </a:r>
                      <a:endParaRPr lang="en-US" sz="1100" b="1" i="0" u="none" strike="noStrike">
                        <a:solidFill>
                          <a:srgbClr val="000000"/>
                        </a:solidFill>
                        <a:effectLst/>
                        <a:latin typeface="Calibri" panose="020F0502020204030204" pitchFamily="34" charset="0"/>
                      </a:endParaRPr>
                    </a:p>
                  </a:txBody>
                  <a:tcPr marL="2784" marR="2784" marT="2784" marB="0" anchor="b"/>
                </a:tc>
                <a:tc gridSpan="2">
                  <a:txBody>
                    <a:bodyPr/>
                    <a:lstStyle/>
                    <a:p>
                      <a:pPr algn="ctr" fontAlgn="b"/>
                      <a:r>
                        <a:rPr lang="en-US" sz="1100" b="1" u="none" strike="noStrike">
                          <a:effectLst/>
                        </a:rPr>
                        <a:t>SOX18;SOX15;TCF12;STAT3;ASCL1;SOX4</a:t>
                      </a:r>
                      <a:endParaRPr lang="en-US" sz="1100" b="1" i="0" u="none" strike="noStrike">
                        <a:solidFill>
                          <a:srgbClr val="000000"/>
                        </a:solidFill>
                        <a:effectLst/>
                        <a:latin typeface="Calibri" panose="020F0502020204030204" pitchFamily="34" charset="0"/>
                      </a:endParaRPr>
                    </a:p>
                  </a:txBody>
                  <a:tcPr marL="2784" marR="2784" marT="2784" marB="0" anchor="b"/>
                </a:tc>
                <a:tc hMerge="1">
                  <a:txBody>
                    <a:bodyPr/>
                    <a:lstStyle/>
                    <a:p>
                      <a:endParaRPr lang="en-US"/>
                    </a:p>
                  </a:txBody>
                  <a:tcPr/>
                </a:tc>
              </a:tr>
              <a:tr h="136902">
                <a:tc>
                  <a:txBody>
                    <a:bodyPr/>
                    <a:lstStyle/>
                    <a:p>
                      <a:pPr algn="ctr" fontAlgn="b"/>
                      <a:r>
                        <a:rPr lang="en-US" sz="1100" b="1" u="none" strike="noStrike">
                          <a:effectLst/>
                        </a:rPr>
                        <a:t>Activin complex</a:t>
                      </a:r>
                      <a:endParaRPr lang="en-US" sz="1100" b="1" i="0" u="none" strike="noStrike">
                        <a:solidFill>
                          <a:srgbClr val="000000"/>
                        </a:solidFill>
                        <a:effectLst/>
                        <a:latin typeface="Calibri" panose="020F0502020204030204" pitchFamily="34" charset="0"/>
                      </a:endParaRPr>
                    </a:p>
                  </a:txBody>
                  <a:tcPr marL="2784" marR="2784" marT="2784" marB="0" anchor="b"/>
                </a:tc>
                <a:tc>
                  <a:txBody>
                    <a:bodyPr/>
                    <a:lstStyle/>
                    <a:p>
                      <a:pPr algn="ctr" fontAlgn="b"/>
                      <a:r>
                        <a:rPr lang="en-US" sz="1100" b="1" u="none" strike="noStrike">
                          <a:effectLst/>
                        </a:rPr>
                        <a:t>1.92E-05</a:t>
                      </a:r>
                      <a:endParaRPr lang="en-US" sz="1100" b="1" i="0" u="none" strike="noStrike">
                        <a:solidFill>
                          <a:srgbClr val="000000"/>
                        </a:solidFill>
                        <a:effectLst/>
                        <a:latin typeface="Calibri" panose="020F0502020204030204" pitchFamily="34" charset="0"/>
                      </a:endParaRPr>
                    </a:p>
                  </a:txBody>
                  <a:tcPr marL="2784" marR="2784" marT="2784" marB="0" anchor="b"/>
                </a:tc>
                <a:tc>
                  <a:txBody>
                    <a:bodyPr/>
                    <a:lstStyle/>
                    <a:p>
                      <a:pPr algn="ctr" fontAlgn="b"/>
                      <a:r>
                        <a:rPr lang="en-US" sz="1100" b="1" u="none" strike="noStrike">
                          <a:effectLst/>
                        </a:rPr>
                        <a:t>0.001004</a:t>
                      </a:r>
                      <a:endParaRPr lang="en-US" sz="1100" b="1" i="0" u="none" strike="noStrike">
                        <a:solidFill>
                          <a:srgbClr val="000000"/>
                        </a:solidFill>
                        <a:effectLst/>
                        <a:latin typeface="Calibri" panose="020F0502020204030204" pitchFamily="34" charset="0"/>
                      </a:endParaRPr>
                    </a:p>
                  </a:txBody>
                  <a:tcPr marL="2784" marR="2784" marT="2784" marB="0" anchor="b"/>
                </a:tc>
                <a:tc>
                  <a:txBody>
                    <a:bodyPr/>
                    <a:lstStyle/>
                    <a:p>
                      <a:pPr algn="ctr" fontAlgn="b"/>
                      <a:r>
                        <a:rPr lang="en-US" sz="1100" b="1" u="none" strike="noStrike">
                          <a:effectLst/>
                        </a:rPr>
                        <a:t>7.882223</a:t>
                      </a:r>
                      <a:endParaRPr lang="en-US" sz="1100" b="1" i="0" u="none" strike="noStrike">
                        <a:solidFill>
                          <a:srgbClr val="000000"/>
                        </a:solidFill>
                        <a:effectLst/>
                        <a:latin typeface="Calibri" panose="020F0502020204030204" pitchFamily="34" charset="0"/>
                      </a:endParaRPr>
                    </a:p>
                  </a:txBody>
                  <a:tcPr marL="2784" marR="2784" marT="2784" marB="0" anchor="b"/>
                </a:tc>
                <a:tc>
                  <a:txBody>
                    <a:bodyPr/>
                    <a:lstStyle/>
                    <a:p>
                      <a:pPr algn="ctr" fontAlgn="b"/>
                      <a:r>
                        <a:rPr lang="en-US" sz="1100" b="1" u="none" strike="noStrike">
                          <a:effectLst/>
                        </a:rPr>
                        <a:t>85.62362</a:t>
                      </a:r>
                      <a:endParaRPr lang="en-US" sz="1100" b="1" i="0" u="none" strike="noStrike">
                        <a:solidFill>
                          <a:srgbClr val="000000"/>
                        </a:solidFill>
                        <a:effectLst/>
                        <a:latin typeface="Calibri" panose="020F0502020204030204" pitchFamily="34" charset="0"/>
                      </a:endParaRPr>
                    </a:p>
                  </a:txBody>
                  <a:tcPr marL="2784" marR="2784" marT="2784" marB="0" anchor="b"/>
                </a:tc>
                <a:tc gridSpan="2">
                  <a:txBody>
                    <a:bodyPr/>
                    <a:lstStyle/>
                    <a:p>
                      <a:pPr algn="ctr" fontAlgn="b"/>
                      <a:r>
                        <a:rPr lang="en-US" sz="1100" b="1" u="none" strike="noStrike">
                          <a:effectLst/>
                        </a:rPr>
                        <a:t>SOX2;TFAP2C;NKX6-2;SNAI1;EVX1;NKX6-1;MNX1;MIXL1</a:t>
                      </a:r>
                      <a:endParaRPr lang="en-US" sz="1100" b="1" i="0" u="none" strike="noStrike">
                        <a:solidFill>
                          <a:srgbClr val="000000"/>
                        </a:solidFill>
                        <a:effectLst/>
                        <a:latin typeface="Calibri" panose="020F0502020204030204" pitchFamily="34" charset="0"/>
                      </a:endParaRPr>
                    </a:p>
                  </a:txBody>
                  <a:tcPr marL="2784" marR="2784" marT="2784" marB="0" anchor="b"/>
                </a:tc>
                <a:tc hMerge="1">
                  <a:txBody>
                    <a:bodyPr/>
                    <a:lstStyle/>
                    <a:p>
                      <a:endParaRPr lang="en-US"/>
                    </a:p>
                  </a:txBody>
                  <a:tcPr/>
                </a:tc>
              </a:tr>
              <a:tr h="136902">
                <a:tc>
                  <a:txBody>
                    <a:bodyPr/>
                    <a:lstStyle/>
                    <a:p>
                      <a:pPr algn="ctr" fontAlgn="b"/>
                      <a:r>
                        <a:rPr lang="en-US" sz="1100" b="1" u="none" strike="noStrike">
                          <a:effectLst/>
                        </a:rPr>
                        <a:t>Cyclic-nucleotide phosphodiesterase complex</a:t>
                      </a:r>
                      <a:endParaRPr lang="en-US" sz="1100" b="1" i="0" u="none" strike="noStrike">
                        <a:solidFill>
                          <a:srgbClr val="000000"/>
                        </a:solidFill>
                        <a:effectLst/>
                        <a:latin typeface="Calibri" panose="020F0502020204030204" pitchFamily="34" charset="0"/>
                      </a:endParaRPr>
                    </a:p>
                  </a:txBody>
                  <a:tcPr marL="2784" marR="2784" marT="2784" marB="0" anchor="b"/>
                </a:tc>
                <a:tc>
                  <a:txBody>
                    <a:bodyPr/>
                    <a:lstStyle/>
                    <a:p>
                      <a:pPr algn="ctr" fontAlgn="b"/>
                      <a:r>
                        <a:rPr lang="en-US" sz="1100" b="1" u="none" strike="noStrike">
                          <a:effectLst/>
                        </a:rPr>
                        <a:t>5.79E-05</a:t>
                      </a:r>
                      <a:endParaRPr lang="en-US" sz="1100" b="1" i="0" u="none" strike="noStrike">
                        <a:solidFill>
                          <a:srgbClr val="000000"/>
                        </a:solidFill>
                        <a:effectLst/>
                        <a:latin typeface="Calibri" panose="020F0502020204030204" pitchFamily="34" charset="0"/>
                      </a:endParaRPr>
                    </a:p>
                  </a:txBody>
                  <a:tcPr marL="2784" marR="2784" marT="2784" marB="0" anchor="b"/>
                </a:tc>
                <a:tc>
                  <a:txBody>
                    <a:bodyPr/>
                    <a:lstStyle/>
                    <a:p>
                      <a:pPr algn="ctr" fontAlgn="b"/>
                      <a:r>
                        <a:rPr lang="en-US" sz="1100" b="1" u="none" strike="noStrike">
                          <a:effectLst/>
                        </a:rPr>
                        <a:t>0.002655</a:t>
                      </a:r>
                      <a:endParaRPr lang="en-US" sz="1100" b="1" i="0" u="none" strike="noStrike">
                        <a:solidFill>
                          <a:srgbClr val="000000"/>
                        </a:solidFill>
                        <a:effectLst/>
                        <a:latin typeface="Calibri" panose="020F0502020204030204" pitchFamily="34" charset="0"/>
                      </a:endParaRPr>
                    </a:p>
                  </a:txBody>
                  <a:tcPr marL="2784" marR="2784" marT="2784" marB="0" anchor="b"/>
                </a:tc>
                <a:tc>
                  <a:txBody>
                    <a:bodyPr/>
                    <a:lstStyle/>
                    <a:p>
                      <a:pPr algn="ctr" fontAlgn="b"/>
                      <a:r>
                        <a:rPr lang="en-US" sz="1100" b="1" u="none" strike="noStrike">
                          <a:effectLst/>
                        </a:rPr>
                        <a:t>21.50866</a:t>
                      </a:r>
                      <a:endParaRPr lang="en-US" sz="1100" b="1" i="0" u="none" strike="noStrike">
                        <a:solidFill>
                          <a:srgbClr val="000000"/>
                        </a:solidFill>
                        <a:effectLst/>
                        <a:latin typeface="Calibri" panose="020F0502020204030204" pitchFamily="34" charset="0"/>
                      </a:endParaRPr>
                    </a:p>
                  </a:txBody>
                  <a:tcPr marL="2784" marR="2784" marT="2784" marB="0" anchor="b"/>
                </a:tc>
                <a:tc>
                  <a:txBody>
                    <a:bodyPr/>
                    <a:lstStyle/>
                    <a:p>
                      <a:pPr algn="ctr" fontAlgn="b"/>
                      <a:r>
                        <a:rPr lang="en-US" sz="1100" b="1" u="none" strike="noStrike">
                          <a:effectLst/>
                        </a:rPr>
                        <a:t>209.8675</a:t>
                      </a:r>
                      <a:endParaRPr lang="en-US" sz="1100" b="1" i="0" u="none" strike="noStrike">
                        <a:solidFill>
                          <a:srgbClr val="000000"/>
                        </a:solidFill>
                        <a:effectLst/>
                        <a:latin typeface="Calibri" panose="020F0502020204030204" pitchFamily="34" charset="0"/>
                      </a:endParaRPr>
                    </a:p>
                  </a:txBody>
                  <a:tcPr marL="2784" marR="2784" marT="2784" marB="0" anchor="b"/>
                </a:tc>
                <a:tc gridSpan="2">
                  <a:txBody>
                    <a:bodyPr/>
                    <a:lstStyle/>
                    <a:p>
                      <a:pPr algn="ctr" fontAlgn="b"/>
                      <a:r>
                        <a:rPr lang="en-US" sz="1100" b="1" u="none" strike="noStrike">
                          <a:effectLst/>
                        </a:rPr>
                        <a:t>NKX6-2;ASCL1;SOX10;MIXL1</a:t>
                      </a:r>
                      <a:endParaRPr lang="en-US" sz="1100" b="1" i="0" u="none" strike="noStrike">
                        <a:solidFill>
                          <a:srgbClr val="000000"/>
                        </a:solidFill>
                        <a:effectLst/>
                        <a:latin typeface="Calibri" panose="020F0502020204030204" pitchFamily="34" charset="0"/>
                      </a:endParaRPr>
                    </a:p>
                  </a:txBody>
                  <a:tcPr marL="2784" marR="2784" marT="2784" marB="0" anchor="b"/>
                </a:tc>
                <a:tc hMerge="1">
                  <a:txBody>
                    <a:bodyPr/>
                    <a:lstStyle/>
                    <a:p>
                      <a:endParaRPr lang="en-US"/>
                    </a:p>
                  </a:txBody>
                  <a:tcPr/>
                </a:tc>
              </a:tr>
              <a:tr h="136902">
                <a:tc>
                  <a:txBody>
                    <a:bodyPr/>
                    <a:lstStyle/>
                    <a:p>
                      <a:pPr algn="ctr" fontAlgn="b"/>
                      <a:r>
                        <a:rPr lang="en-US" sz="1100" b="1" u="none" strike="noStrike">
                          <a:effectLst/>
                        </a:rPr>
                        <a:t>Nuclear chromatin</a:t>
                      </a:r>
                      <a:endParaRPr lang="en-US" sz="1100" b="1" i="0" u="none" strike="noStrike">
                        <a:solidFill>
                          <a:srgbClr val="000000"/>
                        </a:solidFill>
                        <a:effectLst/>
                        <a:latin typeface="Calibri" panose="020F0502020204030204" pitchFamily="34" charset="0"/>
                      </a:endParaRPr>
                    </a:p>
                  </a:txBody>
                  <a:tcPr marL="2784" marR="2784" marT="2784" marB="0" anchor="b"/>
                </a:tc>
                <a:tc>
                  <a:txBody>
                    <a:bodyPr/>
                    <a:lstStyle/>
                    <a:p>
                      <a:pPr algn="ctr" fontAlgn="b"/>
                      <a:r>
                        <a:rPr lang="en-US" sz="1100" b="1" u="none" strike="noStrike">
                          <a:effectLst/>
                        </a:rPr>
                        <a:t>7.19E-05</a:t>
                      </a:r>
                      <a:endParaRPr lang="en-US" sz="1100" b="1" i="0" u="none" strike="noStrike">
                        <a:solidFill>
                          <a:srgbClr val="000000"/>
                        </a:solidFill>
                        <a:effectLst/>
                        <a:latin typeface="Calibri" panose="020F0502020204030204" pitchFamily="34" charset="0"/>
                      </a:endParaRPr>
                    </a:p>
                  </a:txBody>
                  <a:tcPr marL="2784" marR="2784" marT="2784" marB="0" anchor="b"/>
                </a:tc>
                <a:tc>
                  <a:txBody>
                    <a:bodyPr/>
                    <a:lstStyle/>
                    <a:p>
                      <a:pPr algn="ctr" fontAlgn="b"/>
                      <a:r>
                        <a:rPr lang="en-US" sz="1100" b="1" u="none" strike="noStrike">
                          <a:effectLst/>
                        </a:rPr>
                        <a:t>0.002753</a:t>
                      </a:r>
                      <a:endParaRPr lang="en-US" sz="1100" b="1" i="0" u="none" strike="noStrike">
                        <a:solidFill>
                          <a:srgbClr val="000000"/>
                        </a:solidFill>
                        <a:effectLst/>
                        <a:latin typeface="Calibri" panose="020F0502020204030204" pitchFamily="34" charset="0"/>
                      </a:endParaRPr>
                    </a:p>
                  </a:txBody>
                  <a:tcPr marL="2784" marR="2784" marT="2784" marB="0" anchor="b"/>
                </a:tc>
                <a:tc>
                  <a:txBody>
                    <a:bodyPr/>
                    <a:lstStyle/>
                    <a:p>
                      <a:pPr algn="ctr" fontAlgn="b"/>
                      <a:r>
                        <a:rPr lang="en-US" sz="1100" b="1" u="none" strike="noStrike">
                          <a:effectLst/>
                        </a:rPr>
                        <a:t>7.658869</a:t>
                      </a:r>
                      <a:endParaRPr lang="en-US" sz="1100" b="1" i="0" u="none" strike="noStrike">
                        <a:solidFill>
                          <a:srgbClr val="000000"/>
                        </a:solidFill>
                        <a:effectLst/>
                        <a:latin typeface="Calibri" panose="020F0502020204030204" pitchFamily="34" charset="0"/>
                      </a:endParaRPr>
                    </a:p>
                  </a:txBody>
                  <a:tcPr marL="2784" marR="2784" marT="2784" marB="0" anchor="b"/>
                </a:tc>
                <a:tc>
                  <a:txBody>
                    <a:bodyPr/>
                    <a:lstStyle/>
                    <a:p>
                      <a:pPr algn="ctr" fontAlgn="b"/>
                      <a:r>
                        <a:rPr lang="en-US" sz="1100" b="1" u="none" strike="noStrike">
                          <a:effectLst/>
                        </a:rPr>
                        <a:t>73.07078</a:t>
                      </a:r>
                      <a:endParaRPr lang="en-US" sz="1100" b="1" i="0" u="none" strike="noStrike">
                        <a:solidFill>
                          <a:srgbClr val="000000"/>
                        </a:solidFill>
                        <a:effectLst/>
                        <a:latin typeface="Calibri" panose="020F0502020204030204" pitchFamily="34" charset="0"/>
                      </a:endParaRPr>
                    </a:p>
                  </a:txBody>
                  <a:tcPr marL="2784" marR="2784" marT="2784" marB="0" anchor="b"/>
                </a:tc>
                <a:tc gridSpan="2">
                  <a:txBody>
                    <a:bodyPr/>
                    <a:lstStyle/>
                    <a:p>
                      <a:pPr algn="ctr" fontAlgn="b"/>
                      <a:r>
                        <a:rPr lang="en-US" sz="1100" b="1" u="none" strike="noStrike">
                          <a:effectLst/>
                        </a:rPr>
                        <a:t>FOXC1;SOX18;TCF12;STAT3;NR1H4;MIXL1;KLF1</a:t>
                      </a:r>
                      <a:endParaRPr lang="en-US" sz="1100" b="1" i="0" u="none" strike="noStrike">
                        <a:solidFill>
                          <a:srgbClr val="000000"/>
                        </a:solidFill>
                        <a:effectLst/>
                        <a:latin typeface="Calibri" panose="020F0502020204030204" pitchFamily="34" charset="0"/>
                      </a:endParaRPr>
                    </a:p>
                  </a:txBody>
                  <a:tcPr marL="2784" marR="2784" marT="2784" marB="0" anchor="b"/>
                </a:tc>
                <a:tc hMerge="1">
                  <a:txBody>
                    <a:bodyPr/>
                    <a:lstStyle/>
                    <a:p>
                      <a:endParaRPr lang="en-US"/>
                    </a:p>
                  </a:txBody>
                  <a:tcPr/>
                </a:tc>
              </a:tr>
              <a:tr h="136902">
                <a:tc>
                  <a:txBody>
                    <a:bodyPr/>
                    <a:lstStyle/>
                    <a:p>
                      <a:pPr algn="ctr" fontAlgn="b"/>
                      <a:r>
                        <a:rPr lang="en-US" sz="1100" b="1" u="none" strike="noStrike">
                          <a:effectLst/>
                        </a:rPr>
                        <a:t>Activin A complex</a:t>
                      </a:r>
                      <a:endParaRPr lang="en-US" sz="1100" b="1" i="0" u="none" strike="noStrike">
                        <a:solidFill>
                          <a:srgbClr val="000000"/>
                        </a:solidFill>
                        <a:effectLst/>
                        <a:latin typeface="Calibri" panose="020F0502020204030204" pitchFamily="34" charset="0"/>
                      </a:endParaRPr>
                    </a:p>
                  </a:txBody>
                  <a:tcPr marL="2784" marR="2784" marT="2784" marB="0" anchor="b"/>
                </a:tc>
                <a:tc>
                  <a:txBody>
                    <a:bodyPr/>
                    <a:lstStyle/>
                    <a:p>
                      <a:pPr algn="ctr" fontAlgn="b"/>
                      <a:r>
                        <a:rPr lang="en-US" sz="1100" b="1" u="none" strike="noStrike">
                          <a:effectLst/>
                        </a:rPr>
                        <a:t>7.50E-05</a:t>
                      </a:r>
                      <a:endParaRPr lang="en-US" sz="1100" b="1" i="0" u="none" strike="noStrike">
                        <a:solidFill>
                          <a:srgbClr val="000000"/>
                        </a:solidFill>
                        <a:effectLst/>
                        <a:latin typeface="Calibri" panose="020F0502020204030204" pitchFamily="34" charset="0"/>
                      </a:endParaRPr>
                    </a:p>
                  </a:txBody>
                  <a:tcPr marL="2784" marR="2784" marT="2784" marB="0" anchor="b"/>
                </a:tc>
                <a:tc>
                  <a:txBody>
                    <a:bodyPr/>
                    <a:lstStyle/>
                    <a:p>
                      <a:pPr algn="ctr" fontAlgn="b"/>
                      <a:r>
                        <a:rPr lang="en-US" sz="1100" b="1" u="none" strike="noStrike">
                          <a:effectLst/>
                        </a:rPr>
                        <a:t>0.002753</a:t>
                      </a:r>
                      <a:endParaRPr lang="en-US" sz="1100" b="1" i="0" u="none" strike="noStrike">
                        <a:solidFill>
                          <a:srgbClr val="000000"/>
                        </a:solidFill>
                        <a:effectLst/>
                        <a:latin typeface="Calibri" panose="020F0502020204030204" pitchFamily="34" charset="0"/>
                      </a:endParaRPr>
                    </a:p>
                  </a:txBody>
                  <a:tcPr marL="2784" marR="2784" marT="2784" marB="0" anchor="b"/>
                </a:tc>
                <a:tc>
                  <a:txBody>
                    <a:bodyPr/>
                    <a:lstStyle/>
                    <a:p>
                      <a:pPr algn="ctr" fontAlgn="b"/>
                      <a:r>
                        <a:rPr lang="en-US" sz="1100" b="1" u="none" strike="noStrike">
                          <a:effectLst/>
                        </a:rPr>
                        <a:t>7.604723</a:t>
                      </a:r>
                      <a:endParaRPr lang="en-US" sz="1100" b="1" i="0" u="none" strike="noStrike">
                        <a:solidFill>
                          <a:srgbClr val="000000"/>
                        </a:solidFill>
                        <a:effectLst/>
                        <a:latin typeface="Calibri" panose="020F0502020204030204" pitchFamily="34" charset="0"/>
                      </a:endParaRPr>
                    </a:p>
                  </a:txBody>
                  <a:tcPr marL="2784" marR="2784" marT="2784" marB="0" anchor="b"/>
                </a:tc>
                <a:tc>
                  <a:txBody>
                    <a:bodyPr/>
                    <a:lstStyle/>
                    <a:p>
                      <a:pPr algn="ctr" fontAlgn="b"/>
                      <a:r>
                        <a:rPr lang="en-US" sz="1100" b="1" u="none" strike="noStrike">
                          <a:effectLst/>
                        </a:rPr>
                        <a:t>72.22899</a:t>
                      </a:r>
                      <a:endParaRPr lang="en-US" sz="1100" b="1" i="0" u="none" strike="noStrike">
                        <a:solidFill>
                          <a:srgbClr val="000000"/>
                        </a:solidFill>
                        <a:effectLst/>
                        <a:latin typeface="Calibri" panose="020F0502020204030204" pitchFamily="34" charset="0"/>
                      </a:endParaRPr>
                    </a:p>
                  </a:txBody>
                  <a:tcPr marL="2784" marR="2784" marT="2784" marB="0" anchor="b"/>
                </a:tc>
                <a:tc gridSpan="2">
                  <a:txBody>
                    <a:bodyPr/>
                    <a:lstStyle/>
                    <a:p>
                      <a:pPr algn="ctr" fontAlgn="b"/>
                      <a:r>
                        <a:rPr lang="en-US" sz="1100" b="1" u="none" strike="noStrike">
                          <a:effectLst/>
                        </a:rPr>
                        <a:t>SOX2;TFAP2C;NKX6-2;SOX15;NKX6-1;MNX1;MIXL1</a:t>
                      </a:r>
                      <a:endParaRPr lang="en-US" sz="1100" b="1" i="0" u="none" strike="noStrike">
                        <a:solidFill>
                          <a:srgbClr val="000000"/>
                        </a:solidFill>
                        <a:effectLst/>
                        <a:latin typeface="Calibri" panose="020F0502020204030204" pitchFamily="34" charset="0"/>
                      </a:endParaRPr>
                    </a:p>
                  </a:txBody>
                  <a:tcPr marL="2784" marR="2784" marT="2784" marB="0" anchor="b"/>
                </a:tc>
                <a:tc hMerge="1">
                  <a:txBody>
                    <a:bodyPr/>
                    <a:lstStyle/>
                    <a:p>
                      <a:endParaRPr lang="en-US"/>
                    </a:p>
                  </a:txBody>
                  <a:tcPr/>
                </a:tc>
              </a:tr>
              <a:tr h="271567">
                <a:tc>
                  <a:txBody>
                    <a:bodyPr/>
                    <a:lstStyle/>
                    <a:p>
                      <a:pPr algn="ctr" fontAlgn="b"/>
                      <a:r>
                        <a:rPr lang="en-US" sz="1100" b="1" u="none" strike="noStrike" dirty="0">
                          <a:effectLst/>
                        </a:rPr>
                        <a:t>Nucleoplasm</a:t>
                      </a:r>
                      <a:endParaRPr lang="en-US" sz="1100" b="1" i="0" u="none" strike="noStrike" dirty="0">
                        <a:solidFill>
                          <a:srgbClr val="000000"/>
                        </a:solidFill>
                        <a:effectLst/>
                        <a:latin typeface="Calibri" panose="020F0502020204030204" pitchFamily="34" charset="0"/>
                      </a:endParaRPr>
                    </a:p>
                  </a:txBody>
                  <a:tcPr marL="2784" marR="2784" marT="2784" marB="0" anchor="b"/>
                </a:tc>
                <a:tc>
                  <a:txBody>
                    <a:bodyPr/>
                    <a:lstStyle/>
                    <a:p>
                      <a:pPr algn="ctr" fontAlgn="b"/>
                      <a:r>
                        <a:rPr lang="en-US" sz="1100" b="1" u="none" strike="noStrike">
                          <a:effectLst/>
                        </a:rPr>
                        <a:t>9.82E-05</a:t>
                      </a:r>
                      <a:endParaRPr lang="en-US" sz="1100" b="1" i="0" u="none" strike="noStrike">
                        <a:solidFill>
                          <a:srgbClr val="000000"/>
                        </a:solidFill>
                        <a:effectLst/>
                        <a:latin typeface="Calibri" panose="020F0502020204030204" pitchFamily="34" charset="0"/>
                      </a:endParaRPr>
                    </a:p>
                  </a:txBody>
                  <a:tcPr marL="2784" marR="2784" marT="2784" marB="0" anchor="b"/>
                </a:tc>
                <a:tc>
                  <a:txBody>
                    <a:bodyPr/>
                    <a:lstStyle/>
                    <a:p>
                      <a:pPr algn="ctr" fontAlgn="b"/>
                      <a:r>
                        <a:rPr lang="en-US" sz="1100" b="1" u="none" strike="noStrike">
                          <a:effectLst/>
                        </a:rPr>
                        <a:t>0.003278</a:t>
                      </a:r>
                      <a:endParaRPr lang="en-US" sz="1100" b="1" i="0" u="none" strike="noStrike">
                        <a:solidFill>
                          <a:srgbClr val="000000"/>
                        </a:solidFill>
                        <a:effectLst/>
                        <a:latin typeface="Calibri" panose="020F0502020204030204" pitchFamily="34" charset="0"/>
                      </a:endParaRPr>
                    </a:p>
                  </a:txBody>
                  <a:tcPr marL="2784" marR="2784" marT="2784" marB="0" anchor="b"/>
                </a:tc>
                <a:tc>
                  <a:txBody>
                    <a:bodyPr/>
                    <a:lstStyle/>
                    <a:p>
                      <a:pPr algn="ctr" fontAlgn="b"/>
                      <a:r>
                        <a:rPr lang="en-US" sz="1100" b="1" u="none" strike="noStrike">
                          <a:effectLst/>
                        </a:rPr>
                        <a:t>2.865636</a:t>
                      </a:r>
                      <a:endParaRPr lang="en-US" sz="1100" b="1" i="0" u="none" strike="noStrike">
                        <a:solidFill>
                          <a:srgbClr val="000000"/>
                        </a:solidFill>
                        <a:effectLst/>
                        <a:latin typeface="Calibri" panose="020F0502020204030204" pitchFamily="34" charset="0"/>
                      </a:endParaRPr>
                    </a:p>
                  </a:txBody>
                  <a:tcPr marL="2784" marR="2784" marT="2784" marB="0" anchor="b"/>
                </a:tc>
                <a:tc>
                  <a:txBody>
                    <a:bodyPr/>
                    <a:lstStyle/>
                    <a:p>
                      <a:pPr algn="ctr" fontAlgn="b"/>
                      <a:r>
                        <a:rPr lang="en-US" sz="1100" b="1" u="none" strike="noStrike">
                          <a:effectLst/>
                        </a:rPr>
                        <a:t>26.44435</a:t>
                      </a:r>
                      <a:endParaRPr lang="en-US" sz="1100" b="1" i="0" u="none" strike="noStrike">
                        <a:solidFill>
                          <a:srgbClr val="000000"/>
                        </a:solidFill>
                        <a:effectLst/>
                        <a:latin typeface="Calibri" panose="020F0502020204030204" pitchFamily="34" charset="0"/>
                      </a:endParaRPr>
                    </a:p>
                  </a:txBody>
                  <a:tcPr marL="2784" marR="2784" marT="2784" marB="0" anchor="b"/>
                </a:tc>
                <a:tc gridSpan="2">
                  <a:txBody>
                    <a:bodyPr/>
                    <a:lstStyle/>
                    <a:p>
                      <a:pPr algn="ctr" fontAlgn="b"/>
                      <a:r>
                        <a:rPr lang="en-US" sz="1100" b="1" u="none" strike="noStrike" dirty="0">
                          <a:effectLst/>
                        </a:rPr>
                        <a:t>TFAP2A;BARHL2;FOXC1;TFAP2C;STAT3;NR1H4;VEZF1;EVX1;ARID3A;PRDM1;FOXO4</a:t>
                      </a:r>
                      <a:r>
                        <a:rPr lang="en-US" sz="1100" b="1" u="none" strike="noStrike" dirty="0" smtClean="0">
                          <a:effectLst/>
                        </a:rPr>
                        <a:t>; EVX2;MEOX2;SOX10;NR2C1;SOX2;ZEB1;KLF5;SRY;SOX6;NKX6-1;HOXC8;SOX4</a:t>
                      </a:r>
                      <a:endParaRPr lang="en-US" sz="1100" b="1" i="0" u="none" strike="noStrike" dirty="0">
                        <a:solidFill>
                          <a:srgbClr val="000000"/>
                        </a:solidFill>
                        <a:effectLst/>
                        <a:latin typeface="Calibri" panose="020F0502020204030204" pitchFamily="34" charset="0"/>
                      </a:endParaRPr>
                    </a:p>
                  </a:txBody>
                  <a:tcPr marL="2784" marR="2784" marT="2784" marB="0" anchor="b"/>
                </a:tc>
                <a:tc hMerge="1">
                  <a:txBody>
                    <a:bodyPr/>
                    <a:lstStyle/>
                    <a:p>
                      <a:endParaRPr lang="en-US"/>
                    </a:p>
                  </a:txBody>
                  <a:tcPr/>
                </a:tc>
              </a:tr>
              <a:tr h="136902">
                <a:tc>
                  <a:txBody>
                    <a:bodyPr/>
                    <a:lstStyle/>
                    <a:p>
                      <a:pPr algn="ctr" fontAlgn="b"/>
                      <a:r>
                        <a:rPr lang="en-US" sz="1100" b="1" u="none" strike="noStrike">
                          <a:effectLst/>
                        </a:rPr>
                        <a:t>Chloroplast inner membrane</a:t>
                      </a:r>
                      <a:endParaRPr lang="en-US" sz="1100" b="1" i="0" u="none" strike="noStrike">
                        <a:solidFill>
                          <a:srgbClr val="000000"/>
                        </a:solidFill>
                        <a:effectLst/>
                        <a:latin typeface="Calibri" panose="020F0502020204030204" pitchFamily="34" charset="0"/>
                      </a:endParaRPr>
                    </a:p>
                  </a:txBody>
                  <a:tcPr marL="2784" marR="2784" marT="2784" marB="0" anchor="b"/>
                </a:tc>
                <a:tc>
                  <a:txBody>
                    <a:bodyPr/>
                    <a:lstStyle/>
                    <a:p>
                      <a:pPr algn="ctr" fontAlgn="b"/>
                      <a:r>
                        <a:rPr lang="en-US" sz="1100" b="1" u="none" strike="noStrike">
                          <a:effectLst/>
                        </a:rPr>
                        <a:t>5.65E-04</a:t>
                      </a:r>
                      <a:endParaRPr lang="en-US" sz="1100" b="1" i="0" u="none" strike="noStrike">
                        <a:solidFill>
                          <a:srgbClr val="000000"/>
                        </a:solidFill>
                        <a:effectLst/>
                        <a:latin typeface="Calibri" panose="020F0502020204030204" pitchFamily="34" charset="0"/>
                      </a:endParaRPr>
                    </a:p>
                  </a:txBody>
                  <a:tcPr marL="2784" marR="2784" marT="2784" marB="0" anchor="b"/>
                </a:tc>
                <a:tc>
                  <a:txBody>
                    <a:bodyPr/>
                    <a:lstStyle/>
                    <a:p>
                      <a:pPr algn="ctr" fontAlgn="b"/>
                      <a:r>
                        <a:rPr lang="en-US" sz="1100" b="1" u="none" strike="noStrike">
                          <a:effectLst/>
                        </a:rPr>
                        <a:t>0.015527</a:t>
                      </a:r>
                      <a:endParaRPr lang="en-US" sz="1100" b="1" i="0" u="none" strike="noStrike">
                        <a:solidFill>
                          <a:srgbClr val="000000"/>
                        </a:solidFill>
                        <a:effectLst/>
                        <a:latin typeface="Calibri" panose="020F0502020204030204" pitchFamily="34" charset="0"/>
                      </a:endParaRPr>
                    </a:p>
                  </a:txBody>
                  <a:tcPr marL="2784" marR="2784" marT="2784" marB="0" anchor="b"/>
                </a:tc>
                <a:tc>
                  <a:txBody>
                    <a:bodyPr/>
                    <a:lstStyle/>
                    <a:p>
                      <a:pPr algn="ctr" fontAlgn="b"/>
                      <a:r>
                        <a:rPr lang="en-US" sz="1100" b="1" u="none" strike="noStrike">
                          <a:effectLst/>
                        </a:rPr>
                        <a:t>8.121349</a:t>
                      </a:r>
                      <a:endParaRPr lang="en-US" sz="1100" b="1" i="0" u="none" strike="noStrike">
                        <a:solidFill>
                          <a:srgbClr val="000000"/>
                        </a:solidFill>
                        <a:effectLst/>
                        <a:latin typeface="Calibri" panose="020F0502020204030204" pitchFamily="34" charset="0"/>
                      </a:endParaRPr>
                    </a:p>
                  </a:txBody>
                  <a:tcPr marL="2784" marR="2784" marT="2784" marB="0" anchor="b"/>
                </a:tc>
                <a:tc>
                  <a:txBody>
                    <a:bodyPr/>
                    <a:lstStyle/>
                    <a:p>
                      <a:pPr algn="ctr" fontAlgn="b"/>
                      <a:r>
                        <a:rPr lang="en-US" sz="1100" b="1" u="none" strike="noStrike">
                          <a:effectLst/>
                        </a:rPr>
                        <a:t>60.73537</a:t>
                      </a:r>
                      <a:endParaRPr lang="en-US" sz="1100" b="1" i="0" u="none" strike="noStrike">
                        <a:solidFill>
                          <a:srgbClr val="000000"/>
                        </a:solidFill>
                        <a:effectLst/>
                        <a:latin typeface="Calibri" panose="020F0502020204030204" pitchFamily="34" charset="0"/>
                      </a:endParaRPr>
                    </a:p>
                  </a:txBody>
                  <a:tcPr marL="2784" marR="2784" marT="2784" marB="0" anchor="b"/>
                </a:tc>
                <a:tc gridSpan="2">
                  <a:txBody>
                    <a:bodyPr/>
                    <a:lstStyle/>
                    <a:p>
                      <a:pPr algn="ctr" fontAlgn="b"/>
                      <a:r>
                        <a:rPr lang="en-US" sz="1100" b="1" u="none" strike="noStrike">
                          <a:effectLst/>
                        </a:rPr>
                        <a:t>SOX2;STAT3;SNAI1;BARX1;SOX4</a:t>
                      </a:r>
                      <a:endParaRPr lang="en-US" sz="1100" b="1" i="0" u="none" strike="noStrike">
                        <a:solidFill>
                          <a:srgbClr val="000000"/>
                        </a:solidFill>
                        <a:effectLst/>
                        <a:latin typeface="Calibri" panose="020F0502020204030204" pitchFamily="34" charset="0"/>
                      </a:endParaRPr>
                    </a:p>
                  </a:txBody>
                  <a:tcPr marL="2784" marR="2784" marT="2784" marB="0" anchor="b"/>
                </a:tc>
                <a:tc hMerge="1">
                  <a:txBody>
                    <a:bodyPr/>
                    <a:lstStyle/>
                    <a:p>
                      <a:endParaRPr lang="en-US"/>
                    </a:p>
                  </a:txBody>
                  <a:tcPr/>
                </a:tc>
              </a:tr>
              <a:tr h="136902">
                <a:tc>
                  <a:txBody>
                    <a:bodyPr/>
                    <a:lstStyle/>
                    <a:p>
                      <a:pPr algn="ctr" fontAlgn="b"/>
                      <a:r>
                        <a:rPr lang="en-US" sz="1100" b="1" u="none" strike="noStrike">
                          <a:effectLst/>
                        </a:rPr>
                        <a:t>Tic complex</a:t>
                      </a:r>
                      <a:endParaRPr lang="en-US" sz="1100" b="1" i="0" u="none" strike="noStrike">
                        <a:solidFill>
                          <a:srgbClr val="000000"/>
                        </a:solidFill>
                        <a:effectLst/>
                        <a:latin typeface="Calibri" panose="020F0502020204030204" pitchFamily="34" charset="0"/>
                      </a:endParaRPr>
                    </a:p>
                  </a:txBody>
                  <a:tcPr marL="2784" marR="2784" marT="2784" marB="0" anchor="b"/>
                </a:tc>
                <a:tc>
                  <a:txBody>
                    <a:bodyPr/>
                    <a:lstStyle/>
                    <a:p>
                      <a:pPr algn="ctr" fontAlgn="b"/>
                      <a:r>
                        <a:rPr lang="en-US" sz="1100" b="1" u="none" strike="noStrike">
                          <a:effectLst/>
                        </a:rPr>
                        <a:t>5.79E-04</a:t>
                      </a:r>
                      <a:endParaRPr lang="en-US" sz="1100" b="1" i="0" u="none" strike="noStrike">
                        <a:solidFill>
                          <a:srgbClr val="000000"/>
                        </a:solidFill>
                        <a:effectLst/>
                        <a:latin typeface="Calibri" panose="020F0502020204030204" pitchFamily="34" charset="0"/>
                      </a:endParaRPr>
                    </a:p>
                  </a:txBody>
                  <a:tcPr marL="2784" marR="2784" marT="2784" marB="0" anchor="b"/>
                </a:tc>
                <a:tc>
                  <a:txBody>
                    <a:bodyPr/>
                    <a:lstStyle/>
                    <a:p>
                      <a:pPr algn="ctr" fontAlgn="b"/>
                      <a:r>
                        <a:rPr lang="en-US" sz="1100" b="1" u="none" strike="noStrike">
                          <a:effectLst/>
                        </a:rPr>
                        <a:t>0.015527</a:t>
                      </a:r>
                      <a:endParaRPr lang="en-US" sz="1100" b="1" i="0" u="none" strike="noStrike">
                        <a:solidFill>
                          <a:srgbClr val="000000"/>
                        </a:solidFill>
                        <a:effectLst/>
                        <a:latin typeface="Calibri" panose="020F0502020204030204" pitchFamily="34" charset="0"/>
                      </a:endParaRPr>
                    </a:p>
                  </a:txBody>
                  <a:tcPr marL="2784" marR="2784" marT="2784" marB="0" anchor="b"/>
                </a:tc>
                <a:tc>
                  <a:txBody>
                    <a:bodyPr/>
                    <a:lstStyle/>
                    <a:p>
                      <a:pPr algn="ctr" fontAlgn="b"/>
                      <a:r>
                        <a:rPr lang="en-US" sz="1100" b="1" u="none" strike="noStrike">
                          <a:effectLst/>
                        </a:rPr>
                        <a:t>8.077741</a:t>
                      </a:r>
                      <a:endParaRPr lang="en-US" sz="1100" b="1" i="0" u="none" strike="noStrike">
                        <a:solidFill>
                          <a:srgbClr val="000000"/>
                        </a:solidFill>
                        <a:effectLst/>
                        <a:latin typeface="Calibri" panose="020F0502020204030204" pitchFamily="34" charset="0"/>
                      </a:endParaRPr>
                    </a:p>
                  </a:txBody>
                  <a:tcPr marL="2784" marR="2784" marT="2784" marB="0" anchor="b"/>
                </a:tc>
                <a:tc>
                  <a:txBody>
                    <a:bodyPr/>
                    <a:lstStyle/>
                    <a:p>
                      <a:pPr algn="ctr" fontAlgn="b"/>
                      <a:r>
                        <a:rPr lang="en-US" sz="1100" b="1" u="none" strike="noStrike">
                          <a:effectLst/>
                        </a:rPr>
                        <a:t>60.21897</a:t>
                      </a:r>
                      <a:endParaRPr lang="en-US" sz="1100" b="1" i="0" u="none" strike="noStrike">
                        <a:solidFill>
                          <a:srgbClr val="000000"/>
                        </a:solidFill>
                        <a:effectLst/>
                        <a:latin typeface="Calibri" panose="020F0502020204030204" pitchFamily="34" charset="0"/>
                      </a:endParaRPr>
                    </a:p>
                  </a:txBody>
                  <a:tcPr marL="2784" marR="2784" marT="2784" marB="0" anchor="b"/>
                </a:tc>
                <a:tc gridSpan="2">
                  <a:txBody>
                    <a:bodyPr/>
                    <a:lstStyle/>
                    <a:p>
                      <a:pPr algn="ctr" fontAlgn="b"/>
                      <a:r>
                        <a:rPr lang="en-US" sz="1100" b="1" u="none" strike="noStrike">
                          <a:effectLst/>
                        </a:rPr>
                        <a:t>SOX2;STAT3;SNAI1;BARX1;SOX4</a:t>
                      </a:r>
                      <a:endParaRPr lang="en-US" sz="1100" b="1" i="0" u="none" strike="noStrike">
                        <a:solidFill>
                          <a:srgbClr val="000000"/>
                        </a:solidFill>
                        <a:effectLst/>
                        <a:latin typeface="Calibri" panose="020F0502020204030204" pitchFamily="34" charset="0"/>
                      </a:endParaRPr>
                    </a:p>
                  </a:txBody>
                  <a:tcPr marL="2784" marR="2784" marT="2784" marB="0" anchor="b"/>
                </a:tc>
                <a:tc hMerge="1">
                  <a:txBody>
                    <a:bodyPr/>
                    <a:lstStyle/>
                    <a:p>
                      <a:endParaRPr lang="en-US"/>
                    </a:p>
                  </a:txBody>
                  <a:tcPr/>
                </a:tc>
              </a:tr>
              <a:tr h="136902">
                <a:tc>
                  <a:txBody>
                    <a:bodyPr/>
                    <a:lstStyle/>
                    <a:p>
                      <a:pPr algn="ctr" fontAlgn="b"/>
                      <a:r>
                        <a:rPr lang="en-US" sz="1100" b="1" u="none" strike="noStrike">
                          <a:effectLst/>
                        </a:rPr>
                        <a:t>Plastid inner membrane</a:t>
                      </a:r>
                      <a:endParaRPr lang="en-US" sz="1100" b="1" i="0" u="none" strike="noStrike">
                        <a:solidFill>
                          <a:srgbClr val="000000"/>
                        </a:solidFill>
                        <a:effectLst/>
                        <a:latin typeface="Calibri" panose="020F0502020204030204" pitchFamily="34" charset="0"/>
                      </a:endParaRPr>
                    </a:p>
                  </a:txBody>
                  <a:tcPr marL="2784" marR="2784" marT="2784" marB="0" anchor="b"/>
                </a:tc>
                <a:tc>
                  <a:txBody>
                    <a:bodyPr/>
                    <a:lstStyle/>
                    <a:p>
                      <a:pPr algn="ctr" fontAlgn="b"/>
                      <a:r>
                        <a:rPr lang="en-US" sz="1100" b="1" u="none" strike="noStrike">
                          <a:effectLst/>
                        </a:rPr>
                        <a:t>5.92E-04</a:t>
                      </a:r>
                      <a:endParaRPr lang="en-US" sz="1100" b="1" i="0" u="none" strike="noStrike">
                        <a:solidFill>
                          <a:srgbClr val="000000"/>
                        </a:solidFill>
                        <a:effectLst/>
                        <a:latin typeface="Calibri" panose="020F0502020204030204" pitchFamily="34" charset="0"/>
                      </a:endParaRPr>
                    </a:p>
                  </a:txBody>
                  <a:tcPr marL="2784" marR="2784" marT="2784" marB="0" anchor="b"/>
                </a:tc>
                <a:tc>
                  <a:txBody>
                    <a:bodyPr/>
                    <a:lstStyle/>
                    <a:p>
                      <a:pPr algn="ctr" fontAlgn="b"/>
                      <a:r>
                        <a:rPr lang="en-US" sz="1100" b="1" u="none" strike="noStrike">
                          <a:effectLst/>
                        </a:rPr>
                        <a:t>0.015527</a:t>
                      </a:r>
                      <a:endParaRPr lang="en-US" sz="1100" b="1" i="0" u="none" strike="noStrike">
                        <a:solidFill>
                          <a:srgbClr val="000000"/>
                        </a:solidFill>
                        <a:effectLst/>
                        <a:latin typeface="Calibri" panose="020F0502020204030204" pitchFamily="34" charset="0"/>
                      </a:endParaRPr>
                    </a:p>
                  </a:txBody>
                  <a:tcPr marL="2784" marR="2784" marT="2784" marB="0" anchor="b"/>
                </a:tc>
                <a:tc>
                  <a:txBody>
                    <a:bodyPr/>
                    <a:lstStyle/>
                    <a:p>
                      <a:pPr algn="ctr" fontAlgn="b"/>
                      <a:r>
                        <a:rPr lang="en-US" sz="1100" b="1" u="none" strike="noStrike">
                          <a:effectLst/>
                        </a:rPr>
                        <a:t>8.034595</a:t>
                      </a:r>
                      <a:endParaRPr lang="en-US" sz="1100" b="1" i="0" u="none" strike="noStrike">
                        <a:solidFill>
                          <a:srgbClr val="000000"/>
                        </a:solidFill>
                        <a:effectLst/>
                        <a:latin typeface="Calibri" panose="020F0502020204030204" pitchFamily="34" charset="0"/>
                      </a:endParaRPr>
                    </a:p>
                  </a:txBody>
                  <a:tcPr marL="2784" marR="2784" marT="2784" marB="0" anchor="b"/>
                </a:tc>
                <a:tc>
                  <a:txBody>
                    <a:bodyPr/>
                    <a:lstStyle/>
                    <a:p>
                      <a:pPr algn="ctr" fontAlgn="b"/>
                      <a:r>
                        <a:rPr lang="en-US" sz="1100" b="1" u="none" strike="noStrike">
                          <a:effectLst/>
                        </a:rPr>
                        <a:t>59.70915</a:t>
                      </a:r>
                      <a:endParaRPr lang="en-US" sz="1100" b="1" i="0" u="none" strike="noStrike">
                        <a:solidFill>
                          <a:srgbClr val="000000"/>
                        </a:solidFill>
                        <a:effectLst/>
                        <a:latin typeface="Calibri" panose="020F0502020204030204" pitchFamily="34" charset="0"/>
                      </a:endParaRPr>
                    </a:p>
                  </a:txBody>
                  <a:tcPr marL="2784" marR="2784" marT="2784" marB="0" anchor="b"/>
                </a:tc>
                <a:tc gridSpan="2">
                  <a:txBody>
                    <a:bodyPr/>
                    <a:lstStyle/>
                    <a:p>
                      <a:pPr algn="ctr" fontAlgn="b"/>
                      <a:r>
                        <a:rPr lang="en-US" sz="1100" b="1" u="none" strike="noStrike">
                          <a:effectLst/>
                        </a:rPr>
                        <a:t>SOX2;STAT3;SNAI1;BARX1;SOX4</a:t>
                      </a:r>
                      <a:endParaRPr lang="en-US" sz="1100" b="1" i="0" u="none" strike="noStrike">
                        <a:solidFill>
                          <a:srgbClr val="000000"/>
                        </a:solidFill>
                        <a:effectLst/>
                        <a:latin typeface="Calibri" panose="020F0502020204030204" pitchFamily="34" charset="0"/>
                      </a:endParaRPr>
                    </a:p>
                  </a:txBody>
                  <a:tcPr marL="2784" marR="2784" marT="2784" marB="0" anchor="b"/>
                </a:tc>
                <a:tc hMerge="1">
                  <a:txBody>
                    <a:bodyPr/>
                    <a:lstStyle/>
                    <a:p>
                      <a:endParaRPr lang="en-US"/>
                    </a:p>
                  </a:txBody>
                  <a:tcPr/>
                </a:tc>
              </a:tr>
              <a:tr h="136902">
                <a:tc>
                  <a:txBody>
                    <a:bodyPr/>
                    <a:lstStyle/>
                    <a:p>
                      <a:pPr algn="ctr" fontAlgn="b"/>
                      <a:r>
                        <a:rPr lang="en-US" sz="1100" b="1" u="none" strike="noStrike">
                          <a:effectLst/>
                        </a:rPr>
                        <a:t>Chromatin</a:t>
                      </a:r>
                      <a:endParaRPr lang="en-US" sz="1100" b="1" i="0" u="none" strike="noStrike">
                        <a:solidFill>
                          <a:srgbClr val="000000"/>
                        </a:solidFill>
                        <a:effectLst/>
                        <a:latin typeface="Calibri" panose="020F0502020204030204" pitchFamily="34" charset="0"/>
                      </a:endParaRPr>
                    </a:p>
                  </a:txBody>
                  <a:tcPr marL="2784" marR="2784" marT="2784" marB="0" anchor="b"/>
                </a:tc>
                <a:tc>
                  <a:txBody>
                    <a:bodyPr/>
                    <a:lstStyle/>
                    <a:p>
                      <a:pPr algn="ctr" fontAlgn="b"/>
                      <a:r>
                        <a:rPr lang="en-US" sz="1100" b="1" u="none" strike="noStrike">
                          <a:effectLst/>
                        </a:rPr>
                        <a:t>8.30E-04</a:t>
                      </a:r>
                      <a:endParaRPr lang="en-US" sz="1100" b="1" i="0" u="none" strike="noStrike">
                        <a:solidFill>
                          <a:srgbClr val="000000"/>
                        </a:solidFill>
                        <a:effectLst/>
                        <a:latin typeface="Calibri" panose="020F0502020204030204" pitchFamily="34" charset="0"/>
                      </a:endParaRPr>
                    </a:p>
                  </a:txBody>
                  <a:tcPr marL="2784" marR="2784" marT="2784" marB="0" anchor="b"/>
                </a:tc>
                <a:tc>
                  <a:txBody>
                    <a:bodyPr/>
                    <a:lstStyle/>
                    <a:p>
                      <a:pPr algn="ctr" fontAlgn="b"/>
                      <a:r>
                        <a:rPr lang="en-US" sz="1100" b="1" u="none" strike="noStrike">
                          <a:effectLst/>
                        </a:rPr>
                        <a:t>0.020311</a:t>
                      </a:r>
                      <a:endParaRPr lang="en-US" sz="1100" b="1" i="0" u="none" strike="noStrike">
                        <a:solidFill>
                          <a:srgbClr val="000000"/>
                        </a:solidFill>
                        <a:effectLst/>
                        <a:latin typeface="Calibri" panose="020F0502020204030204" pitchFamily="34" charset="0"/>
                      </a:endParaRPr>
                    </a:p>
                  </a:txBody>
                  <a:tcPr marL="2784" marR="2784" marT="2784" marB="0" anchor="b"/>
                </a:tc>
                <a:tc>
                  <a:txBody>
                    <a:bodyPr/>
                    <a:lstStyle/>
                    <a:p>
                      <a:pPr algn="ctr" fontAlgn="b"/>
                      <a:r>
                        <a:rPr lang="en-US" sz="1100" b="1" u="none" strike="noStrike">
                          <a:effectLst/>
                        </a:rPr>
                        <a:t>5.03876</a:t>
                      </a:r>
                      <a:endParaRPr lang="en-US" sz="1100" b="1" i="0" u="none" strike="noStrike">
                        <a:solidFill>
                          <a:srgbClr val="000000"/>
                        </a:solidFill>
                        <a:effectLst/>
                        <a:latin typeface="Calibri" panose="020F0502020204030204" pitchFamily="34" charset="0"/>
                      </a:endParaRPr>
                    </a:p>
                  </a:txBody>
                  <a:tcPr marL="2784" marR="2784" marT="2784" marB="0" anchor="b"/>
                </a:tc>
                <a:tc>
                  <a:txBody>
                    <a:bodyPr/>
                    <a:lstStyle/>
                    <a:p>
                      <a:pPr algn="ctr" fontAlgn="b"/>
                      <a:r>
                        <a:rPr lang="en-US" sz="1100" b="1" u="none" strike="noStrike">
                          <a:effectLst/>
                        </a:rPr>
                        <a:t>35.74439</a:t>
                      </a:r>
                      <a:endParaRPr lang="en-US" sz="1100" b="1" i="0" u="none" strike="noStrike">
                        <a:solidFill>
                          <a:srgbClr val="000000"/>
                        </a:solidFill>
                        <a:effectLst/>
                        <a:latin typeface="Calibri" panose="020F0502020204030204" pitchFamily="34" charset="0"/>
                      </a:endParaRPr>
                    </a:p>
                  </a:txBody>
                  <a:tcPr marL="2784" marR="2784" marT="2784" marB="0" anchor="b"/>
                </a:tc>
                <a:tc gridSpan="2">
                  <a:txBody>
                    <a:bodyPr/>
                    <a:lstStyle/>
                    <a:p>
                      <a:pPr algn="ctr" fontAlgn="b"/>
                      <a:r>
                        <a:rPr lang="en-US" sz="1100" b="1" u="none" strike="noStrike">
                          <a:effectLst/>
                        </a:rPr>
                        <a:t>FOXC1;SOX18;TCF12;STAT3;NR1H4;MIXL1;KLF1</a:t>
                      </a:r>
                      <a:endParaRPr lang="en-US" sz="1100" b="1" i="0" u="none" strike="noStrike">
                        <a:solidFill>
                          <a:srgbClr val="000000"/>
                        </a:solidFill>
                        <a:effectLst/>
                        <a:latin typeface="Calibri" panose="020F0502020204030204" pitchFamily="34" charset="0"/>
                      </a:endParaRPr>
                    </a:p>
                  </a:txBody>
                  <a:tcPr marL="2784" marR="2784" marT="2784" marB="0" anchor="b"/>
                </a:tc>
                <a:tc hMerge="1">
                  <a:txBody>
                    <a:bodyPr/>
                    <a:lstStyle/>
                    <a:p>
                      <a:endParaRPr lang="en-US"/>
                    </a:p>
                  </a:txBody>
                  <a:tcPr/>
                </a:tc>
              </a:tr>
              <a:tr h="136902">
                <a:tc>
                  <a:txBody>
                    <a:bodyPr/>
                    <a:lstStyle/>
                    <a:p>
                      <a:pPr algn="ctr" fontAlgn="b"/>
                      <a:r>
                        <a:rPr lang="en-US" sz="1100" b="1" u="none" strike="noStrike">
                          <a:effectLst/>
                        </a:rPr>
                        <a:t>Nuclear chromosome part</a:t>
                      </a:r>
                      <a:endParaRPr lang="en-US" sz="1100" b="1" i="0" u="none" strike="noStrike">
                        <a:solidFill>
                          <a:srgbClr val="000000"/>
                        </a:solidFill>
                        <a:effectLst/>
                        <a:latin typeface="Calibri" panose="020F0502020204030204" pitchFamily="34" charset="0"/>
                      </a:endParaRPr>
                    </a:p>
                  </a:txBody>
                  <a:tcPr marL="2784" marR="2784" marT="2784" marB="0" anchor="b"/>
                </a:tc>
                <a:tc>
                  <a:txBody>
                    <a:bodyPr/>
                    <a:lstStyle/>
                    <a:p>
                      <a:pPr algn="ctr" fontAlgn="b"/>
                      <a:r>
                        <a:rPr lang="en-US" sz="1100" b="1" u="none" strike="noStrike">
                          <a:effectLst/>
                        </a:rPr>
                        <a:t>0.001133</a:t>
                      </a:r>
                      <a:endParaRPr lang="en-US" sz="1100" b="1" i="0" u="none" strike="noStrike">
                        <a:solidFill>
                          <a:srgbClr val="000000"/>
                        </a:solidFill>
                        <a:effectLst/>
                        <a:latin typeface="Calibri" panose="020F0502020204030204" pitchFamily="34" charset="0"/>
                      </a:endParaRPr>
                    </a:p>
                  </a:txBody>
                  <a:tcPr marL="2784" marR="2784" marT="2784" marB="0" anchor="b"/>
                </a:tc>
                <a:tc>
                  <a:txBody>
                    <a:bodyPr/>
                    <a:lstStyle/>
                    <a:p>
                      <a:pPr algn="ctr" fontAlgn="b"/>
                      <a:r>
                        <a:rPr lang="en-US" sz="1100" b="1" u="none" strike="noStrike">
                          <a:effectLst/>
                        </a:rPr>
                        <a:t>0.022413</a:t>
                      </a:r>
                      <a:endParaRPr lang="en-US" sz="1100" b="1" i="0" u="none" strike="noStrike">
                        <a:solidFill>
                          <a:srgbClr val="000000"/>
                        </a:solidFill>
                        <a:effectLst/>
                        <a:latin typeface="Calibri" panose="020F0502020204030204" pitchFamily="34" charset="0"/>
                      </a:endParaRPr>
                    </a:p>
                  </a:txBody>
                  <a:tcPr marL="2784" marR="2784" marT="2784" marB="0" anchor="b"/>
                </a:tc>
                <a:tc>
                  <a:txBody>
                    <a:bodyPr/>
                    <a:lstStyle/>
                    <a:p>
                      <a:pPr algn="ctr" fontAlgn="b"/>
                      <a:r>
                        <a:rPr lang="en-US" sz="1100" b="1" u="none" strike="noStrike">
                          <a:effectLst/>
                        </a:rPr>
                        <a:t>4.76652</a:t>
                      </a:r>
                      <a:endParaRPr lang="en-US" sz="1100" b="1" i="0" u="none" strike="noStrike">
                        <a:solidFill>
                          <a:srgbClr val="000000"/>
                        </a:solidFill>
                        <a:effectLst/>
                        <a:latin typeface="Calibri" panose="020F0502020204030204" pitchFamily="34" charset="0"/>
                      </a:endParaRPr>
                    </a:p>
                  </a:txBody>
                  <a:tcPr marL="2784" marR="2784" marT="2784" marB="0" anchor="b"/>
                </a:tc>
                <a:tc>
                  <a:txBody>
                    <a:bodyPr/>
                    <a:lstStyle/>
                    <a:p>
                      <a:pPr algn="ctr" fontAlgn="b"/>
                      <a:r>
                        <a:rPr lang="en-US" sz="1100" b="1" u="none" strike="noStrike">
                          <a:effectLst/>
                        </a:rPr>
                        <a:t>32.3322</a:t>
                      </a:r>
                      <a:endParaRPr lang="en-US" sz="1100" b="1" i="0" u="none" strike="noStrike">
                        <a:solidFill>
                          <a:srgbClr val="000000"/>
                        </a:solidFill>
                        <a:effectLst/>
                        <a:latin typeface="Calibri" panose="020F0502020204030204" pitchFamily="34" charset="0"/>
                      </a:endParaRPr>
                    </a:p>
                  </a:txBody>
                  <a:tcPr marL="2784" marR="2784" marT="2784" marB="0" anchor="b"/>
                </a:tc>
                <a:tc gridSpan="2">
                  <a:txBody>
                    <a:bodyPr/>
                    <a:lstStyle/>
                    <a:p>
                      <a:pPr algn="ctr" fontAlgn="b"/>
                      <a:r>
                        <a:rPr lang="en-US" sz="1100" b="1" u="none" strike="noStrike">
                          <a:effectLst/>
                        </a:rPr>
                        <a:t>FOXC1;SOX18;TCF12;STAT3;NR1H4;MIXL1;KLF1</a:t>
                      </a:r>
                      <a:endParaRPr lang="en-US" sz="1100" b="1" i="0" u="none" strike="noStrike">
                        <a:solidFill>
                          <a:srgbClr val="000000"/>
                        </a:solidFill>
                        <a:effectLst/>
                        <a:latin typeface="Calibri" panose="020F0502020204030204" pitchFamily="34" charset="0"/>
                      </a:endParaRPr>
                    </a:p>
                  </a:txBody>
                  <a:tcPr marL="2784" marR="2784" marT="2784" marB="0" anchor="b"/>
                </a:tc>
                <a:tc hMerge="1">
                  <a:txBody>
                    <a:bodyPr/>
                    <a:lstStyle/>
                    <a:p>
                      <a:endParaRPr lang="en-US"/>
                    </a:p>
                  </a:txBody>
                  <a:tcPr/>
                </a:tc>
              </a:tr>
              <a:tr h="136902">
                <a:tc>
                  <a:txBody>
                    <a:bodyPr/>
                    <a:lstStyle/>
                    <a:p>
                      <a:pPr algn="ctr" fontAlgn="b"/>
                      <a:r>
                        <a:rPr lang="en-US" sz="1100" b="1" u="none" strike="noStrike">
                          <a:effectLst/>
                        </a:rPr>
                        <a:t>Ski complex</a:t>
                      </a:r>
                      <a:endParaRPr lang="en-US" sz="1100" b="1" i="0" u="none" strike="noStrike">
                        <a:solidFill>
                          <a:srgbClr val="000000"/>
                        </a:solidFill>
                        <a:effectLst/>
                        <a:latin typeface="Calibri" panose="020F0502020204030204" pitchFamily="34" charset="0"/>
                      </a:endParaRPr>
                    </a:p>
                  </a:txBody>
                  <a:tcPr marL="2784" marR="2784" marT="2784" marB="0" anchor="b"/>
                </a:tc>
                <a:tc>
                  <a:txBody>
                    <a:bodyPr/>
                    <a:lstStyle/>
                    <a:p>
                      <a:pPr algn="ctr" fontAlgn="b"/>
                      <a:r>
                        <a:rPr lang="en-US" sz="1100" b="1" u="none" strike="noStrike">
                          <a:effectLst/>
                        </a:rPr>
                        <a:t>0.001152</a:t>
                      </a:r>
                      <a:endParaRPr lang="en-US" sz="1100" b="1" i="0" u="none" strike="noStrike">
                        <a:solidFill>
                          <a:srgbClr val="000000"/>
                        </a:solidFill>
                        <a:effectLst/>
                        <a:latin typeface="Calibri" panose="020F0502020204030204" pitchFamily="34" charset="0"/>
                      </a:endParaRPr>
                    </a:p>
                  </a:txBody>
                  <a:tcPr marL="2784" marR="2784" marT="2784" marB="0" anchor="b"/>
                </a:tc>
                <a:tc>
                  <a:txBody>
                    <a:bodyPr/>
                    <a:lstStyle/>
                    <a:p>
                      <a:pPr algn="ctr" fontAlgn="b"/>
                      <a:r>
                        <a:rPr lang="en-US" sz="1100" b="1" u="none" strike="noStrike">
                          <a:effectLst/>
                        </a:rPr>
                        <a:t>0.022413</a:t>
                      </a:r>
                      <a:endParaRPr lang="en-US" sz="1100" b="1" i="0" u="none" strike="noStrike">
                        <a:solidFill>
                          <a:srgbClr val="000000"/>
                        </a:solidFill>
                        <a:effectLst/>
                        <a:latin typeface="Calibri" panose="020F0502020204030204" pitchFamily="34" charset="0"/>
                      </a:endParaRPr>
                    </a:p>
                  </a:txBody>
                  <a:tcPr marL="2784" marR="2784" marT="2784" marB="0" anchor="b"/>
                </a:tc>
                <a:tc>
                  <a:txBody>
                    <a:bodyPr/>
                    <a:lstStyle/>
                    <a:p>
                      <a:pPr algn="ctr" fontAlgn="b"/>
                      <a:r>
                        <a:rPr lang="en-US" sz="1100" b="1" u="none" strike="noStrike">
                          <a:effectLst/>
                        </a:rPr>
                        <a:t>6.891608</a:t>
                      </a:r>
                      <a:endParaRPr lang="en-US" sz="1100" b="1" i="0" u="none" strike="noStrike">
                        <a:solidFill>
                          <a:srgbClr val="000000"/>
                        </a:solidFill>
                        <a:effectLst/>
                        <a:latin typeface="Calibri" panose="020F0502020204030204" pitchFamily="34" charset="0"/>
                      </a:endParaRPr>
                    </a:p>
                  </a:txBody>
                  <a:tcPr marL="2784" marR="2784" marT="2784" marB="0" anchor="b"/>
                </a:tc>
                <a:tc>
                  <a:txBody>
                    <a:bodyPr/>
                    <a:lstStyle/>
                    <a:p>
                      <a:pPr algn="ctr" fontAlgn="b"/>
                      <a:r>
                        <a:rPr lang="en-US" sz="1100" b="1" u="none" strike="noStrike">
                          <a:effectLst/>
                        </a:rPr>
                        <a:t>46.63193</a:t>
                      </a:r>
                      <a:endParaRPr lang="en-US" sz="1100" b="1" i="0" u="none" strike="noStrike">
                        <a:solidFill>
                          <a:srgbClr val="000000"/>
                        </a:solidFill>
                        <a:effectLst/>
                        <a:latin typeface="Calibri" panose="020F0502020204030204" pitchFamily="34" charset="0"/>
                      </a:endParaRPr>
                    </a:p>
                  </a:txBody>
                  <a:tcPr marL="2784" marR="2784" marT="2784" marB="0" anchor="b"/>
                </a:tc>
                <a:tc gridSpan="2">
                  <a:txBody>
                    <a:bodyPr/>
                    <a:lstStyle/>
                    <a:p>
                      <a:pPr algn="ctr" fontAlgn="b"/>
                      <a:r>
                        <a:rPr lang="en-US" sz="1100" b="1" u="none" strike="noStrike">
                          <a:effectLst/>
                        </a:rPr>
                        <a:t>SOX18;MEOX2;HOXC8;VAX2;LHX8</a:t>
                      </a:r>
                      <a:endParaRPr lang="en-US" sz="1100" b="1" i="0" u="none" strike="noStrike">
                        <a:solidFill>
                          <a:srgbClr val="000000"/>
                        </a:solidFill>
                        <a:effectLst/>
                        <a:latin typeface="Calibri" panose="020F0502020204030204" pitchFamily="34" charset="0"/>
                      </a:endParaRPr>
                    </a:p>
                  </a:txBody>
                  <a:tcPr marL="2784" marR="2784" marT="2784" marB="0" anchor="b"/>
                </a:tc>
                <a:tc hMerge="1">
                  <a:txBody>
                    <a:bodyPr/>
                    <a:lstStyle/>
                    <a:p>
                      <a:endParaRPr lang="en-US"/>
                    </a:p>
                  </a:txBody>
                  <a:tcPr/>
                </a:tc>
              </a:tr>
              <a:tr h="136902">
                <a:tc>
                  <a:txBody>
                    <a:bodyPr/>
                    <a:lstStyle/>
                    <a:p>
                      <a:pPr algn="ctr" fontAlgn="b"/>
                      <a:r>
                        <a:rPr lang="en-US" sz="1100" b="1" u="none" strike="noStrike">
                          <a:effectLst/>
                        </a:rPr>
                        <a:t>PBAF complex</a:t>
                      </a:r>
                      <a:endParaRPr lang="en-US" sz="1100" b="1" i="0" u="none" strike="noStrike">
                        <a:solidFill>
                          <a:srgbClr val="000000"/>
                        </a:solidFill>
                        <a:effectLst/>
                        <a:latin typeface="Calibri" panose="020F0502020204030204" pitchFamily="34" charset="0"/>
                      </a:endParaRPr>
                    </a:p>
                  </a:txBody>
                  <a:tcPr marL="2784" marR="2784" marT="2784" marB="0" anchor="b"/>
                </a:tc>
                <a:tc>
                  <a:txBody>
                    <a:bodyPr/>
                    <a:lstStyle/>
                    <a:p>
                      <a:pPr algn="ctr" fontAlgn="b"/>
                      <a:r>
                        <a:rPr lang="en-US" sz="1100" b="1" u="none" strike="noStrike">
                          <a:effectLst/>
                        </a:rPr>
                        <a:t>0.001218</a:t>
                      </a:r>
                      <a:endParaRPr lang="en-US" sz="1100" b="1" i="0" u="none" strike="noStrike">
                        <a:solidFill>
                          <a:srgbClr val="000000"/>
                        </a:solidFill>
                        <a:effectLst/>
                        <a:latin typeface="Calibri" panose="020F0502020204030204" pitchFamily="34" charset="0"/>
                      </a:endParaRPr>
                    </a:p>
                  </a:txBody>
                  <a:tcPr marL="2784" marR="2784" marT="2784" marB="0" anchor="b"/>
                </a:tc>
                <a:tc>
                  <a:txBody>
                    <a:bodyPr/>
                    <a:lstStyle/>
                    <a:p>
                      <a:pPr algn="ctr" fontAlgn="b"/>
                      <a:r>
                        <a:rPr lang="en-US" sz="1100" b="1" u="none" strike="noStrike">
                          <a:effectLst/>
                        </a:rPr>
                        <a:t>0.022413</a:t>
                      </a:r>
                      <a:endParaRPr lang="en-US" sz="1100" b="1" i="0" u="none" strike="noStrike">
                        <a:solidFill>
                          <a:srgbClr val="000000"/>
                        </a:solidFill>
                        <a:effectLst/>
                        <a:latin typeface="Calibri" panose="020F0502020204030204" pitchFamily="34" charset="0"/>
                      </a:endParaRPr>
                    </a:p>
                  </a:txBody>
                  <a:tcPr marL="2784" marR="2784" marT="2784" marB="0" anchor="b"/>
                </a:tc>
                <a:tc>
                  <a:txBody>
                    <a:bodyPr/>
                    <a:lstStyle/>
                    <a:p>
                      <a:pPr algn="ctr" fontAlgn="b"/>
                      <a:r>
                        <a:rPr lang="en-US" sz="1100" b="1" u="none" strike="noStrike">
                          <a:effectLst/>
                        </a:rPr>
                        <a:t>15.61115</a:t>
                      </a:r>
                      <a:endParaRPr lang="en-US" sz="1100" b="1" i="0" u="none" strike="noStrike">
                        <a:solidFill>
                          <a:srgbClr val="000000"/>
                        </a:solidFill>
                        <a:effectLst/>
                        <a:latin typeface="Calibri" panose="020F0502020204030204" pitchFamily="34" charset="0"/>
                      </a:endParaRPr>
                    </a:p>
                  </a:txBody>
                  <a:tcPr marL="2784" marR="2784" marT="2784" marB="0" anchor="b"/>
                </a:tc>
                <a:tc>
                  <a:txBody>
                    <a:bodyPr/>
                    <a:lstStyle/>
                    <a:p>
                      <a:pPr algn="ctr" fontAlgn="b"/>
                      <a:r>
                        <a:rPr lang="en-US" sz="1100" b="1" u="none" strike="noStrike">
                          <a:effectLst/>
                        </a:rPr>
                        <a:t>104.7595</a:t>
                      </a:r>
                      <a:endParaRPr lang="en-US" sz="1100" b="1" i="0" u="none" strike="noStrike">
                        <a:solidFill>
                          <a:srgbClr val="000000"/>
                        </a:solidFill>
                        <a:effectLst/>
                        <a:latin typeface="Calibri" panose="020F0502020204030204" pitchFamily="34" charset="0"/>
                      </a:endParaRPr>
                    </a:p>
                  </a:txBody>
                  <a:tcPr marL="2784" marR="2784" marT="2784" marB="0" anchor="b"/>
                </a:tc>
                <a:tc gridSpan="2">
                  <a:txBody>
                    <a:bodyPr/>
                    <a:lstStyle/>
                    <a:p>
                      <a:pPr algn="ctr" fontAlgn="b"/>
                      <a:r>
                        <a:rPr lang="en-US" sz="1100" b="1" u="none" strike="noStrike">
                          <a:effectLst/>
                        </a:rPr>
                        <a:t>TFAP2A;SOX18;SOX10</a:t>
                      </a:r>
                      <a:endParaRPr lang="en-US" sz="1100" b="1" i="0" u="none" strike="noStrike">
                        <a:solidFill>
                          <a:srgbClr val="000000"/>
                        </a:solidFill>
                        <a:effectLst/>
                        <a:latin typeface="Calibri" panose="020F0502020204030204" pitchFamily="34" charset="0"/>
                      </a:endParaRPr>
                    </a:p>
                  </a:txBody>
                  <a:tcPr marL="2784" marR="2784" marT="2784" marB="0" anchor="b"/>
                </a:tc>
                <a:tc hMerge="1">
                  <a:txBody>
                    <a:bodyPr/>
                    <a:lstStyle/>
                    <a:p>
                      <a:endParaRPr lang="en-US"/>
                    </a:p>
                  </a:txBody>
                  <a:tcPr/>
                </a:tc>
              </a:tr>
              <a:tr h="136902">
                <a:tc>
                  <a:txBody>
                    <a:bodyPr/>
                    <a:lstStyle/>
                    <a:p>
                      <a:pPr algn="ctr" fontAlgn="b"/>
                      <a:r>
                        <a:rPr lang="en-US" sz="1100" b="1" u="none" strike="noStrike">
                          <a:effectLst/>
                        </a:rPr>
                        <a:t>Delta1 complex</a:t>
                      </a:r>
                      <a:endParaRPr lang="en-US" sz="1100" b="1" i="0" u="none" strike="noStrike">
                        <a:solidFill>
                          <a:srgbClr val="000000"/>
                        </a:solidFill>
                        <a:effectLst/>
                        <a:latin typeface="Calibri" panose="020F0502020204030204" pitchFamily="34" charset="0"/>
                      </a:endParaRPr>
                    </a:p>
                  </a:txBody>
                  <a:tcPr marL="2784" marR="2784" marT="2784" marB="0" anchor="b"/>
                </a:tc>
                <a:tc>
                  <a:txBody>
                    <a:bodyPr/>
                    <a:lstStyle/>
                    <a:p>
                      <a:pPr algn="ctr" fontAlgn="b"/>
                      <a:r>
                        <a:rPr lang="en-US" sz="1100" b="1" u="none" strike="noStrike">
                          <a:effectLst/>
                        </a:rPr>
                        <a:t>0.001221</a:t>
                      </a:r>
                      <a:endParaRPr lang="en-US" sz="1100" b="1" i="0" u="none" strike="noStrike">
                        <a:solidFill>
                          <a:srgbClr val="000000"/>
                        </a:solidFill>
                        <a:effectLst/>
                        <a:latin typeface="Calibri" panose="020F0502020204030204" pitchFamily="34" charset="0"/>
                      </a:endParaRPr>
                    </a:p>
                  </a:txBody>
                  <a:tcPr marL="2784" marR="2784" marT="2784" marB="0" anchor="b"/>
                </a:tc>
                <a:tc>
                  <a:txBody>
                    <a:bodyPr/>
                    <a:lstStyle/>
                    <a:p>
                      <a:pPr algn="ctr" fontAlgn="b"/>
                      <a:r>
                        <a:rPr lang="en-US" sz="1100" b="1" u="none" strike="noStrike">
                          <a:effectLst/>
                        </a:rPr>
                        <a:t>0.022413</a:t>
                      </a:r>
                      <a:endParaRPr lang="en-US" sz="1100" b="1" i="0" u="none" strike="noStrike">
                        <a:solidFill>
                          <a:srgbClr val="000000"/>
                        </a:solidFill>
                        <a:effectLst/>
                        <a:latin typeface="Calibri" panose="020F0502020204030204" pitchFamily="34" charset="0"/>
                      </a:endParaRPr>
                    </a:p>
                  </a:txBody>
                  <a:tcPr marL="2784" marR="2784" marT="2784" marB="0" anchor="b"/>
                </a:tc>
                <a:tc>
                  <a:txBody>
                    <a:bodyPr/>
                    <a:lstStyle/>
                    <a:p>
                      <a:pPr algn="ctr" fontAlgn="b"/>
                      <a:r>
                        <a:rPr lang="en-US" sz="1100" b="1" u="none" strike="noStrike">
                          <a:effectLst/>
                        </a:rPr>
                        <a:t>6.797861</a:t>
                      </a:r>
                      <a:endParaRPr lang="en-US" sz="1100" b="1" i="0" u="none" strike="noStrike">
                        <a:solidFill>
                          <a:srgbClr val="000000"/>
                        </a:solidFill>
                        <a:effectLst/>
                        <a:latin typeface="Calibri" panose="020F0502020204030204" pitchFamily="34" charset="0"/>
                      </a:endParaRPr>
                    </a:p>
                  </a:txBody>
                  <a:tcPr marL="2784" marR="2784" marT="2784" marB="0" anchor="b"/>
                </a:tc>
                <a:tc>
                  <a:txBody>
                    <a:bodyPr/>
                    <a:lstStyle/>
                    <a:p>
                      <a:pPr algn="ctr" fontAlgn="b"/>
                      <a:r>
                        <a:rPr lang="en-US" sz="1100" b="1" u="none" strike="noStrike">
                          <a:effectLst/>
                        </a:rPr>
                        <a:t>45.59818</a:t>
                      </a:r>
                      <a:endParaRPr lang="en-US" sz="1100" b="1" i="0" u="none" strike="noStrike">
                        <a:solidFill>
                          <a:srgbClr val="000000"/>
                        </a:solidFill>
                        <a:effectLst/>
                        <a:latin typeface="Calibri" panose="020F0502020204030204" pitchFamily="34" charset="0"/>
                      </a:endParaRPr>
                    </a:p>
                  </a:txBody>
                  <a:tcPr marL="2784" marR="2784" marT="2784" marB="0" anchor="b"/>
                </a:tc>
                <a:tc gridSpan="2">
                  <a:txBody>
                    <a:bodyPr/>
                    <a:lstStyle/>
                    <a:p>
                      <a:pPr algn="ctr" fontAlgn="b"/>
                      <a:r>
                        <a:rPr lang="en-US" sz="1100" b="1" u="none" strike="noStrike">
                          <a:effectLst/>
                        </a:rPr>
                        <a:t>SOX2;FOXG1;ASCL1;NEUROG1;NEUROG2</a:t>
                      </a:r>
                      <a:endParaRPr lang="en-US" sz="1100" b="1" i="0" u="none" strike="noStrike">
                        <a:solidFill>
                          <a:srgbClr val="000000"/>
                        </a:solidFill>
                        <a:effectLst/>
                        <a:latin typeface="Calibri" panose="020F0502020204030204" pitchFamily="34" charset="0"/>
                      </a:endParaRPr>
                    </a:p>
                  </a:txBody>
                  <a:tcPr marL="2784" marR="2784" marT="2784" marB="0" anchor="b"/>
                </a:tc>
                <a:tc hMerge="1">
                  <a:txBody>
                    <a:bodyPr/>
                    <a:lstStyle/>
                    <a:p>
                      <a:endParaRPr lang="en-US"/>
                    </a:p>
                  </a:txBody>
                  <a:tcPr/>
                </a:tc>
              </a:tr>
              <a:tr h="136902">
                <a:tc>
                  <a:txBody>
                    <a:bodyPr/>
                    <a:lstStyle/>
                    <a:p>
                      <a:pPr algn="ctr" fontAlgn="b"/>
                      <a:r>
                        <a:rPr lang="en-US" sz="1100" b="1" u="none" strike="noStrike">
                          <a:effectLst/>
                        </a:rPr>
                        <a:t>Aryl hydrocarbon receptor complex</a:t>
                      </a:r>
                      <a:endParaRPr lang="en-US" sz="1100" b="1" i="0" u="none" strike="noStrike">
                        <a:solidFill>
                          <a:srgbClr val="000000"/>
                        </a:solidFill>
                        <a:effectLst/>
                        <a:latin typeface="Calibri" panose="020F0502020204030204" pitchFamily="34" charset="0"/>
                      </a:endParaRPr>
                    </a:p>
                  </a:txBody>
                  <a:tcPr marL="2784" marR="2784" marT="2784" marB="0" anchor="b"/>
                </a:tc>
                <a:tc>
                  <a:txBody>
                    <a:bodyPr/>
                    <a:lstStyle/>
                    <a:p>
                      <a:pPr algn="ctr" fontAlgn="b"/>
                      <a:r>
                        <a:rPr lang="en-US" sz="1100" b="1" u="none" strike="noStrike">
                          <a:effectLst/>
                        </a:rPr>
                        <a:t>0.001221</a:t>
                      </a:r>
                      <a:endParaRPr lang="en-US" sz="1100" b="1" i="0" u="none" strike="noStrike">
                        <a:solidFill>
                          <a:srgbClr val="000000"/>
                        </a:solidFill>
                        <a:effectLst/>
                        <a:latin typeface="Calibri" panose="020F0502020204030204" pitchFamily="34" charset="0"/>
                      </a:endParaRPr>
                    </a:p>
                  </a:txBody>
                  <a:tcPr marL="2784" marR="2784" marT="2784" marB="0" anchor="b"/>
                </a:tc>
                <a:tc>
                  <a:txBody>
                    <a:bodyPr/>
                    <a:lstStyle/>
                    <a:p>
                      <a:pPr algn="ctr" fontAlgn="b"/>
                      <a:r>
                        <a:rPr lang="en-US" sz="1100" b="1" u="none" strike="noStrike">
                          <a:effectLst/>
                        </a:rPr>
                        <a:t>0.022413</a:t>
                      </a:r>
                      <a:endParaRPr lang="en-US" sz="1100" b="1" i="0" u="none" strike="noStrike">
                        <a:solidFill>
                          <a:srgbClr val="000000"/>
                        </a:solidFill>
                        <a:effectLst/>
                        <a:latin typeface="Calibri" panose="020F0502020204030204" pitchFamily="34" charset="0"/>
                      </a:endParaRPr>
                    </a:p>
                  </a:txBody>
                  <a:tcPr marL="2784" marR="2784" marT="2784" marB="0" anchor="b"/>
                </a:tc>
                <a:tc>
                  <a:txBody>
                    <a:bodyPr/>
                    <a:lstStyle/>
                    <a:p>
                      <a:pPr algn="ctr" fontAlgn="b"/>
                      <a:r>
                        <a:rPr lang="en-US" sz="1100" b="1" u="none" strike="noStrike">
                          <a:effectLst/>
                        </a:rPr>
                        <a:t>6.797861</a:t>
                      </a:r>
                      <a:endParaRPr lang="en-US" sz="1100" b="1" i="0" u="none" strike="noStrike">
                        <a:solidFill>
                          <a:srgbClr val="000000"/>
                        </a:solidFill>
                        <a:effectLst/>
                        <a:latin typeface="Calibri" panose="020F0502020204030204" pitchFamily="34" charset="0"/>
                      </a:endParaRPr>
                    </a:p>
                  </a:txBody>
                  <a:tcPr marL="2784" marR="2784" marT="2784" marB="0" anchor="b"/>
                </a:tc>
                <a:tc>
                  <a:txBody>
                    <a:bodyPr/>
                    <a:lstStyle/>
                    <a:p>
                      <a:pPr algn="ctr" fontAlgn="b"/>
                      <a:r>
                        <a:rPr lang="en-US" sz="1100" b="1" u="none" strike="noStrike">
                          <a:effectLst/>
                        </a:rPr>
                        <a:t>45.59818</a:t>
                      </a:r>
                      <a:endParaRPr lang="en-US" sz="1100" b="1" i="0" u="none" strike="noStrike">
                        <a:solidFill>
                          <a:srgbClr val="000000"/>
                        </a:solidFill>
                        <a:effectLst/>
                        <a:latin typeface="Calibri" panose="020F0502020204030204" pitchFamily="34" charset="0"/>
                      </a:endParaRPr>
                    </a:p>
                  </a:txBody>
                  <a:tcPr marL="2784" marR="2784" marT="2784" marB="0" anchor="b"/>
                </a:tc>
                <a:tc gridSpan="2">
                  <a:txBody>
                    <a:bodyPr/>
                    <a:lstStyle/>
                    <a:p>
                      <a:pPr algn="ctr" fontAlgn="b"/>
                      <a:r>
                        <a:rPr lang="en-US" sz="1100" b="1" u="none" strike="noStrike">
                          <a:effectLst/>
                        </a:rPr>
                        <a:t>STAT3;NR1H4;PRDM1;SRY;MEOX2</a:t>
                      </a:r>
                      <a:endParaRPr lang="en-US" sz="1100" b="1" i="0" u="none" strike="noStrike">
                        <a:solidFill>
                          <a:srgbClr val="000000"/>
                        </a:solidFill>
                        <a:effectLst/>
                        <a:latin typeface="Calibri" panose="020F0502020204030204" pitchFamily="34" charset="0"/>
                      </a:endParaRPr>
                    </a:p>
                  </a:txBody>
                  <a:tcPr marL="2784" marR="2784" marT="2784" marB="0" anchor="b"/>
                </a:tc>
                <a:tc hMerge="1">
                  <a:txBody>
                    <a:bodyPr/>
                    <a:lstStyle/>
                    <a:p>
                      <a:endParaRPr lang="en-US"/>
                    </a:p>
                  </a:txBody>
                  <a:tcPr/>
                </a:tc>
              </a:tr>
              <a:tr h="136902">
                <a:tc>
                  <a:txBody>
                    <a:bodyPr/>
                    <a:lstStyle/>
                    <a:p>
                      <a:pPr algn="ctr" fontAlgn="b"/>
                      <a:r>
                        <a:rPr lang="en-US" sz="1100" b="1" u="none" strike="noStrike">
                          <a:effectLst/>
                        </a:rPr>
                        <a:t>Nuclear chromosome</a:t>
                      </a:r>
                      <a:endParaRPr lang="en-US" sz="1100" b="1" i="0" u="none" strike="noStrike">
                        <a:solidFill>
                          <a:srgbClr val="000000"/>
                        </a:solidFill>
                        <a:effectLst/>
                        <a:latin typeface="Calibri" panose="020F0502020204030204" pitchFamily="34" charset="0"/>
                      </a:endParaRPr>
                    </a:p>
                  </a:txBody>
                  <a:tcPr marL="2784" marR="2784" marT="2784" marB="0" anchor="b"/>
                </a:tc>
                <a:tc>
                  <a:txBody>
                    <a:bodyPr/>
                    <a:lstStyle/>
                    <a:p>
                      <a:pPr algn="ctr" fontAlgn="b"/>
                      <a:r>
                        <a:rPr lang="en-US" sz="1100" b="1" u="none" strike="noStrike">
                          <a:effectLst/>
                        </a:rPr>
                        <a:t>0.001722</a:t>
                      </a:r>
                      <a:endParaRPr lang="en-US" sz="1100" b="1" i="0" u="none" strike="noStrike">
                        <a:solidFill>
                          <a:srgbClr val="000000"/>
                        </a:solidFill>
                        <a:effectLst/>
                        <a:latin typeface="Calibri" panose="020F0502020204030204" pitchFamily="34" charset="0"/>
                      </a:endParaRPr>
                    </a:p>
                  </a:txBody>
                  <a:tcPr marL="2784" marR="2784" marT="2784" marB="0" anchor="b"/>
                </a:tc>
                <a:tc>
                  <a:txBody>
                    <a:bodyPr/>
                    <a:lstStyle/>
                    <a:p>
                      <a:pPr algn="ctr" fontAlgn="b"/>
                      <a:r>
                        <a:rPr lang="en-US" sz="1100" b="1" u="none" strike="noStrike">
                          <a:effectLst/>
                        </a:rPr>
                        <a:t>0.030101</a:t>
                      </a:r>
                      <a:endParaRPr lang="en-US" sz="1100" b="1" i="0" u="none" strike="noStrike">
                        <a:solidFill>
                          <a:srgbClr val="000000"/>
                        </a:solidFill>
                        <a:effectLst/>
                        <a:latin typeface="Calibri" panose="020F0502020204030204" pitchFamily="34" charset="0"/>
                      </a:endParaRPr>
                    </a:p>
                  </a:txBody>
                  <a:tcPr marL="2784" marR="2784" marT="2784" marB="0" anchor="b"/>
                </a:tc>
                <a:tc>
                  <a:txBody>
                    <a:bodyPr/>
                    <a:lstStyle/>
                    <a:p>
                      <a:pPr algn="ctr" fontAlgn="b"/>
                      <a:r>
                        <a:rPr lang="en-US" sz="1100" b="1" u="none" strike="noStrike">
                          <a:effectLst/>
                        </a:rPr>
                        <a:t>4.417405</a:t>
                      </a:r>
                      <a:endParaRPr lang="en-US" sz="1100" b="1" i="0" u="none" strike="noStrike">
                        <a:solidFill>
                          <a:srgbClr val="000000"/>
                        </a:solidFill>
                        <a:effectLst/>
                        <a:latin typeface="Calibri" panose="020F0502020204030204" pitchFamily="34" charset="0"/>
                      </a:endParaRPr>
                    </a:p>
                  </a:txBody>
                  <a:tcPr marL="2784" marR="2784" marT="2784" marB="0" anchor="b"/>
                </a:tc>
                <a:tc>
                  <a:txBody>
                    <a:bodyPr/>
                    <a:lstStyle/>
                    <a:p>
                      <a:pPr algn="ctr" fontAlgn="b"/>
                      <a:r>
                        <a:rPr lang="en-US" sz="1100" b="1" u="none" strike="noStrike">
                          <a:effectLst/>
                        </a:rPr>
                        <a:t>28.11248</a:t>
                      </a:r>
                      <a:endParaRPr lang="en-US" sz="1100" b="1" i="0" u="none" strike="noStrike">
                        <a:solidFill>
                          <a:srgbClr val="000000"/>
                        </a:solidFill>
                        <a:effectLst/>
                        <a:latin typeface="Calibri" panose="020F0502020204030204" pitchFamily="34" charset="0"/>
                      </a:endParaRPr>
                    </a:p>
                  </a:txBody>
                  <a:tcPr marL="2784" marR="2784" marT="2784" marB="0" anchor="b"/>
                </a:tc>
                <a:tc gridSpan="2">
                  <a:txBody>
                    <a:bodyPr/>
                    <a:lstStyle/>
                    <a:p>
                      <a:pPr algn="ctr" fontAlgn="b"/>
                      <a:r>
                        <a:rPr lang="en-US" sz="1100" b="1" u="none" strike="noStrike">
                          <a:effectLst/>
                        </a:rPr>
                        <a:t>FOXC1;SOX18;TCF12;STAT3;NR1H4;MIXL1;KLF1</a:t>
                      </a:r>
                      <a:endParaRPr lang="en-US" sz="1100" b="1" i="0" u="none" strike="noStrike">
                        <a:solidFill>
                          <a:srgbClr val="000000"/>
                        </a:solidFill>
                        <a:effectLst/>
                        <a:latin typeface="Calibri" panose="020F0502020204030204" pitchFamily="34" charset="0"/>
                      </a:endParaRPr>
                    </a:p>
                  </a:txBody>
                  <a:tcPr marL="2784" marR="2784" marT="2784" marB="0" anchor="b"/>
                </a:tc>
                <a:tc hMerge="1">
                  <a:txBody>
                    <a:bodyPr/>
                    <a:lstStyle/>
                    <a:p>
                      <a:endParaRPr lang="en-US"/>
                    </a:p>
                  </a:txBody>
                  <a:tcPr/>
                </a:tc>
              </a:tr>
              <a:tr h="136902">
                <a:tc>
                  <a:txBody>
                    <a:bodyPr/>
                    <a:lstStyle/>
                    <a:p>
                      <a:pPr algn="ctr" fontAlgn="b"/>
                      <a:r>
                        <a:rPr lang="en-US" sz="1100" b="1" u="none" strike="noStrike">
                          <a:effectLst/>
                        </a:rPr>
                        <a:t>Dendritic tree</a:t>
                      </a:r>
                      <a:endParaRPr lang="en-US" sz="1100" b="1" i="0" u="none" strike="noStrike">
                        <a:solidFill>
                          <a:srgbClr val="000000"/>
                        </a:solidFill>
                        <a:effectLst/>
                        <a:latin typeface="Calibri" panose="020F0502020204030204" pitchFamily="34" charset="0"/>
                      </a:endParaRPr>
                    </a:p>
                  </a:txBody>
                  <a:tcPr marL="2784" marR="2784" marT="2784" marB="0" anchor="b"/>
                </a:tc>
                <a:tc>
                  <a:txBody>
                    <a:bodyPr/>
                    <a:lstStyle/>
                    <a:p>
                      <a:pPr algn="ctr" fontAlgn="b"/>
                      <a:r>
                        <a:rPr lang="en-US" sz="1100" b="1" u="none" strike="noStrike">
                          <a:effectLst/>
                        </a:rPr>
                        <a:t>0.00305</a:t>
                      </a:r>
                      <a:endParaRPr lang="en-US" sz="1100" b="1" i="0" u="none" strike="noStrike">
                        <a:solidFill>
                          <a:srgbClr val="000000"/>
                        </a:solidFill>
                        <a:effectLst/>
                        <a:latin typeface="Calibri" panose="020F0502020204030204" pitchFamily="34" charset="0"/>
                      </a:endParaRPr>
                    </a:p>
                  </a:txBody>
                  <a:tcPr marL="2784" marR="2784" marT="2784" marB="0" anchor="b"/>
                </a:tc>
                <a:tc>
                  <a:txBody>
                    <a:bodyPr/>
                    <a:lstStyle/>
                    <a:p>
                      <a:pPr algn="ctr" fontAlgn="b"/>
                      <a:r>
                        <a:rPr lang="en-US" sz="1100" b="1" u="none" strike="noStrike">
                          <a:effectLst/>
                        </a:rPr>
                        <a:t>0.050888</a:t>
                      </a:r>
                      <a:endParaRPr lang="en-US" sz="1100" b="1" i="0" u="none" strike="noStrike">
                        <a:solidFill>
                          <a:srgbClr val="000000"/>
                        </a:solidFill>
                        <a:effectLst/>
                        <a:latin typeface="Calibri" panose="020F0502020204030204" pitchFamily="34" charset="0"/>
                      </a:endParaRPr>
                    </a:p>
                  </a:txBody>
                  <a:tcPr marL="2784" marR="2784" marT="2784" marB="0" anchor="b"/>
                </a:tc>
                <a:tc>
                  <a:txBody>
                    <a:bodyPr/>
                    <a:lstStyle/>
                    <a:p>
                      <a:pPr algn="ctr" fontAlgn="b"/>
                      <a:r>
                        <a:rPr lang="en-US" sz="1100" b="1" u="none" strike="noStrike">
                          <a:effectLst/>
                        </a:rPr>
                        <a:t>7.172201</a:t>
                      </a:r>
                      <a:endParaRPr lang="en-US" sz="1100" b="1" i="0" u="none" strike="noStrike">
                        <a:solidFill>
                          <a:srgbClr val="000000"/>
                        </a:solidFill>
                        <a:effectLst/>
                        <a:latin typeface="Calibri" panose="020F0502020204030204" pitchFamily="34" charset="0"/>
                      </a:endParaRPr>
                    </a:p>
                  </a:txBody>
                  <a:tcPr marL="2784" marR="2784" marT="2784" marB="0" anchor="b"/>
                </a:tc>
                <a:tc>
                  <a:txBody>
                    <a:bodyPr/>
                    <a:lstStyle/>
                    <a:p>
                      <a:pPr algn="ctr" fontAlgn="b"/>
                      <a:r>
                        <a:rPr lang="en-US" sz="1100" b="1" u="none" strike="noStrike">
                          <a:effectLst/>
                        </a:rPr>
                        <a:t>41.54466</a:t>
                      </a:r>
                      <a:endParaRPr lang="en-US" sz="1100" b="1" i="0" u="none" strike="noStrike">
                        <a:solidFill>
                          <a:srgbClr val="000000"/>
                        </a:solidFill>
                        <a:effectLst/>
                        <a:latin typeface="Calibri" panose="020F0502020204030204" pitchFamily="34" charset="0"/>
                      </a:endParaRPr>
                    </a:p>
                  </a:txBody>
                  <a:tcPr marL="2784" marR="2784" marT="2784" marB="0" anchor="b"/>
                </a:tc>
                <a:tc gridSpan="2">
                  <a:txBody>
                    <a:bodyPr/>
                    <a:lstStyle/>
                    <a:p>
                      <a:pPr algn="ctr" fontAlgn="b"/>
                      <a:r>
                        <a:rPr lang="en-US" sz="1100" b="1" u="none" strike="noStrike" dirty="0">
                          <a:effectLst/>
                        </a:rPr>
                        <a:t>TFAP2B;FOXG1;MNX1;NEUROG2</a:t>
                      </a:r>
                      <a:endParaRPr lang="en-US" sz="1100" b="1" i="0" u="none" strike="noStrike" dirty="0">
                        <a:solidFill>
                          <a:srgbClr val="000000"/>
                        </a:solidFill>
                        <a:effectLst/>
                        <a:latin typeface="Calibri" panose="020F0502020204030204" pitchFamily="34" charset="0"/>
                      </a:endParaRPr>
                    </a:p>
                  </a:txBody>
                  <a:tcPr marL="2784" marR="2784" marT="2784" marB="0" anchor="b"/>
                </a:tc>
                <a:tc hMerge="1">
                  <a:txBody>
                    <a:bodyPr/>
                    <a:lstStyle/>
                    <a:p>
                      <a:endParaRPr lang="en-US"/>
                    </a:p>
                  </a:txBody>
                  <a:tcPr/>
                </a:tc>
              </a:tr>
            </a:tbl>
          </a:graphicData>
        </a:graphic>
      </p:graphicFrame>
      <p:graphicFrame>
        <p:nvGraphicFramePr>
          <p:cNvPr id="3" name="Table 2"/>
          <p:cNvGraphicFramePr>
            <a:graphicFrameLocks noGrp="1"/>
          </p:cNvGraphicFramePr>
          <p:nvPr>
            <p:extLst/>
          </p:nvPr>
        </p:nvGraphicFramePr>
        <p:xfrm>
          <a:off x="330927" y="4639806"/>
          <a:ext cx="11617233" cy="2028100"/>
        </p:xfrm>
        <a:graphic>
          <a:graphicData uri="http://schemas.openxmlformats.org/drawingml/2006/table">
            <a:tbl>
              <a:tblPr>
                <a:tableStyleId>{5C22544A-7EE6-4342-B048-85BDC9FD1C3A}</a:tableStyleId>
              </a:tblPr>
              <a:tblGrid>
                <a:gridCol w="1349827"/>
                <a:gridCol w="572779"/>
                <a:gridCol w="530728"/>
                <a:gridCol w="577248"/>
                <a:gridCol w="722811"/>
                <a:gridCol w="6548682"/>
                <a:gridCol w="1315158"/>
              </a:tblGrid>
              <a:tr h="194057">
                <a:tc>
                  <a:txBody>
                    <a:bodyPr/>
                    <a:lstStyle/>
                    <a:p>
                      <a:pPr algn="ctr" fontAlgn="b"/>
                      <a:r>
                        <a:rPr lang="en-US" sz="1100" b="1" u="none" strike="noStrike" dirty="0">
                          <a:effectLst/>
                        </a:rPr>
                        <a:t>Term</a:t>
                      </a:r>
                      <a:endParaRPr lang="en-US" sz="1100" b="1" i="0" u="none" strike="noStrike" dirty="0">
                        <a:solidFill>
                          <a:srgbClr val="000000"/>
                        </a:solidFill>
                        <a:effectLst/>
                        <a:latin typeface="Calibri" panose="020F0502020204030204" pitchFamily="34" charset="0"/>
                      </a:endParaRPr>
                    </a:p>
                  </a:txBody>
                  <a:tcPr marL="4105" marR="4105" marT="4105" marB="0" anchor="b"/>
                </a:tc>
                <a:tc>
                  <a:txBody>
                    <a:bodyPr/>
                    <a:lstStyle/>
                    <a:p>
                      <a:pPr algn="ctr" fontAlgn="b"/>
                      <a:r>
                        <a:rPr lang="en-US" sz="1100" b="1" u="none" strike="noStrike" dirty="0">
                          <a:effectLst/>
                        </a:rPr>
                        <a:t>P-value</a:t>
                      </a:r>
                      <a:endParaRPr lang="en-US" sz="1100" b="1" i="0" u="none" strike="noStrike" dirty="0">
                        <a:solidFill>
                          <a:srgbClr val="000000"/>
                        </a:solidFill>
                        <a:effectLst/>
                        <a:latin typeface="Calibri" panose="020F0502020204030204" pitchFamily="34" charset="0"/>
                      </a:endParaRPr>
                    </a:p>
                  </a:txBody>
                  <a:tcPr marL="4105" marR="4105" marT="4105" marB="0" anchor="b"/>
                </a:tc>
                <a:tc>
                  <a:txBody>
                    <a:bodyPr/>
                    <a:lstStyle/>
                    <a:p>
                      <a:pPr algn="ctr" fontAlgn="b"/>
                      <a:r>
                        <a:rPr lang="en-US" sz="1100" b="1" u="none" strike="noStrike">
                          <a:effectLst/>
                        </a:rPr>
                        <a:t>Adjusted P-value</a:t>
                      </a:r>
                      <a:endParaRPr lang="en-US" sz="1100" b="1" i="0" u="none" strike="noStrike">
                        <a:solidFill>
                          <a:srgbClr val="000000"/>
                        </a:solidFill>
                        <a:effectLst/>
                        <a:latin typeface="Calibri" panose="020F0502020204030204" pitchFamily="34" charset="0"/>
                      </a:endParaRPr>
                    </a:p>
                  </a:txBody>
                  <a:tcPr marL="4105" marR="4105" marT="4105" marB="0" anchor="b"/>
                </a:tc>
                <a:tc>
                  <a:txBody>
                    <a:bodyPr/>
                    <a:lstStyle/>
                    <a:p>
                      <a:pPr algn="ctr" fontAlgn="b"/>
                      <a:r>
                        <a:rPr lang="en-US" sz="1100" b="1" u="none" strike="noStrike">
                          <a:effectLst/>
                        </a:rPr>
                        <a:t>Odds Ratio</a:t>
                      </a:r>
                      <a:endParaRPr lang="en-US" sz="1100" b="1" i="0" u="none" strike="noStrike">
                        <a:solidFill>
                          <a:srgbClr val="000000"/>
                        </a:solidFill>
                        <a:effectLst/>
                        <a:latin typeface="Calibri" panose="020F0502020204030204" pitchFamily="34" charset="0"/>
                      </a:endParaRPr>
                    </a:p>
                  </a:txBody>
                  <a:tcPr marL="4105" marR="4105" marT="4105" marB="0" anchor="b"/>
                </a:tc>
                <a:tc>
                  <a:txBody>
                    <a:bodyPr/>
                    <a:lstStyle/>
                    <a:p>
                      <a:pPr algn="ctr" fontAlgn="b"/>
                      <a:r>
                        <a:rPr lang="en-US" sz="1100" b="1" u="none" strike="noStrike">
                          <a:effectLst/>
                        </a:rPr>
                        <a:t>Combined Score</a:t>
                      </a:r>
                      <a:endParaRPr lang="en-US" sz="1100" b="1" i="0" u="none" strike="noStrike">
                        <a:solidFill>
                          <a:srgbClr val="000000"/>
                        </a:solidFill>
                        <a:effectLst/>
                        <a:latin typeface="Calibri" panose="020F0502020204030204" pitchFamily="34" charset="0"/>
                      </a:endParaRPr>
                    </a:p>
                  </a:txBody>
                  <a:tcPr marL="4105" marR="4105" marT="4105" marB="0" anchor="b"/>
                </a:tc>
                <a:tc>
                  <a:txBody>
                    <a:bodyPr/>
                    <a:lstStyle/>
                    <a:p>
                      <a:pPr algn="ctr" fontAlgn="b"/>
                      <a:r>
                        <a:rPr lang="en-US" sz="1100" b="1" u="none" strike="noStrike">
                          <a:effectLst/>
                        </a:rPr>
                        <a:t>Genes</a:t>
                      </a:r>
                      <a:endParaRPr lang="en-US" sz="1100" b="1" i="0" u="none" strike="noStrike">
                        <a:solidFill>
                          <a:srgbClr val="000000"/>
                        </a:solidFill>
                        <a:effectLst/>
                        <a:latin typeface="Calibri" panose="020F0502020204030204" pitchFamily="34" charset="0"/>
                      </a:endParaRPr>
                    </a:p>
                  </a:txBody>
                  <a:tcPr marL="4105" marR="4105" marT="4105" marB="0" anchor="b"/>
                </a:tc>
                <a:tc>
                  <a:txBody>
                    <a:bodyPr/>
                    <a:lstStyle/>
                    <a:p>
                      <a:pPr algn="ctr" fontAlgn="b"/>
                      <a:r>
                        <a:rPr lang="en-US" sz="1100" b="1" u="none" strike="noStrike">
                          <a:effectLst/>
                        </a:rPr>
                        <a:t>GO Cellular Component 2023</a:t>
                      </a:r>
                      <a:endParaRPr lang="en-US" sz="1100" b="1" i="0" u="none" strike="noStrike">
                        <a:solidFill>
                          <a:srgbClr val="000000"/>
                        </a:solidFill>
                        <a:effectLst/>
                        <a:latin typeface="Calibri" panose="020F0502020204030204" pitchFamily="34" charset="0"/>
                      </a:endParaRPr>
                    </a:p>
                  </a:txBody>
                  <a:tcPr marL="4105" marR="4105" marT="4105" marB="0" anchor="b"/>
                </a:tc>
              </a:tr>
              <a:tr h="289654">
                <a:tc>
                  <a:txBody>
                    <a:bodyPr/>
                    <a:lstStyle/>
                    <a:p>
                      <a:pPr algn="ctr" fontAlgn="b"/>
                      <a:r>
                        <a:rPr lang="en-US" sz="1100" b="1" u="none" strike="noStrike" dirty="0">
                          <a:effectLst/>
                        </a:rPr>
                        <a:t>Nucleus (GO:0005634)</a:t>
                      </a:r>
                      <a:endParaRPr lang="en-US" sz="1100" b="1" i="0" u="none" strike="noStrike" dirty="0">
                        <a:solidFill>
                          <a:srgbClr val="000000"/>
                        </a:solidFill>
                        <a:effectLst/>
                        <a:latin typeface="Calibri" panose="020F0502020204030204" pitchFamily="34" charset="0"/>
                      </a:endParaRPr>
                    </a:p>
                  </a:txBody>
                  <a:tcPr marL="4105" marR="4105" marT="4105" marB="0" anchor="b"/>
                </a:tc>
                <a:tc>
                  <a:txBody>
                    <a:bodyPr/>
                    <a:lstStyle/>
                    <a:p>
                      <a:pPr algn="ctr" fontAlgn="b"/>
                      <a:r>
                        <a:rPr lang="en-US" sz="1100" b="1" u="none" strike="noStrike">
                          <a:effectLst/>
                        </a:rPr>
                        <a:t>1.47E-25</a:t>
                      </a:r>
                      <a:endParaRPr lang="en-US" sz="1100" b="1" i="0" u="none" strike="noStrike">
                        <a:solidFill>
                          <a:srgbClr val="000000"/>
                        </a:solidFill>
                        <a:effectLst/>
                        <a:latin typeface="Calibri" panose="020F0502020204030204" pitchFamily="34" charset="0"/>
                      </a:endParaRPr>
                    </a:p>
                  </a:txBody>
                  <a:tcPr marL="4105" marR="4105" marT="4105" marB="0" anchor="b"/>
                </a:tc>
                <a:tc>
                  <a:txBody>
                    <a:bodyPr/>
                    <a:lstStyle/>
                    <a:p>
                      <a:pPr algn="ctr" fontAlgn="b"/>
                      <a:r>
                        <a:rPr lang="en-US" sz="1100" b="1" u="none" strike="noStrike">
                          <a:effectLst/>
                        </a:rPr>
                        <a:t>1.77E-24</a:t>
                      </a:r>
                      <a:endParaRPr lang="en-US" sz="1100" b="1" i="0" u="none" strike="noStrike">
                        <a:solidFill>
                          <a:srgbClr val="000000"/>
                        </a:solidFill>
                        <a:effectLst/>
                        <a:latin typeface="Calibri" panose="020F0502020204030204" pitchFamily="34" charset="0"/>
                      </a:endParaRPr>
                    </a:p>
                  </a:txBody>
                  <a:tcPr marL="4105" marR="4105" marT="4105" marB="0" anchor="b"/>
                </a:tc>
                <a:tc>
                  <a:txBody>
                    <a:bodyPr/>
                    <a:lstStyle/>
                    <a:p>
                      <a:pPr algn="ctr" fontAlgn="b"/>
                      <a:r>
                        <a:rPr lang="en-US" sz="1100" b="1" u="none" strike="noStrike">
                          <a:effectLst/>
                        </a:rPr>
                        <a:t>15.34121</a:t>
                      </a:r>
                      <a:endParaRPr lang="en-US" sz="1100" b="1" i="0" u="none" strike="noStrike">
                        <a:solidFill>
                          <a:srgbClr val="000000"/>
                        </a:solidFill>
                        <a:effectLst/>
                        <a:latin typeface="Calibri" panose="020F0502020204030204" pitchFamily="34" charset="0"/>
                      </a:endParaRPr>
                    </a:p>
                  </a:txBody>
                  <a:tcPr marL="4105" marR="4105" marT="4105" marB="0" anchor="b"/>
                </a:tc>
                <a:tc>
                  <a:txBody>
                    <a:bodyPr/>
                    <a:lstStyle/>
                    <a:p>
                      <a:pPr algn="ctr" fontAlgn="b"/>
                      <a:r>
                        <a:rPr lang="en-US" sz="1100" b="1" u="none" strike="noStrike">
                          <a:effectLst/>
                        </a:rPr>
                        <a:t>877.18</a:t>
                      </a:r>
                      <a:endParaRPr lang="en-US" sz="1100" b="1" i="0" u="none" strike="noStrike">
                        <a:solidFill>
                          <a:srgbClr val="000000"/>
                        </a:solidFill>
                        <a:effectLst/>
                        <a:latin typeface="Calibri" panose="020F0502020204030204" pitchFamily="34" charset="0"/>
                      </a:endParaRPr>
                    </a:p>
                  </a:txBody>
                  <a:tcPr marL="4105" marR="4105" marT="4105" marB="0" anchor="b"/>
                </a:tc>
                <a:tc gridSpan="2">
                  <a:txBody>
                    <a:bodyPr/>
                    <a:lstStyle/>
                    <a:p>
                      <a:pPr algn="ctr" fontAlgn="b"/>
                      <a:r>
                        <a:rPr lang="en-US" sz="1100" b="1" u="none" strike="noStrike" dirty="0">
                          <a:effectLst/>
                        </a:rPr>
                        <a:t>BARHL2;FOXI1;PRDM1;MEOX2;SOX2;HOXA9;SOX18;SOX15;HOXA1;HOXA7;SOX6;HOXA6;MNX1;SOX4;NKX6-3;NKX6-2;OLIG3;ESX1</a:t>
                      </a:r>
                      <a:r>
                        <a:rPr lang="en-US" sz="1100" b="1" u="none" strike="noStrike" dirty="0" smtClean="0">
                          <a:effectLst/>
                        </a:rPr>
                        <a:t>; TCF12;VEZF1;FOXL1;FOXP3;SOX10;ISL2;ZEB1;HOXB3;HOXB6;HOXB5;DLX1;FOXC1;NFIX;FOXG1;FOXO6;FOXO4;BARX1;ASCL1;MXI1;HOXC4;SRY;NKX6-1;HOXC8;TFAP2A;TFAP2B;TFAP2C;TFAP2E;STAT3;FOXJ2;EVX1;ARID3A;EVX2; KLF1;SNAI1;HOXD4;LHX4; NEUROG1;NEUROG2;LHX8</a:t>
                      </a:r>
                      <a:endParaRPr lang="en-US" sz="1100" b="1" i="0" u="none" strike="noStrike" dirty="0">
                        <a:solidFill>
                          <a:srgbClr val="000000"/>
                        </a:solidFill>
                        <a:effectLst/>
                        <a:latin typeface="Calibri" panose="020F0502020204030204" pitchFamily="34" charset="0"/>
                      </a:endParaRPr>
                    </a:p>
                  </a:txBody>
                  <a:tcPr marL="4105" marR="4105" marT="4105" marB="0" anchor="b"/>
                </a:tc>
                <a:tc hMerge="1">
                  <a:txBody>
                    <a:bodyPr/>
                    <a:lstStyle/>
                    <a:p>
                      <a:endParaRPr lang="en-US"/>
                    </a:p>
                  </a:txBody>
                  <a:tcPr/>
                </a:tc>
              </a:tr>
              <a:tr h="289654">
                <a:tc>
                  <a:txBody>
                    <a:bodyPr/>
                    <a:lstStyle/>
                    <a:p>
                      <a:pPr algn="ctr" fontAlgn="b"/>
                      <a:r>
                        <a:rPr lang="en-US" sz="1100" b="1" u="none" strike="noStrike">
                          <a:effectLst/>
                        </a:rPr>
                        <a:t>Intracellular Membrane-Bounded Organelle (GO:0043231)</a:t>
                      </a:r>
                      <a:endParaRPr lang="en-US" sz="1100" b="1" i="0" u="none" strike="noStrike">
                        <a:solidFill>
                          <a:srgbClr val="000000"/>
                        </a:solidFill>
                        <a:effectLst/>
                        <a:latin typeface="Calibri" panose="020F0502020204030204" pitchFamily="34" charset="0"/>
                      </a:endParaRPr>
                    </a:p>
                  </a:txBody>
                  <a:tcPr marL="4105" marR="4105" marT="4105" marB="0" anchor="b"/>
                </a:tc>
                <a:tc>
                  <a:txBody>
                    <a:bodyPr/>
                    <a:lstStyle/>
                    <a:p>
                      <a:pPr algn="ctr" fontAlgn="b"/>
                      <a:r>
                        <a:rPr lang="en-US" sz="1100" b="1" u="none" strike="noStrike">
                          <a:effectLst/>
                        </a:rPr>
                        <a:t>2.27E-23</a:t>
                      </a:r>
                      <a:endParaRPr lang="en-US" sz="1100" b="1" i="0" u="none" strike="noStrike">
                        <a:solidFill>
                          <a:srgbClr val="000000"/>
                        </a:solidFill>
                        <a:effectLst/>
                        <a:latin typeface="Calibri" panose="020F0502020204030204" pitchFamily="34" charset="0"/>
                      </a:endParaRPr>
                    </a:p>
                  </a:txBody>
                  <a:tcPr marL="4105" marR="4105" marT="4105" marB="0" anchor="b"/>
                </a:tc>
                <a:tc>
                  <a:txBody>
                    <a:bodyPr/>
                    <a:lstStyle/>
                    <a:p>
                      <a:pPr algn="ctr" fontAlgn="b"/>
                      <a:r>
                        <a:rPr lang="en-US" sz="1100" b="1" u="none" strike="noStrike">
                          <a:effectLst/>
                        </a:rPr>
                        <a:t>1.36E-22</a:t>
                      </a:r>
                      <a:endParaRPr lang="en-US" sz="1100" b="1" i="0" u="none" strike="noStrike">
                        <a:solidFill>
                          <a:srgbClr val="000000"/>
                        </a:solidFill>
                        <a:effectLst/>
                        <a:latin typeface="Calibri" panose="020F0502020204030204" pitchFamily="34" charset="0"/>
                      </a:endParaRPr>
                    </a:p>
                  </a:txBody>
                  <a:tcPr marL="4105" marR="4105" marT="4105" marB="0" anchor="b"/>
                </a:tc>
                <a:tc>
                  <a:txBody>
                    <a:bodyPr/>
                    <a:lstStyle/>
                    <a:p>
                      <a:pPr algn="ctr" fontAlgn="b"/>
                      <a:r>
                        <a:rPr lang="en-US" sz="1100" b="1" u="none" strike="noStrike">
                          <a:effectLst/>
                        </a:rPr>
                        <a:t>13.99182</a:t>
                      </a:r>
                      <a:endParaRPr lang="en-US" sz="1100" b="1" i="0" u="none" strike="noStrike">
                        <a:solidFill>
                          <a:srgbClr val="000000"/>
                        </a:solidFill>
                        <a:effectLst/>
                        <a:latin typeface="Calibri" panose="020F0502020204030204" pitchFamily="34" charset="0"/>
                      </a:endParaRPr>
                    </a:p>
                  </a:txBody>
                  <a:tcPr marL="4105" marR="4105" marT="4105" marB="0" anchor="b"/>
                </a:tc>
                <a:tc>
                  <a:txBody>
                    <a:bodyPr/>
                    <a:lstStyle/>
                    <a:p>
                      <a:pPr algn="ctr" fontAlgn="b"/>
                      <a:r>
                        <a:rPr lang="en-US" sz="1100" b="1" u="none" strike="noStrike">
                          <a:effectLst/>
                        </a:rPr>
                        <a:t>729.5401</a:t>
                      </a:r>
                      <a:endParaRPr lang="en-US" sz="1100" b="1" i="0" u="none" strike="noStrike">
                        <a:solidFill>
                          <a:srgbClr val="000000"/>
                        </a:solidFill>
                        <a:effectLst/>
                        <a:latin typeface="Calibri" panose="020F0502020204030204" pitchFamily="34" charset="0"/>
                      </a:endParaRPr>
                    </a:p>
                  </a:txBody>
                  <a:tcPr marL="4105" marR="4105" marT="4105" marB="0" anchor="b"/>
                </a:tc>
                <a:tc gridSpan="2">
                  <a:txBody>
                    <a:bodyPr/>
                    <a:lstStyle/>
                    <a:p>
                      <a:pPr algn="ctr" fontAlgn="b"/>
                      <a:r>
                        <a:rPr lang="en-US" sz="1100" b="1" u="none" strike="noStrike" dirty="0" smtClean="0">
                          <a:effectLst/>
                        </a:rPr>
                        <a:t>BARHL2;FOXI1;PRDM1;MEOX2;SOX2;HOXA9;SOX18;SOX15;HOXA1;HOXA7;SOX6;HOXA6;MNX1;SOX4;NKX6-3;NKX6-2;OLIG3;ESX1; TCF12;VEZF1;FOXL1;FOXP3;SOX10;ISL2;ZEB1;HOXB3;HOXB6;HOXB5;DLX1;FOXC1;NFIX;FOXG1;FOXO6;FOXO4;BARX1;ASCL1;MXI1; HOXC4;SRY;NKX6-1;HOXC8;TFAP2A;TFAP2B;TFAP2C;TFAP2E;STAT3;FOXJ2;EVX1;ARID3A; EVX2;KLF1;KLF5;SNAI1;HOXD4;LHX4;NEUROG1;NEUROG2;LHX8</a:t>
                      </a:r>
                      <a:endParaRPr lang="en-US" sz="1100" b="1" i="0" u="none" strike="noStrike" dirty="0">
                        <a:solidFill>
                          <a:srgbClr val="000000"/>
                        </a:solidFill>
                        <a:effectLst/>
                        <a:latin typeface="Calibri" panose="020F0502020204030204" pitchFamily="34" charset="0"/>
                      </a:endParaRPr>
                    </a:p>
                  </a:txBody>
                  <a:tcPr marL="4105" marR="4105" marT="4105" marB="0" anchor="b"/>
                </a:tc>
                <a:tc hMerge="1">
                  <a:txBody>
                    <a:bodyPr/>
                    <a:lstStyle/>
                    <a:p>
                      <a:endParaRPr lang="en-US"/>
                    </a:p>
                  </a:txBody>
                  <a:tcPr/>
                </a:tc>
              </a:tr>
              <a:tr h="194057">
                <a:tc>
                  <a:txBody>
                    <a:bodyPr/>
                    <a:lstStyle/>
                    <a:p>
                      <a:pPr algn="ctr" fontAlgn="b"/>
                      <a:r>
                        <a:rPr lang="en-US" sz="1100" b="1" u="none" strike="noStrike">
                          <a:effectLst/>
                        </a:rPr>
                        <a:t>Heterochromatin (GO:0000792)</a:t>
                      </a:r>
                      <a:endParaRPr lang="en-US" sz="1100" b="1" i="0" u="none" strike="noStrike">
                        <a:solidFill>
                          <a:srgbClr val="000000"/>
                        </a:solidFill>
                        <a:effectLst/>
                        <a:latin typeface="Calibri" panose="020F0502020204030204" pitchFamily="34" charset="0"/>
                      </a:endParaRPr>
                    </a:p>
                  </a:txBody>
                  <a:tcPr marL="4105" marR="4105" marT="4105" marB="0" anchor="b"/>
                </a:tc>
                <a:tc>
                  <a:txBody>
                    <a:bodyPr/>
                    <a:lstStyle/>
                    <a:p>
                      <a:pPr algn="ctr" fontAlgn="b"/>
                      <a:r>
                        <a:rPr lang="en-US" sz="1100" b="1" u="none" strike="noStrike">
                          <a:effectLst/>
                        </a:rPr>
                        <a:t>0.012772</a:t>
                      </a:r>
                      <a:endParaRPr lang="en-US" sz="1100" b="1" i="0" u="none" strike="noStrike">
                        <a:solidFill>
                          <a:srgbClr val="000000"/>
                        </a:solidFill>
                        <a:effectLst/>
                        <a:latin typeface="Calibri" panose="020F0502020204030204" pitchFamily="34" charset="0"/>
                      </a:endParaRPr>
                    </a:p>
                  </a:txBody>
                  <a:tcPr marL="4105" marR="4105" marT="4105" marB="0" anchor="b"/>
                </a:tc>
                <a:tc>
                  <a:txBody>
                    <a:bodyPr/>
                    <a:lstStyle/>
                    <a:p>
                      <a:pPr algn="ctr" fontAlgn="b"/>
                      <a:r>
                        <a:rPr lang="en-US" sz="1100" b="1" u="none" strike="noStrike" dirty="0" smtClean="0">
                          <a:effectLst/>
                        </a:rPr>
                        <a:t>0.051</a:t>
                      </a:r>
                      <a:endParaRPr lang="en-US" sz="1100" b="1" i="0" u="none" strike="noStrike" dirty="0">
                        <a:solidFill>
                          <a:srgbClr val="000000"/>
                        </a:solidFill>
                        <a:effectLst/>
                        <a:latin typeface="Calibri" panose="020F0502020204030204" pitchFamily="34" charset="0"/>
                      </a:endParaRPr>
                    </a:p>
                  </a:txBody>
                  <a:tcPr marL="4105" marR="4105" marT="4105" marB="0" anchor="b"/>
                </a:tc>
                <a:tc>
                  <a:txBody>
                    <a:bodyPr/>
                    <a:lstStyle/>
                    <a:p>
                      <a:pPr algn="ctr" fontAlgn="b"/>
                      <a:r>
                        <a:rPr lang="en-US" sz="1100" b="1" u="none" strike="noStrike">
                          <a:effectLst/>
                        </a:rPr>
                        <a:t>12.44243</a:t>
                      </a:r>
                      <a:endParaRPr lang="en-US" sz="1100" b="1" i="0" u="none" strike="noStrike">
                        <a:solidFill>
                          <a:srgbClr val="000000"/>
                        </a:solidFill>
                        <a:effectLst/>
                        <a:latin typeface="Calibri" panose="020F0502020204030204" pitchFamily="34" charset="0"/>
                      </a:endParaRPr>
                    </a:p>
                  </a:txBody>
                  <a:tcPr marL="4105" marR="4105" marT="4105" marB="0" anchor="b"/>
                </a:tc>
                <a:tc>
                  <a:txBody>
                    <a:bodyPr/>
                    <a:lstStyle/>
                    <a:p>
                      <a:pPr algn="ctr" fontAlgn="b"/>
                      <a:r>
                        <a:rPr lang="en-US" sz="1100" b="1" u="none" strike="noStrike">
                          <a:effectLst/>
                        </a:rPr>
                        <a:t>54.25536</a:t>
                      </a:r>
                      <a:endParaRPr lang="en-US" sz="1100" b="1" i="0" u="none" strike="noStrike">
                        <a:solidFill>
                          <a:srgbClr val="000000"/>
                        </a:solidFill>
                        <a:effectLst/>
                        <a:latin typeface="Calibri" panose="020F0502020204030204" pitchFamily="34" charset="0"/>
                      </a:endParaRPr>
                    </a:p>
                  </a:txBody>
                  <a:tcPr marL="4105" marR="4105" marT="4105" marB="0" anchor="b"/>
                </a:tc>
                <a:tc gridSpan="2">
                  <a:txBody>
                    <a:bodyPr/>
                    <a:lstStyle/>
                    <a:p>
                      <a:pPr algn="ctr" fontAlgn="b"/>
                      <a:r>
                        <a:rPr lang="en-US" sz="1100" b="1" u="none" strike="noStrike" dirty="0">
                          <a:effectLst/>
                        </a:rPr>
                        <a:t>FOXC1;SNAI1</a:t>
                      </a:r>
                      <a:endParaRPr lang="en-US" sz="1100" b="1" i="0" u="none" strike="noStrike" dirty="0">
                        <a:solidFill>
                          <a:srgbClr val="000000"/>
                        </a:solidFill>
                        <a:effectLst/>
                        <a:latin typeface="Calibri" panose="020F0502020204030204" pitchFamily="34" charset="0"/>
                      </a:endParaRPr>
                    </a:p>
                  </a:txBody>
                  <a:tcPr marL="4105" marR="4105" marT="4105" marB="0" anchor="b"/>
                </a:tc>
                <a:tc hMerge="1">
                  <a:txBody>
                    <a:bodyPr/>
                    <a:lstStyle/>
                    <a:p>
                      <a:endParaRPr lang="en-US"/>
                    </a:p>
                  </a:txBody>
                  <a:tcPr/>
                </a:tc>
              </a:tr>
            </a:tbl>
          </a:graphicData>
        </a:graphic>
      </p:graphicFrame>
      <p:sp>
        <p:nvSpPr>
          <p:cNvPr id="4" name="TextBox 3"/>
          <p:cNvSpPr txBox="1"/>
          <p:nvPr/>
        </p:nvSpPr>
        <p:spPr>
          <a:xfrm>
            <a:off x="-9231" y="0"/>
            <a:ext cx="253596" cy="400110"/>
          </a:xfrm>
          <a:prstGeom prst="rect">
            <a:avLst/>
          </a:prstGeom>
          <a:noFill/>
        </p:spPr>
        <p:txBody>
          <a:bodyPr wrap="none" rtlCol="0">
            <a:spAutoFit/>
          </a:bodyPr>
          <a:lstStyle/>
          <a:p>
            <a:r>
              <a:rPr lang="en-US" sz="2000" b="1" dirty="0"/>
              <a:t>I</a:t>
            </a:r>
          </a:p>
        </p:txBody>
      </p:sp>
    </p:spTree>
    <p:extLst>
      <p:ext uri="{BB962C8B-B14F-4D97-AF65-F5344CB8AC3E}">
        <p14:creationId xmlns:p14="http://schemas.microsoft.com/office/powerpoint/2010/main" val="30882996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nvPr>
        </p:nvGraphicFramePr>
        <p:xfrm>
          <a:off x="287382" y="731612"/>
          <a:ext cx="11756571" cy="4962439"/>
        </p:xfrm>
        <a:graphic>
          <a:graphicData uri="http://schemas.openxmlformats.org/drawingml/2006/table">
            <a:tbl>
              <a:tblPr>
                <a:tableStyleId>{5C22544A-7EE6-4342-B048-85BDC9FD1C3A}</a:tableStyleId>
              </a:tblPr>
              <a:tblGrid>
                <a:gridCol w="1470145"/>
                <a:gridCol w="597859"/>
                <a:gridCol w="656665"/>
                <a:gridCol w="480086"/>
                <a:gridCol w="539931"/>
                <a:gridCol w="6625360"/>
                <a:gridCol w="1386525"/>
              </a:tblGrid>
              <a:tr h="243858">
                <a:tc>
                  <a:txBody>
                    <a:bodyPr/>
                    <a:lstStyle/>
                    <a:p>
                      <a:pPr algn="ctr" fontAlgn="b"/>
                      <a:r>
                        <a:rPr lang="en-US" sz="900" b="1" u="none" strike="noStrike" dirty="0">
                          <a:effectLst/>
                        </a:rPr>
                        <a:t>Term</a:t>
                      </a:r>
                      <a:endParaRPr lang="en-US" sz="900" b="1" i="0" u="none" strike="noStrike" dirty="0">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dirty="0">
                          <a:effectLst/>
                        </a:rPr>
                        <a:t>P-value</a:t>
                      </a:r>
                      <a:endParaRPr lang="en-US" sz="900" b="1" i="0" u="none" strike="noStrike" dirty="0">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Adjusted P-value</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Odds Ratio</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Combined Score</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Genes</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ARCHS4 Tissues</a:t>
                      </a:r>
                      <a:endParaRPr lang="en-US" sz="900" b="1" i="0" u="none" strike="noStrike">
                        <a:solidFill>
                          <a:srgbClr val="000000"/>
                        </a:solidFill>
                        <a:effectLst/>
                        <a:latin typeface="Calibri" panose="020F0502020204030204" pitchFamily="34" charset="0"/>
                      </a:endParaRPr>
                    </a:p>
                  </a:txBody>
                  <a:tcPr marL="851" marR="851" marT="851" marB="0" anchor="b"/>
                </a:tc>
              </a:tr>
              <a:tr h="243858">
                <a:tc>
                  <a:txBody>
                    <a:bodyPr/>
                    <a:lstStyle/>
                    <a:p>
                      <a:pPr algn="ctr" fontAlgn="b"/>
                      <a:r>
                        <a:rPr lang="en-US" sz="900" b="1" u="none" strike="noStrike">
                          <a:effectLst/>
                        </a:rPr>
                        <a:t>SPINAL CORD</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2.01E-10</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1.08E-08</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5.456579</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121.8362</a:t>
                      </a:r>
                      <a:endParaRPr lang="en-US" sz="900" b="1" i="0" u="none" strike="noStrike">
                        <a:solidFill>
                          <a:srgbClr val="000000"/>
                        </a:solidFill>
                        <a:effectLst/>
                        <a:latin typeface="Calibri" panose="020F0502020204030204" pitchFamily="34" charset="0"/>
                      </a:endParaRPr>
                    </a:p>
                  </a:txBody>
                  <a:tcPr marL="851" marR="851" marT="851" marB="0" anchor="b"/>
                </a:tc>
                <a:tc gridSpan="2">
                  <a:txBody>
                    <a:bodyPr/>
                    <a:lstStyle/>
                    <a:p>
                      <a:pPr algn="ctr" fontAlgn="b"/>
                      <a:r>
                        <a:rPr lang="en-US" sz="900" b="1" u="none" strike="noStrike" dirty="0" smtClean="0">
                          <a:effectLst/>
                        </a:rPr>
                        <a:t>BARHL2;FOXC1;FOXO6;MEOX2;ASCL1;SOX2;HOXA9;HOXC4;HOXA1;HOXA7;NKX6-1;HOXA6;HOXC8;MNX1;DRGX;TFAP2A;TFAP2B;NKX6-2;OLIG3; EVX1; EVX2;SOX10;ISL2;HOXB3;HOXD4;NEUROG1;HOXB6;NEUROG2;HOXB5</a:t>
                      </a:r>
                      <a:endParaRPr lang="en-US" sz="900" b="1" i="0" u="none" strike="noStrike" dirty="0">
                        <a:solidFill>
                          <a:srgbClr val="000000"/>
                        </a:solidFill>
                        <a:effectLst/>
                        <a:latin typeface="Calibri" panose="020F0502020204030204" pitchFamily="34" charset="0"/>
                      </a:endParaRPr>
                    </a:p>
                  </a:txBody>
                  <a:tcPr marL="851" marR="851" marT="851" marB="0" anchor="b"/>
                </a:tc>
                <a:tc hMerge="1">
                  <a:txBody>
                    <a:bodyPr/>
                    <a:lstStyle/>
                    <a:p>
                      <a:endParaRPr lang="en-US"/>
                    </a:p>
                  </a:txBody>
                  <a:tcPr/>
                </a:tc>
              </a:tr>
              <a:tr h="243858">
                <a:tc>
                  <a:txBody>
                    <a:bodyPr/>
                    <a:lstStyle/>
                    <a:p>
                      <a:pPr algn="ctr" fontAlgn="b"/>
                      <a:r>
                        <a:rPr lang="en-US" sz="900" b="1" u="none" strike="noStrike" dirty="0">
                          <a:effectLst/>
                        </a:rPr>
                        <a:t>MOTOR NEURON</a:t>
                      </a:r>
                      <a:endParaRPr lang="en-US" sz="900" b="1" i="0" u="none" strike="noStrike" dirty="0">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1.08E-09</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3.90E-08</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5.140443</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106.1159</a:t>
                      </a:r>
                      <a:endParaRPr lang="en-US" sz="900" b="1" i="0" u="none" strike="noStrike">
                        <a:solidFill>
                          <a:srgbClr val="000000"/>
                        </a:solidFill>
                        <a:effectLst/>
                        <a:latin typeface="Calibri" panose="020F0502020204030204" pitchFamily="34" charset="0"/>
                      </a:endParaRPr>
                    </a:p>
                  </a:txBody>
                  <a:tcPr marL="851" marR="851" marT="851" marB="0" anchor="b"/>
                </a:tc>
                <a:tc gridSpan="2">
                  <a:txBody>
                    <a:bodyPr/>
                    <a:lstStyle/>
                    <a:p>
                      <a:pPr algn="ctr" fontAlgn="b"/>
                      <a:r>
                        <a:rPr lang="en-US" sz="900" b="1" u="none" strike="noStrike">
                          <a:effectLst/>
                        </a:rPr>
                        <a:t>DLX1;FOXO6;ASCL1;SOX2;HOXC4;HOXA1;HOXA7;NKX6-1;HOXA6;HOXC8;MNX1;DRGX;TFAP2B;NKX6-3;NKX6-2;OLIG3;EVX1;EVX2;SOX10;VAX2;ISL2;HOXB3;HOXD4;LHX4;NEUROG1;HOXB6;NEUROG2;HOXB5</a:t>
                      </a:r>
                      <a:endParaRPr lang="en-US" sz="900" b="1" i="0" u="none" strike="noStrike">
                        <a:solidFill>
                          <a:srgbClr val="000000"/>
                        </a:solidFill>
                        <a:effectLst/>
                        <a:latin typeface="Calibri" panose="020F0502020204030204" pitchFamily="34" charset="0"/>
                      </a:endParaRPr>
                    </a:p>
                  </a:txBody>
                  <a:tcPr marL="851" marR="851" marT="851" marB="0" anchor="b"/>
                </a:tc>
                <a:tc hMerge="1">
                  <a:txBody>
                    <a:bodyPr/>
                    <a:lstStyle/>
                    <a:p>
                      <a:endParaRPr lang="en-US"/>
                    </a:p>
                  </a:txBody>
                  <a:tcPr/>
                </a:tc>
              </a:tr>
              <a:tr h="243858">
                <a:tc>
                  <a:txBody>
                    <a:bodyPr/>
                    <a:lstStyle/>
                    <a:p>
                      <a:pPr algn="ctr" fontAlgn="b"/>
                      <a:r>
                        <a:rPr lang="en-US" sz="900" b="1" u="none" strike="noStrike">
                          <a:effectLst/>
                        </a:rPr>
                        <a:t>OVARY (BULK TISSUE)</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2.64E-08</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7.14E-07</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4.551806</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79.42076</a:t>
                      </a:r>
                      <a:endParaRPr lang="en-US" sz="900" b="1" i="0" u="none" strike="noStrike">
                        <a:solidFill>
                          <a:srgbClr val="000000"/>
                        </a:solidFill>
                        <a:effectLst/>
                        <a:latin typeface="Calibri" panose="020F0502020204030204" pitchFamily="34" charset="0"/>
                      </a:endParaRPr>
                    </a:p>
                  </a:txBody>
                  <a:tcPr marL="851" marR="851" marT="851" marB="0" anchor="b"/>
                </a:tc>
                <a:tc gridSpan="2">
                  <a:txBody>
                    <a:bodyPr/>
                    <a:lstStyle/>
                    <a:p>
                      <a:pPr algn="ctr" fontAlgn="b"/>
                      <a:r>
                        <a:rPr lang="en-US" sz="900" b="1" u="none" strike="noStrike" dirty="0">
                          <a:effectLst/>
                        </a:rPr>
                        <a:t>BARHL2;FOXC1;FOXO6;PRDM1;BARX1;SOX18;SOX15;HOXC4;HOXA1;HOXA7;HOXA6;MNX1;NKX6-3;TFAP2C;NKX6-2;NR1H4;EVX1;KLF5</a:t>
                      </a:r>
                      <a:r>
                        <a:rPr lang="en-US" sz="900" b="1" u="none" strike="noStrike" dirty="0" smtClean="0">
                          <a:effectLst/>
                        </a:rPr>
                        <a:t>; HOXB3;SP5;HOXD4;LHX4;NEUROG1;HOXB6;HOXB5;LHX8</a:t>
                      </a:r>
                      <a:endParaRPr lang="en-US" sz="900" b="1" i="0" u="none" strike="noStrike" dirty="0">
                        <a:solidFill>
                          <a:srgbClr val="000000"/>
                        </a:solidFill>
                        <a:effectLst/>
                        <a:latin typeface="Calibri" panose="020F0502020204030204" pitchFamily="34" charset="0"/>
                      </a:endParaRPr>
                    </a:p>
                  </a:txBody>
                  <a:tcPr marL="851" marR="851" marT="851" marB="0" anchor="b"/>
                </a:tc>
                <a:tc hMerge="1">
                  <a:txBody>
                    <a:bodyPr/>
                    <a:lstStyle/>
                    <a:p>
                      <a:endParaRPr lang="en-US"/>
                    </a:p>
                  </a:txBody>
                  <a:tcPr/>
                </a:tc>
              </a:tr>
              <a:tr h="243858">
                <a:tc>
                  <a:txBody>
                    <a:bodyPr/>
                    <a:lstStyle/>
                    <a:p>
                      <a:pPr algn="ctr" fontAlgn="b"/>
                      <a:r>
                        <a:rPr lang="en-US" sz="900" b="1" u="none" strike="noStrike">
                          <a:effectLst/>
                        </a:rPr>
                        <a:t>RENAL CORTEX</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1.20E-07</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2.58E-06</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4.277366</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68.17826</a:t>
                      </a:r>
                      <a:endParaRPr lang="en-US" sz="900" b="1" i="0" u="none" strike="noStrike">
                        <a:solidFill>
                          <a:srgbClr val="000000"/>
                        </a:solidFill>
                        <a:effectLst/>
                        <a:latin typeface="Calibri" panose="020F0502020204030204" pitchFamily="34" charset="0"/>
                      </a:endParaRPr>
                    </a:p>
                  </a:txBody>
                  <a:tcPr marL="851" marR="851" marT="851" marB="0" anchor="b"/>
                </a:tc>
                <a:tc gridSpan="2">
                  <a:txBody>
                    <a:bodyPr/>
                    <a:lstStyle/>
                    <a:p>
                      <a:pPr algn="ctr" fontAlgn="b"/>
                      <a:r>
                        <a:rPr lang="en-US" sz="900" b="1" u="none" strike="noStrike" dirty="0">
                          <a:effectLst/>
                        </a:rPr>
                        <a:t>FOXC1;FOXI1;FOXO6;MEOX2;HOXA9;SOX18;HOXC4;HOXA1;SRY;HOXA7;HOXA6;HOXC8;TFAP2A;TFAP2B;NR1H4;FOXL1;KLF14;FOXN1;KLF5;SNAI1;HOXB3;SP5;HOXD4</a:t>
                      </a:r>
                      <a:r>
                        <a:rPr lang="en-US" sz="900" b="1" u="none" strike="noStrike" dirty="0" smtClean="0">
                          <a:effectLst/>
                        </a:rPr>
                        <a:t>; HOXB6;HOXB5</a:t>
                      </a:r>
                      <a:endParaRPr lang="en-US" sz="900" b="1" i="0" u="none" strike="noStrike" dirty="0">
                        <a:solidFill>
                          <a:srgbClr val="000000"/>
                        </a:solidFill>
                        <a:effectLst/>
                        <a:latin typeface="Calibri" panose="020F0502020204030204" pitchFamily="34" charset="0"/>
                      </a:endParaRPr>
                    </a:p>
                  </a:txBody>
                  <a:tcPr marL="851" marR="851" marT="851" marB="0" anchor="b"/>
                </a:tc>
                <a:tc hMerge="1">
                  <a:txBody>
                    <a:bodyPr/>
                    <a:lstStyle/>
                    <a:p>
                      <a:endParaRPr lang="en-US"/>
                    </a:p>
                  </a:txBody>
                  <a:tcPr/>
                </a:tc>
              </a:tr>
              <a:tr h="122306">
                <a:tc>
                  <a:txBody>
                    <a:bodyPr/>
                    <a:lstStyle/>
                    <a:p>
                      <a:pPr algn="ctr" fontAlgn="b"/>
                      <a:r>
                        <a:rPr lang="en-US" sz="900" b="1" u="none" strike="noStrike">
                          <a:effectLst/>
                        </a:rPr>
                        <a:t>AMNIOTIC FLUID</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2.04E-06</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3.67E-05</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3.764009</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49.31967</a:t>
                      </a:r>
                      <a:endParaRPr lang="en-US" sz="900" b="1" i="0" u="none" strike="noStrike">
                        <a:solidFill>
                          <a:srgbClr val="000000"/>
                        </a:solidFill>
                        <a:effectLst/>
                        <a:latin typeface="Calibri" panose="020F0502020204030204" pitchFamily="34" charset="0"/>
                      </a:endParaRPr>
                    </a:p>
                  </a:txBody>
                  <a:tcPr marL="851" marR="851" marT="851" marB="0" anchor="b"/>
                </a:tc>
                <a:tc gridSpan="2">
                  <a:txBody>
                    <a:bodyPr/>
                    <a:lstStyle/>
                    <a:p>
                      <a:pPr algn="ctr" fontAlgn="b"/>
                      <a:r>
                        <a:rPr lang="en-US" sz="900" b="1" u="none" strike="noStrike">
                          <a:effectLst/>
                        </a:rPr>
                        <a:t>TFAP2A;TFAP2B;FOXC1;TFAP2C;NFIX;FOXI1;FOXJ2;NR1H4;FOXO6;PRDM1;MEOX2;SOX10;FOXN1;SOX2;KLF5;SOX15;HOXB3;SP5;HOXA1;HOXD4;HOXA7;HOXB6;HOXB5</a:t>
                      </a:r>
                      <a:endParaRPr lang="en-US" sz="900" b="1" i="0" u="none" strike="noStrike">
                        <a:solidFill>
                          <a:srgbClr val="000000"/>
                        </a:solidFill>
                        <a:effectLst/>
                        <a:latin typeface="Calibri" panose="020F0502020204030204" pitchFamily="34" charset="0"/>
                      </a:endParaRPr>
                    </a:p>
                  </a:txBody>
                  <a:tcPr marL="851" marR="851" marT="851" marB="0" anchor="b"/>
                </a:tc>
                <a:tc hMerge="1">
                  <a:txBody>
                    <a:bodyPr/>
                    <a:lstStyle/>
                    <a:p>
                      <a:endParaRPr lang="en-US"/>
                    </a:p>
                  </a:txBody>
                  <a:tcPr/>
                </a:tc>
              </a:tr>
              <a:tr h="122306">
                <a:tc>
                  <a:txBody>
                    <a:bodyPr/>
                    <a:lstStyle/>
                    <a:p>
                      <a:pPr algn="ctr" fontAlgn="b"/>
                      <a:r>
                        <a:rPr lang="en-US" sz="900" b="1" u="none" strike="noStrike">
                          <a:effectLst/>
                        </a:rPr>
                        <a:t>COLON (BULK TISSUE)</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7.68E-06</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1.04E-04</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3.523612</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41.49903</a:t>
                      </a:r>
                      <a:endParaRPr lang="en-US" sz="900" b="1" i="0" u="none" strike="noStrike">
                        <a:solidFill>
                          <a:srgbClr val="000000"/>
                        </a:solidFill>
                        <a:effectLst/>
                        <a:latin typeface="Calibri" panose="020F0502020204030204" pitchFamily="34" charset="0"/>
                      </a:endParaRPr>
                    </a:p>
                  </a:txBody>
                  <a:tcPr marL="851" marR="851" marT="851" marB="0" anchor="b"/>
                </a:tc>
                <a:tc gridSpan="2">
                  <a:txBody>
                    <a:bodyPr/>
                    <a:lstStyle/>
                    <a:p>
                      <a:pPr algn="ctr" fontAlgn="b"/>
                      <a:r>
                        <a:rPr lang="en-US" sz="900" b="1" u="none" strike="noStrike">
                          <a:effectLst/>
                        </a:rPr>
                        <a:t>NKX6-3;NR1H4;EVX1;PRDM1;FOXL1;FOXO4;EVX2;MEOX2;SOX10;FOXN1;HOXA9;KLF5;SOX18;HOXB3;SP5;HOXA1;HOXD4;HOXA7;HOXA6;MNX1;HOXB6;HOXB5</a:t>
                      </a:r>
                      <a:endParaRPr lang="en-US" sz="900" b="1" i="0" u="none" strike="noStrike">
                        <a:solidFill>
                          <a:srgbClr val="000000"/>
                        </a:solidFill>
                        <a:effectLst/>
                        <a:latin typeface="Calibri" panose="020F0502020204030204" pitchFamily="34" charset="0"/>
                      </a:endParaRPr>
                    </a:p>
                  </a:txBody>
                  <a:tcPr marL="851" marR="851" marT="851" marB="0" anchor="b"/>
                </a:tc>
                <a:tc hMerge="1">
                  <a:txBody>
                    <a:bodyPr/>
                    <a:lstStyle/>
                    <a:p>
                      <a:endParaRPr lang="en-US"/>
                    </a:p>
                  </a:txBody>
                  <a:tcPr/>
                </a:tc>
              </a:tr>
              <a:tr h="122306">
                <a:tc>
                  <a:txBody>
                    <a:bodyPr/>
                    <a:lstStyle/>
                    <a:p>
                      <a:pPr algn="ctr" fontAlgn="b"/>
                      <a:r>
                        <a:rPr lang="en-US" sz="900" b="1" u="none" strike="noStrike">
                          <a:effectLst/>
                        </a:rPr>
                        <a:t>OLIGODENDROCYTE</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7.68E-06</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1.04E-04</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3.523612</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41.49903</a:t>
                      </a:r>
                      <a:endParaRPr lang="en-US" sz="900" b="1" i="0" u="none" strike="noStrike">
                        <a:solidFill>
                          <a:srgbClr val="000000"/>
                        </a:solidFill>
                        <a:effectLst/>
                        <a:latin typeface="Calibri" panose="020F0502020204030204" pitchFamily="34" charset="0"/>
                      </a:endParaRPr>
                    </a:p>
                  </a:txBody>
                  <a:tcPr marL="851" marR="851" marT="851" marB="0" anchor="b"/>
                </a:tc>
                <a:tc gridSpan="2">
                  <a:txBody>
                    <a:bodyPr/>
                    <a:lstStyle/>
                    <a:p>
                      <a:pPr algn="ctr" fontAlgn="b"/>
                      <a:r>
                        <a:rPr lang="en-US" sz="900" b="1" u="none" strike="noStrike">
                          <a:effectLst/>
                        </a:rPr>
                        <a:t>DLX1;TFAP2B;TFAP2C;NKX6-2;NFIX;FOXG1;FOXO6;ASCL1;SOX10;VAX2;SOX2;HOXB3;SP5;HOXA1;HOXD4;HOXA7;SOX6;NKX6-1;NEUROG1;MNX1;HOXB6;HOXB5</a:t>
                      </a:r>
                      <a:endParaRPr lang="en-US" sz="900" b="1" i="0" u="none" strike="noStrike">
                        <a:solidFill>
                          <a:srgbClr val="000000"/>
                        </a:solidFill>
                        <a:effectLst/>
                        <a:latin typeface="Calibri" panose="020F0502020204030204" pitchFamily="34" charset="0"/>
                      </a:endParaRPr>
                    </a:p>
                  </a:txBody>
                  <a:tcPr marL="851" marR="851" marT="851" marB="0" anchor="b"/>
                </a:tc>
                <a:tc hMerge="1">
                  <a:txBody>
                    <a:bodyPr/>
                    <a:lstStyle/>
                    <a:p>
                      <a:endParaRPr lang="en-US"/>
                    </a:p>
                  </a:txBody>
                  <a:tcPr/>
                </a:tc>
              </a:tr>
              <a:tr h="122306">
                <a:tc>
                  <a:txBody>
                    <a:bodyPr/>
                    <a:lstStyle/>
                    <a:p>
                      <a:pPr algn="ctr" fontAlgn="b"/>
                      <a:r>
                        <a:rPr lang="en-US" sz="900" b="1" u="none" strike="noStrike">
                          <a:effectLst/>
                        </a:rPr>
                        <a:t>KIDNEY (BULK TISSUE)</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2.71E-05</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2.66E-04</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3.293184</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34.62807</a:t>
                      </a:r>
                      <a:endParaRPr lang="en-US" sz="900" b="1" i="0" u="none" strike="noStrike">
                        <a:solidFill>
                          <a:srgbClr val="000000"/>
                        </a:solidFill>
                        <a:effectLst/>
                        <a:latin typeface="Calibri" panose="020F0502020204030204" pitchFamily="34" charset="0"/>
                      </a:endParaRPr>
                    </a:p>
                  </a:txBody>
                  <a:tcPr marL="851" marR="851" marT="851" marB="0" anchor="b"/>
                </a:tc>
                <a:tc gridSpan="2">
                  <a:txBody>
                    <a:bodyPr/>
                    <a:lstStyle/>
                    <a:p>
                      <a:pPr algn="ctr" fontAlgn="b"/>
                      <a:r>
                        <a:rPr lang="en-US" sz="900" b="1" u="none" strike="noStrike">
                          <a:effectLst/>
                        </a:rPr>
                        <a:t>TFAP2A;DLX1;TFAP2B;FOXC1;FOXG1;FOXI1;NR1H4;ARID3A;HOXA9;ISL2;HOXC4;HOXA1;HOXD4;HOXA7;NKX6-1;HOXA6;HOXC8;MNX1;HOXB6;HOXB5;LHX8</a:t>
                      </a:r>
                      <a:endParaRPr lang="en-US" sz="900" b="1" i="0" u="none" strike="noStrike">
                        <a:solidFill>
                          <a:srgbClr val="000000"/>
                        </a:solidFill>
                        <a:effectLst/>
                        <a:latin typeface="Calibri" panose="020F0502020204030204" pitchFamily="34" charset="0"/>
                      </a:endParaRPr>
                    </a:p>
                  </a:txBody>
                  <a:tcPr marL="851" marR="851" marT="851" marB="0" anchor="b"/>
                </a:tc>
                <a:tc hMerge="1">
                  <a:txBody>
                    <a:bodyPr/>
                    <a:lstStyle/>
                    <a:p>
                      <a:endParaRPr lang="en-US"/>
                    </a:p>
                  </a:txBody>
                  <a:tcPr/>
                </a:tc>
              </a:tr>
              <a:tr h="122306">
                <a:tc>
                  <a:txBody>
                    <a:bodyPr/>
                    <a:lstStyle/>
                    <a:p>
                      <a:pPr algn="ctr" fontAlgn="b"/>
                      <a:r>
                        <a:rPr lang="en-US" sz="900" b="1" u="none" strike="noStrike">
                          <a:effectLst/>
                        </a:rPr>
                        <a:t>MYOFIBROBLAST</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2.71E-05</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2.66E-04</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3.293184</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34.62807</a:t>
                      </a:r>
                      <a:endParaRPr lang="en-US" sz="900" b="1" i="0" u="none" strike="noStrike">
                        <a:solidFill>
                          <a:srgbClr val="000000"/>
                        </a:solidFill>
                        <a:effectLst/>
                        <a:latin typeface="Calibri" panose="020F0502020204030204" pitchFamily="34" charset="0"/>
                      </a:endParaRPr>
                    </a:p>
                  </a:txBody>
                  <a:tcPr marL="851" marR="851" marT="851" marB="0" anchor="b"/>
                </a:tc>
                <a:tc gridSpan="2">
                  <a:txBody>
                    <a:bodyPr/>
                    <a:lstStyle/>
                    <a:p>
                      <a:pPr algn="ctr" fontAlgn="b"/>
                      <a:r>
                        <a:rPr lang="en-US" sz="900" b="1" u="none" strike="noStrike">
                          <a:effectLst/>
                        </a:rPr>
                        <a:t>TFAP2A;DLX1;FOXC1;TFAP2C;PRDM1;FOXL1;KLF14;VAX2;HOXA9;ISL2;KLF5;SOX15;SNAI1;HOXB3;HOXA1;HOXD4;LHX4;HOXA7;HOXA6;HOXB6;HOXB5</a:t>
                      </a:r>
                      <a:endParaRPr lang="en-US" sz="900" b="1" i="0" u="none" strike="noStrike">
                        <a:solidFill>
                          <a:srgbClr val="000000"/>
                        </a:solidFill>
                        <a:effectLst/>
                        <a:latin typeface="Calibri" panose="020F0502020204030204" pitchFamily="34" charset="0"/>
                      </a:endParaRPr>
                    </a:p>
                  </a:txBody>
                  <a:tcPr marL="851" marR="851" marT="851" marB="0" anchor="b"/>
                </a:tc>
                <a:tc hMerge="1">
                  <a:txBody>
                    <a:bodyPr/>
                    <a:lstStyle/>
                    <a:p>
                      <a:endParaRPr lang="en-US"/>
                    </a:p>
                  </a:txBody>
                  <a:tcPr/>
                </a:tc>
              </a:tr>
              <a:tr h="122306">
                <a:tc>
                  <a:txBody>
                    <a:bodyPr/>
                    <a:lstStyle/>
                    <a:p>
                      <a:pPr algn="ctr" fontAlgn="b"/>
                      <a:r>
                        <a:rPr lang="en-US" sz="900" b="1" u="none" strike="noStrike">
                          <a:effectLst/>
                        </a:rPr>
                        <a:t>PODOCYTE</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2.71E-05</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2.66E-04</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3.293184</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34.62807</a:t>
                      </a:r>
                      <a:endParaRPr lang="en-US" sz="900" b="1" i="0" u="none" strike="noStrike">
                        <a:solidFill>
                          <a:srgbClr val="000000"/>
                        </a:solidFill>
                        <a:effectLst/>
                        <a:latin typeface="Calibri" panose="020F0502020204030204" pitchFamily="34" charset="0"/>
                      </a:endParaRPr>
                    </a:p>
                  </a:txBody>
                  <a:tcPr marL="851" marR="851" marT="851" marB="0" anchor="b"/>
                </a:tc>
                <a:tc gridSpan="2">
                  <a:txBody>
                    <a:bodyPr/>
                    <a:lstStyle/>
                    <a:p>
                      <a:pPr algn="ctr" fontAlgn="b"/>
                      <a:r>
                        <a:rPr lang="en-US" sz="900" b="1" u="none" strike="noStrike">
                          <a:effectLst/>
                        </a:rPr>
                        <a:t>TFAP2A;DLX1;FOXC1;NR1H4;FOXL1;KLF14;VAX2;HOXA9;ISL2;SNAI1;HOXB3;HOXC4;HOXA1;HOXD4;HOXA7;NKX6-1;HOXA6;HOXC8;MNX1;HOXB6;HOXB5</a:t>
                      </a:r>
                      <a:endParaRPr lang="en-US" sz="900" b="1" i="0" u="none" strike="noStrike">
                        <a:solidFill>
                          <a:srgbClr val="000000"/>
                        </a:solidFill>
                        <a:effectLst/>
                        <a:latin typeface="Calibri" panose="020F0502020204030204" pitchFamily="34" charset="0"/>
                      </a:endParaRPr>
                    </a:p>
                  </a:txBody>
                  <a:tcPr marL="851" marR="851" marT="851" marB="0" anchor="b"/>
                </a:tc>
                <a:tc hMerge="1">
                  <a:txBody>
                    <a:bodyPr/>
                    <a:lstStyle/>
                    <a:p>
                      <a:endParaRPr lang="en-US"/>
                    </a:p>
                  </a:txBody>
                  <a:tcPr/>
                </a:tc>
              </a:tr>
              <a:tr h="122306">
                <a:tc>
                  <a:txBody>
                    <a:bodyPr/>
                    <a:lstStyle/>
                    <a:p>
                      <a:pPr algn="ctr" fontAlgn="b"/>
                      <a:r>
                        <a:rPr lang="en-US" sz="900" b="1" u="none" strike="noStrike">
                          <a:effectLst/>
                        </a:rPr>
                        <a:t>FETAL LUNG</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8.99E-05</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8.09E-04</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3.072125</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28.62364</a:t>
                      </a:r>
                      <a:endParaRPr lang="en-US" sz="900" b="1" i="0" u="none" strike="noStrike">
                        <a:solidFill>
                          <a:srgbClr val="000000"/>
                        </a:solidFill>
                        <a:effectLst/>
                        <a:latin typeface="Calibri" panose="020F0502020204030204" pitchFamily="34" charset="0"/>
                      </a:endParaRPr>
                    </a:p>
                  </a:txBody>
                  <a:tcPr marL="851" marR="851" marT="851" marB="0" anchor="b"/>
                </a:tc>
                <a:tc gridSpan="2">
                  <a:txBody>
                    <a:bodyPr/>
                    <a:lstStyle/>
                    <a:p>
                      <a:pPr algn="ctr" fontAlgn="b"/>
                      <a:r>
                        <a:rPr lang="en-US" sz="900" b="1" u="none" strike="noStrike">
                          <a:effectLst/>
                        </a:rPr>
                        <a:t>TFAP2A;DLX1;FOXC1;NFIX;FOXL1;VAX2;FOXN1;ISL2;ZEB1;SNAI1;HOXB3;HOXA1;LHX4;HOXA7;SOX6;HOXA6;HOXC8;HOXB6;NEUROG2;HOXB5</a:t>
                      </a:r>
                      <a:endParaRPr lang="en-US" sz="900" b="1" i="0" u="none" strike="noStrike">
                        <a:solidFill>
                          <a:srgbClr val="000000"/>
                        </a:solidFill>
                        <a:effectLst/>
                        <a:latin typeface="Calibri" panose="020F0502020204030204" pitchFamily="34" charset="0"/>
                      </a:endParaRPr>
                    </a:p>
                  </a:txBody>
                  <a:tcPr marL="851" marR="851" marT="851" marB="0" anchor="b"/>
                </a:tc>
                <a:tc hMerge="1">
                  <a:txBody>
                    <a:bodyPr/>
                    <a:lstStyle/>
                    <a:p>
                      <a:endParaRPr lang="en-US"/>
                    </a:p>
                  </a:txBody>
                  <a:tcPr/>
                </a:tc>
              </a:tr>
              <a:tr h="122306">
                <a:tc>
                  <a:txBody>
                    <a:bodyPr/>
                    <a:lstStyle/>
                    <a:p>
                      <a:pPr algn="ctr" fontAlgn="b"/>
                      <a:r>
                        <a:rPr lang="en-US" sz="900" b="1" u="none" strike="noStrike">
                          <a:effectLst/>
                        </a:rPr>
                        <a:t>BREAST (BULK TISSUE)</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2.79E-04</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0.001672</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2.859885</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23.40873</a:t>
                      </a:r>
                      <a:endParaRPr lang="en-US" sz="900" b="1" i="0" u="none" strike="noStrike">
                        <a:solidFill>
                          <a:srgbClr val="000000"/>
                        </a:solidFill>
                        <a:effectLst/>
                        <a:latin typeface="Calibri" panose="020F0502020204030204" pitchFamily="34" charset="0"/>
                      </a:endParaRPr>
                    </a:p>
                  </a:txBody>
                  <a:tcPr marL="851" marR="851" marT="851" marB="0" anchor="b"/>
                </a:tc>
                <a:tc gridSpan="2">
                  <a:txBody>
                    <a:bodyPr/>
                    <a:lstStyle/>
                    <a:p>
                      <a:pPr algn="ctr" fontAlgn="b"/>
                      <a:r>
                        <a:rPr lang="en-US" sz="900" b="1" u="none" strike="noStrike">
                          <a:effectLst/>
                        </a:rPr>
                        <a:t>TFAP2A;TFAP2B;FOXC1;TFAP2C;NFIX;FOXI1;FOXO6;FOXO4;MEOX2;KLF14;SOX10;VAX2;FOXN1;SOX18;HOXB3;HOXD4;HOXA7;HOXA6;HOXC8</a:t>
                      </a:r>
                      <a:endParaRPr lang="en-US" sz="900" b="1" i="0" u="none" strike="noStrike">
                        <a:solidFill>
                          <a:srgbClr val="000000"/>
                        </a:solidFill>
                        <a:effectLst/>
                        <a:latin typeface="Calibri" panose="020F0502020204030204" pitchFamily="34" charset="0"/>
                      </a:endParaRPr>
                    </a:p>
                  </a:txBody>
                  <a:tcPr marL="851" marR="851" marT="851" marB="0" anchor="b"/>
                </a:tc>
                <a:tc hMerge="1">
                  <a:txBody>
                    <a:bodyPr/>
                    <a:lstStyle/>
                    <a:p>
                      <a:endParaRPr lang="en-US"/>
                    </a:p>
                  </a:txBody>
                  <a:tcPr/>
                </a:tc>
              </a:tr>
              <a:tr h="122306">
                <a:tc>
                  <a:txBody>
                    <a:bodyPr/>
                    <a:lstStyle/>
                    <a:p>
                      <a:pPr algn="ctr" fontAlgn="b"/>
                      <a:r>
                        <a:rPr lang="en-US" sz="900" b="1" u="none" strike="noStrike">
                          <a:effectLst/>
                        </a:rPr>
                        <a:t>FIBROBLAST</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2.79E-04</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0.001672</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2.859885</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23.40873</a:t>
                      </a:r>
                      <a:endParaRPr lang="en-US" sz="900" b="1" i="0" u="none" strike="noStrike">
                        <a:solidFill>
                          <a:srgbClr val="000000"/>
                        </a:solidFill>
                        <a:effectLst/>
                        <a:latin typeface="Calibri" panose="020F0502020204030204" pitchFamily="34" charset="0"/>
                      </a:endParaRPr>
                    </a:p>
                  </a:txBody>
                  <a:tcPr marL="851" marR="851" marT="851" marB="0" anchor="b"/>
                </a:tc>
                <a:tc gridSpan="2">
                  <a:txBody>
                    <a:bodyPr/>
                    <a:lstStyle/>
                    <a:p>
                      <a:pPr algn="ctr" fontAlgn="b"/>
                      <a:r>
                        <a:rPr lang="en-US" sz="900" b="1" u="none" strike="noStrike">
                          <a:effectLst/>
                        </a:rPr>
                        <a:t>TFAP2A;DLX1;FOXC1;TFAP2C;NFIX;FOXL1;KLF14;VAX2;HOXA9;ISL2;ZEB1;SNAI1;HOXC4;HOXA1;HOXD4;HOXA7;HOXC8;HOXB6;HOXB5</a:t>
                      </a:r>
                      <a:endParaRPr lang="en-US" sz="900" b="1" i="0" u="none" strike="noStrike">
                        <a:solidFill>
                          <a:srgbClr val="000000"/>
                        </a:solidFill>
                        <a:effectLst/>
                        <a:latin typeface="Calibri" panose="020F0502020204030204" pitchFamily="34" charset="0"/>
                      </a:endParaRPr>
                    </a:p>
                  </a:txBody>
                  <a:tcPr marL="851" marR="851" marT="851" marB="0" anchor="b"/>
                </a:tc>
                <a:tc hMerge="1">
                  <a:txBody>
                    <a:bodyPr/>
                    <a:lstStyle/>
                    <a:p>
                      <a:endParaRPr lang="en-US"/>
                    </a:p>
                  </a:txBody>
                  <a:tcPr/>
                </a:tc>
              </a:tr>
              <a:tr h="122306">
                <a:tc>
                  <a:txBody>
                    <a:bodyPr/>
                    <a:lstStyle/>
                    <a:p>
                      <a:pPr algn="ctr" fontAlgn="b"/>
                      <a:r>
                        <a:rPr lang="en-US" sz="900" b="1" u="none" strike="noStrike">
                          <a:effectLst/>
                        </a:rPr>
                        <a:t>ILEUM (BULK)</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2.79E-04</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0.001672</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2.859885</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23.40873</a:t>
                      </a:r>
                      <a:endParaRPr lang="en-US" sz="900" b="1" i="0" u="none" strike="noStrike">
                        <a:solidFill>
                          <a:srgbClr val="000000"/>
                        </a:solidFill>
                        <a:effectLst/>
                        <a:latin typeface="Calibri" panose="020F0502020204030204" pitchFamily="34" charset="0"/>
                      </a:endParaRPr>
                    </a:p>
                  </a:txBody>
                  <a:tcPr marL="851" marR="851" marT="851" marB="0" anchor="b"/>
                </a:tc>
                <a:tc gridSpan="2">
                  <a:txBody>
                    <a:bodyPr/>
                    <a:lstStyle/>
                    <a:p>
                      <a:pPr algn="ctr" fontAlgn="b"/>
                      <a:r>
                        <a:rPr lang="en-US" sz="900" b="1" u="none" strike="noStrike">
                          <a:effectLst/>
                        </a:rPr>
                        <a:t>NR1H4;FOXL1;FOXO4;FOXP3;HOXA9;KLF5;SOX18;HOXB3;HOXC4;SP5;HOXA1;HOXD4;HOXA7;HOXA6;HOXC8;MNX1;HOXB6;HOXB5;DRGX</a:t>
                      </a:r>
                      <a:endParaRPr lang="en-US" sz="900" b="1" i="0" u="none" strike="noStrike">
                        <a:solidFill>
                          <a:srgbClr val="000000"/>
                        </a:solidFill>
                        <a:effectLst/>
                        <a:latin typeface="Calibri" panose="020F0502020204030204" pitchFamily="34" charset="0"/>
                      </a:endParaRPr>
                    </a:p>
                  </a:txBody>
                  <a:tcPr marL="851" marR="851" marT="851" marB="0" anchor="b"/>
                </a:tc>
                <a:tc hMerge="1">
                  <a:txBody>
                    <a:bodyPr/>
                    <a:lstStyle/>
                    <a:p>
                      <a:endParaRPr lang="en-US"/>
                    </a:p>
                  </a:txBody>
                  <a:tcPr/>
                </a:tc>
              </a:tr>
              <a:tr h="122306">
                <a:tc>
                  <a:txBody>
                    <a:bodyPr/>
                    <a:lstStyle/>
                    <a:p>
                      <a:pPr algn="ctr" fontAlgn="b"/>
                      <a:r>
                        <a:rPr lang="en-US" sz="900" b="1" u="none" strike="noStrike">
                          <a:effectLst/>
                        </a:rPr>
                        <a:t>OMENTUM</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2.79E-04</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0.001672</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2.859885</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23.40873</a:t>
                      </a:r>
                      <a:endParaRPr lang="en-US" sz="900" b="1" i="0" u="none" strike="noStrike">
                        <a:solidFill>
                          <a:srgbClr val="000000"/>
                        </a:solidFill>
                        <a:effectLst/>
                        <a:latin typeface="Calibri" panose="020F0502020204030204" pitchFamily="34" charset="0"/>
                      </a:endParaRPr>
                    </a:p>
                  </a:txBody>
                  <a:tcPr marL="851" marR="851" marT="851" marB="0" anchor="b"/>
                </a:tc>
                <a:tc gridSpan="2">
                  <a:txBody>
                    <a:bodyPr/>
                    <a:lstStyle/>
                    <a:p>
                      <a:pPr algn="ctr" fontAlgn="b"/>
                      <a:r>
                        <a:rPr lang="en-US" sz="900" b="1" u="none" strike="noStrike">
                          <a:effectLst/>
                        </a:rPr>
                        <a:t>FOXC1;NFIX;FOXO6;FOXL1;FOXO4;MEOX2;KLF14;BARX1;VAX2;KLF5;SOX18;SNAI1;HOXB3;HOXC4;SP5;HOXD4;HOXA7;HOXB6;HOXB5</a:t>
                      </a:r>
                      <a:endParaRPr lang="en-US" sz="900" b="1" i="0" u="none" strike="noStrike">
                        <a:solidFill>
                          <a:srgbClr val="000000"/>
                        </a:solidFill>
                        <a:effectLst/>
                        <a:latin typeface="Calibri" panose="020F0502020204030204" pitchFamily="34" charset="0"/>
                      </a:endParaRPr>
                    </a:p>
                  </a:txBody>
                  <a:tcPr marL="851" marR="851" marT="851" marB="0" anchor="b"/>
                </a:tc>
                <a:tc hMerge="1">
                  <a:txBody>
                    <a:bodyPr/>
                    <a:lstStyle/>
                    <a:p>
                      <a:endParaRPr lang="en-US"/>
                    </a:p>
                  </a:txBody>
                  <a:tcPr/>
                </a:tc>
              </a:tr>
              <a:tr h="243858">
                <a:tc>
                  <a:txBody>
                    <a:bodyPr/>
                    <a:lstStyle/>
                    <a:p>
                      <a:pPr algn="ctr" fontAlgn="b"/>
                      <a:r>
                        <a:rPr lang="en-US" sz="900" b="1" u="none" strike="noStrike">
                          <a:effectLst/>
                        </a:rPr>
                        <a:t>RESPIRATORY SMOOTH MUSCLE</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2.79E-04</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0.001672</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2.859885</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23.40873</a:t>
                      </a:r>
                      <a:endParaRPr lang="en-US" sz="900" b="1" i="0" u="none" strike="noStrike">
                        <a:solidFill>
                          <a:srgbClr val="000000"/>
                        </a:solidFill>
                        <a:effectLst/>
                        <a:latin typeface="Calibri" panose="020F0502020204030204" pitchFamily="34" charset="0"/>
                      </a:endParaRPr>
                    </a:p>
                  </a:txBody>
                  <a:tcPr marL="851" marR="851" marT="851" marB="0" anchor="b"/>
                </a:tc>
                <a:tc gridSpan="2">
                  <a:txBody>
                    <a:bodyPr/>
                    <a:lstStyle/>
                    <a:p>
                      <a:pPr algn="ctr" fontAlgn="b"/>
                      <a:r>
                        <a:rPr lang="en-US" sz="900" b="1" u="none" strike="noStrike">
                          <a:effectLst/>
                        </a:rPr>
                        <a:t>TFAP2A;FOXC1;NFIX;FOXL1;FOXO4;KLF14;VAX2;ISL2;ZEB1;SOX15;SNAI1;HOXB3;HOXC4;SP5;HOXA1;NKX6-1;HOXC8;HOXB6;HOXB5</a:t>
                      </a:r>
                      <a:endParaRPr lang="en-US" sz="900" b="1" i="0" u="none" strike="noStrike">
                        <a:solidFill>
                          <a:srgbClr val="000000"/>
                        </a:solidFill>
                        <a:effectLst/>
                        <a:latin typeface="Calibri" panose="020F0502020204030204" pitchFamily="34" charset="0"/>
                      </a:endParaRPr>
                    </a:p>
                  </a:txBody>
                  <a:tcPr marL="851" marR="851" marT="851" marB="0" anchor="b"/>
                </a:tc>
                <a:tc hMerge="1">
                  <a:txBody>
                    <a:bodyPr/>
                    <a:lstStyle/>
                    <a:p>
                      <a:endParaRPr lang="en-US"/>
                    </a:p>
                  </a:txBody>
                  <a:tcPr/>
                </a:tc>
              </a:tr>
              <a:tr h="122306">
                <a:tc>
                  <a:txBody>
                    <a:bodyPr/>
                    <a:lstStyle/>
                    <a:p>
                      <a:pPr algn="ctr" fontAlgn="b"/>
                      <a:r>
                        <a:rPr lang="en-US" sz="900" b="1" u="none" strike="noStrike">
                          <a:effectLst/>
                        </a:rPr>
                        <a:t>STROMAL CELL</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2.79E-04</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0.001672</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2.859885</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23.40873</a:t>
                      </a:r>
                      <a:endParaRPr lang="en-US" sz="900" b="1" i="0" u="none" strike="noStrike">
                        <a:solidFill>
                          <a:srgbClr val="000000"/>
                        </a:solidFill>
                        <a:effectLst/>
                        <a:latin typeface="Calibri" panose="020F0502020204030204" pitchFamily="34" charset="0"/>
                      </a:endParaRPr>
                    </a:p>
                  </a:txBody>
                  <a:tcPr marL="851" marR="851" marT="851" marB="0" anchor="b"/>
                </a:tc>
                <a:tc gridSpan="2">
                  <a:txBody>
                    <a:bodyPr/>
                    <a:lstStyle/>
                    <a:p>
                      <a:pPr algn="ctr" fontAlgn="b"/>
                      <a:r>
                        <a:rPr lang="en-US" sz="900" b="1" u="none" strike="noStrike">
                          <a:effectLst/>
                        </a:rPr>
                        <a:t>DLX1;FOXC1;NFIX;FOXL1;MEOX2;KLF14;VAX2;HOXA9;ZEB1;SNAI1;HOXB3;HOXC4;HOXA1;HOXD4;HOXA7;HOXA6;HOXC8;HOXB6;HOXB5</a:t>
                      </a:r>
                      <a:endParaRPr lang="en-US" sz="900" b="1" i="0" u="none" strike="noStrike">
                        <a:solidFill>
                          <a:srgbClr val="000000"/>
                        </a:solidFill>
                        <a:effectLst/>
                        <a:latin typeface="Calibri" panose="020F0502020204030204" pitchFamily="34" charset="0"/>
                      </a:endParaRPr>
                    </a:p>
                  </a:txBody>
                  <a:tcPr marL="851" marR="851" marT="851" marB="0" anchor="b"/>
                </a:tc>
                <a:tc hMerge="1">
                  <a:txBody>
                    <a:bodyPr/>
                    <a:lstStyle/>
                    <a:p>
                      <a:endParaRPr lang="en-US"/>
                    </a:p>
                  </a:txBody>
                  <a:tcPr/>
                </a:tc>
              </a:tr>
              <a:tr h="122306">
                <a:tc>
                  <a:txBody>
                    <a:bodyPr/>
                    <a:lstStyle/>
                    <a:p>
                      <a:pPr algn="ctr" fontAlgn="b"/>
                      <a:r>
                        <a:rPr lang="en-US" sz="900" b="1" u="none" strike="noStrike">
                          <a:effectLst/>
                        </a:rPr>
                        <a:t>ADIPOSE (BULK TISSUE)</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8.08E-04</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0.003796</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2.655955</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18.91186</a:t>
                      </a:r>
                      <a:endParaRPr lang="en-US" sz="900" b="1" i="0" u="none" strike="noStrike">
                        <a:solidFill>
                          <a:srgbClr val="000000"/>
                        </a:solidFill>
                        <a:effectLst/>
                        <a:latin typeface="Calibri" panose="020F0502020204030204" pitchFamily="34" charset="0"/>
                      </a:endParaRPr>
                    </a:p>
                  </a:txBody>
                  <a:tcPr marL="851" marR="851" marT="851" marB="0" anchor="b"/>
                </a:tc>
                <a:tc gridSpan="2">
                  <a:txBody>
                    <a:bodyPr/>
                    <a:lstStyle/>
                    <a:p>
                      <a:pPr algn="ctr" fontAlgn="b"/>
                      <a:r>
                        <a:rPr lang="en-US" sz="900" b="1" u="none" strike="noStrike">
                          <a:effectLst/>
                        </a:rPr>
                        <a:t>FOXC1;NFIX;FOXO4;MEOX2;KLF14;VAX2;SOX18;SNAI1;HOXB3;HOXC4;SP5;HOXA1;HOXD4;HOXA7;HOXA6;HOXC8;HOXB6;HOXB5</a:t>
                      </a:r>
                      <a:endParaRPr lang="en-US" sz="900" b="1" i="0" u="none" strike="noStrike">
                        <a:solidFill>
                          <a:srgbClr val="000000"/>
                        </a:solidFill>
                        <a:effectLst/>
                        <a:latin typeface="Calibri" panose="020F0502020204030204" pitchFamily="34" charset="0"/>
                      </a:endParaRPr>
                    </a:p>
                  </a:txBody>
                  <a:tcPr marL="851" marR="851" marT="851" marB="0" anchor="b"/>
                </a:tc>
                <a:tc hMerge="1">
                  <a:txBody>
                    <a:bodyPr/>
                    <a:lstStyle/>
                    <a:p>
                      <a:endParaRPr lang="en-US"/>
                    </a:p>
                  </a:txBody>
                  <a:tcPr/>
                </a:tc>
              </a:tr>
              <a:tr h="122306">
                <a:tc>
                  <a:txBody>
                    <a:bodyPr/>
                    <a:lstStyle/>
                    <a:p>
                      <a:pPr algn="ctr" fontAlgn="b"/>
                      <a:r>
                        <a:rPr lang="en-US" sz="900" b="1" u="none" strike="noStrike">
                          <a:effectLst/>
                        </a:rPr>
                        <a:t>INTESTINAL EPITHELIAL CELL</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8.08E-04</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0.003796</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2.655955</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18.91186</a:t>
                      </a:r>
                      <a:endParaRPr lang="en-US" sz="900" b="1" i="0" u="none" strike="noStrike">
                        <a:solidFill>
                          <a:srgbClr val="000000"/>
                        </a:solidFill>
                        <a:effectLst/>
                        <a:latin typeface="Calibri" panose="020F0502020204030204" pitchFamily="34" charset="0"/>
                      </a:endParaRPr>
                    </a:p>
                  </a:txBody>
                  <a:tcPr marL="851" marR="851" marT="851" marB="0" anchor="b"/>
                </a:tc>
                <a:tc gridSpan="2">
                  <a:txBody>
                    <a:bodyPr/>
                    <a:lstStyle/>
                    <a:p>
                      <a:pPr algn="ctr" fontAlgn="b"/>
                      <a:r>
                        <a:rPr lang="en-US" sz="900" b="1" u="none" strike="noStrike">
                          <a:effectLst/>
                        </a:rPr>
                        <a:t>DLX1;FOXC1;TFAP2C;NR1H4;FOXL1;VAX2;ISL2;KLF5;SOX15;SNAI1;HOXB3;HOXC4;HOXA1;HOXD4;HOXC8;MNX1;HOXB6;HOXB5</a:t>
                      </a:r>
                      <a:endParaRPr lang="en-US" sz="900" b="1" i="0" u="none" strike="noStrike">
                        <a:solidFill>
                          <a:srgbClr val="000000"/>
                        </a:solidFill>
                        <a:effectLst/>
                        <a:latin typeface="Calibri" panose="020F0502020204030204" pitchFamily="34" charset="0"/>
                      </a:endParaRPr>
                    </a:p>
                  </a:txBody>
                  <a:tcPr marL="851" marR="851" marT="851" marB="0" anchor="b"/>
                </a:tc>
                <a:tc hMerge="1">
                  <a:txBody>
                    <a:bodyPr/>
                    <a:lstStyle/>
                    <a:p>
                      <a:endParaRPr lang="en-US"/>
                    </a:p>
                  </a:txBody>
                  <a:tcPr/>
                </a:tc>
              </a:tr>
              <a:tr h="122306">
                <a:tc>
                  <a:txBody>
                    <a:bodyPr/>
                    <a:lstStyle/>
                    <a:p>
                      <a:pPr algn="ctr" fontAlgn="b"/>
                      <a:r>
                        <a:rPr lang="en-US" sz="900" b="1" u="none" strike="noStrike">
                          <a:effectLst/>
                        </a:rPr>
                        <a:t>KUPFFER CELL</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8.08E-04</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0.003796</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2.655955</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18.91186</a:t>
                      </a:r>
                      <a:endParaRPr lang="en-US" sz="900" b="1" i="0" u="none" strike="noStrike">
                        <a:solidFill>
                          <a:srgbClr val="000000"/>
                        </a:solidFill>
                        <a:effectLst/>
                        <a:latin typeface="Calibri" panose="020F0502020204030204" pitchFamily="34" charset="0"/>
                      </a:endParaRPr>
                    </a:p>
                  </a:txBody>
                  <a:tcPr marL="851" marR="851" marT="851" marB="0" anchor="b"/>
                </a:tc>
                <a:tc gridSpan="2">
                  <a:txBody>
                    <a:bodyPr/>
                    <a:lstStyle/>
                    <a:p>
                      <a:pPr algn="ctr" fontAlgn="b"/>
                      <a:r>
                        <a:rPr lang="en-US" sz="900" b="1" u="none" strike="noStrike">
                          <a:effectLst/>
                        </a:rPr>
                        <a:t>TFAP2A;DLX1;FOXC1;NFIX;NR1H4;FOXO6;FOXL1;MEOX2;KLF14;VAX2;ISL2;SNAI1;HOXB3;HOXC4;HOXA1;HOXC8;HOXB6;HOXB5</a:t>
                      </a:r>
                      <a:endParaRPr lang="en-US" sz="900" b="1" i="0" u="none" strike="noStrike">
                        <a:solidFill>
                          <a:srgbClr val="000000"/>
                        </a:solidFill>
                        <a:effectLst/>
                        <a:latin typeface="Calibri" panose="020F0502020204030204" pitchFamily="34" charset="0"/>
                      </a:endParaRPr>
                    </a:p>
                  </a:txBody>
                  <a:tcPr marL="851" marR="851" marT="851" marB="0" anchor="b"/>
                </a:tc>
                <a:tc hMerge="1">
                  <a:txBody>
                    <a:bodyPr/>
                    <a:lstStyle/>
                    <a:p>
                      <a:endParaRPr lang="en-US"/>
                    </a:p>
                  </a:txBody>
                  <a:tcPr/>
                </a:tc>
              </a:tr>
              <a:tr h="122306">
                <a:tc>
                  <a:txBody>
                    <a:bodyPr/>
                    <a:lstStyle/>
                    <a:p>
                      <a:pPr algn="ctr" fontAlgn="b"/>
                      <a:r>
                        <a:rPr lang="en-US" sz="900" b="1" u="none" strike="noStrike">
                          <a:effectLst/>
                        </a:rPr>
                        <a:t>SKIN (BULK TISSUE)</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8.08E-04</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0.003796</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2.655955</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18.91186</a:t>
                      </a:r>
                      <a:endParaRPr lang="en-US" sz="900" b="1" i="0" u="none" strike="noStrike">
                        <a:solidFill>
                          <a:srgbClr val="000000"/>
                        </a:solidFill>
                        <a:effectLst/>
                        <a:latin typeface="Calibri" panose="020F0502020204030204" pitchFamily="34" charset="0"/>
                      </a:endParaRPr>
                    </a:p>
                  </a:txBody>
                  <a:tcPr marL="851" marR="851" marT="851" marB="0" anchor="b"/>
                </a:tc>
                <a:tc gridSpan="2">
                  <a:txBody>
                    <a:bodyPr/>
                    <a:lstStyle/>
                    <a:p>
                      <a:pPr algn="ctr" fontAlgn="b"/>
                      <a:r>
                        <a:rPr lang="en-US" sz="900" b="1" u="none" strike="noStrike">
                          <a:effectLst/>
                        </a:rPr>
                        <a:t>TFAP2A;TFAP2B;FOXC1;TFAP2C;NFIX;FOXI1;PRDM1;MEOX2;SOX10;FOXN1;KLF5;SOX15;HOXC4;HOXA1;HOXD4;SRY;HOXA7;HOXC8</a:t>
                      </a:r>
                      <a:endParaRPr lang="en-US" sz="900" b="1" i="0" u="none" strike="noStrike">
                        <a:solidFill>
                          <a:srgbClr val="000000"/>
                        </a:solidFill>
                        <a:effectLst/>
                        <a:latin typeface="Calibri" panose="020F0502020204030204" pitchFamily="34" charset="0"/>
                      </a:endParaRPr>
                    </a:p>
                  </a:txBody>
                  <a:tcPr marL="851" marR="851" marT="851" marB="0" anchor="b"/>
                </a:tc>
                <a:tc hMerge="1">
                  <a:txBody>
                    <a:bodyPr/>
                    <a:lstStyle/>
                    <a:p>
                      <a:endParaRPr lang="en-US"/>
                    </a:p>
                  </a:txBody>
                  <a:tcPr/>
                </a:tc>
              </a:tr>
              <a:tr h="243858">
                <a:tc>
                  <a:txBody>
                    <a:bodyPr/>
                    <a:lstStyle/>
                    <a:p>
                      <a:pPr algn="ctr" fontAlgn="b"/>
                      <a:r>
                        <a:rPr lang="en-US" sz="900" b="1" u="none" strike="noStrike">
                          <a:effectLst/>
                        </a:rPr>
                        <a:t>SUBCUTANEOUS ADIPOSE TISSUE</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8.08E-04</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0.003796</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2.655955</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18.91186</a:t>
                      </a:r>
                      <a:endParaRPr lang="en-US" sz="900" b="1" i="0" u="none" strike="noStrike">
                        <a:solidFill>
                          <a:srgbClr val="000000"/>
                        </a:solidFill>
                        <a:effectLst/>
                        <a:latin typeface="Calibri" panose="020F0502020204030204" pitchFamily="34" charset="0"/>
                      </a:endParaRPr>
                    </a:p>
                  </a:txBody>
                  <a:tcPr marL="851" marR="851" marT="851" marB="0" anchor="b"/>
                </a:tc>
                <a:tc gridSpan="2">
                  <a:txBody>
                    <a:bodyPr/>
                    <a:lstStyle/>
                    <a:p>
                      <a:pPr algn="ctr" fontAlgn="b"/>
                      <a:r>
                        <a:rPr lang="en-US" sz="900" b="1" u="none" strike="noStrike">
                          <a:effectLst/>
                        </a:rPr>
                        <a:t>FOXC1;NFIX;FOXO4;MEOX2;KLF14;VAX2;HOXA9;SOX18;HOXB3;HOXC4;SP5;HOXA1;HOXD4;HOXA7;HOXA6;HOXC8;HOXB6;HOXB5</a:t>
                      </a:r>
                      <a:endParaRPr lang="en-US" sz="900" b="1" i="0" u="none" strike="noStrike">
                        <a:solidFill>
                          <a:srgbClr val="000000"/>
                        </a:solidFill>
                        <a:effectLst/>
                        <a:latin typeface="Calibri" panose="020F0502020204030204" pitchFamily="34" charset="0"/>
                      </a:endParaRPr>
                    </a:p>
                  </a:txBody>
                  <a:tcPr marL="851" marR="851" marT="851" marB="0" anchor="b"/>
                </a:tc>
                <a:tc hMerge="1">
                  <a:txBody>
                    <a:bodyPr/>
                    <a:lstStyle/>
                    <a:p>
                      <a:endParaRPr lang="en-US"/>
                    </a:p>
                  </a:txBody>
                  <a:tcPr/>
                </a:tc>
              </a:tr>
              <a:tr h="122306">
                <a:tc>
                  <a:txBody>
                    <a:bodyPr/>
                    <a:lstStyle/>
                    <a:p>
                      <a:pPr algn="ctr" fontAlgn="b"/>
                      <a:r>
                        <a:rPr lang="en-US" sz="900" b="1" u="none" strike="noStrike">
                          <a:effectLst/>
                        </a:rPr>
                        <a:t>ESOPHAGUS (BULK TISSUE)</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0.002188</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0.008751</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2.459864</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15.06641</a:t>
                      </a:r>
                      <a:endParaRPr lang="en-US" sz="900" b="1" i="0" u="none" strike="noStrike">
                        <a:solidFill>
                          <a:srgbClr val="000000"/>
                        </a:solidFill>
                        <a:effectLst/>
                        <a:latin typeface="Calibri" panose="020F0502020204030204" pitchFamily="34" charset="0"/>
                      </a:endParaRPr>
                    </a:p>
                  </a:txBody>
                  <a:tcPr marL="851" marR="851" marT="851" marB="0" anchor="b"/>
                </a:tc>
                <a:tc gridSpan="2">
                  <a:txBody>
                    <a:bodyPr/>
                    <a:lstStyle/>
                    <a:p>
                      <a:pPr algn="ctr" fontAlgn="b"/>
                      <a:r>
                        <a:rPr lang="en-US" sz="900" b="1" u="none" strike="noStrike">
                          <a:effectLst/>
                        </a:rPr>
                        <a:t>TFAP2A;TFAP2B;FOXC1;TFAP2C;NFIX;PRDM1;FOXN1;SOX2;KLF5;SOX18;SOX15;HOXB3;HOXC4;SP5;HOXA1;SRY;NKX6-1</a:t>
                      </a:r>
                      <a:endParaRPr lang="en-US" sz="900" b="1" i="0" u="none" strike="noStrike">
                        <a:solidFill>
                          <a:srgbClr val="000000"/>
                        </a:solidFill>
                        <a:effectLst/>
                        <a:latin typeface="Calibri" panose="020F0502020204030204" pitchFamily="34" charset="0"/>
                      </a:endParaRPr>
                    </a:p>
                  </a:txBody>
                  <a:tcPr marL="851" marR="851" marT="851" marB="0" anchor="b"/>
                </a:tc>
                <a:tc hMerge="1">
                  <a:txBody>
                    <a:bodyPr/>
                    <a:lstStyle/>
                    <a:p>
                      <a:endParaRPr lang="en-US"/>
                    </a:p>
                  </a:txBody>
                  <a:tcPr/>
                </a:tc>
              </a:tr>
              <a:tr h="122306">
                <a:tc>
                  <a:txBody>
                    <a:bodyPr/>
                    <a:lstStyle/>
                    <a:p>
                      <a:pPr algn="ctr" fontAlgn="b"/>
                      <a:r>
                        <a:rPr lang="en-US" sz="900" b="1" u="none" strike="noStrike">
                          <a:effectLst/>
                        </a:rPr>
                        <a:t>GASTRIC TISSUE (BULK)</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0.002188</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0.008751</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2.459864</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15.06641</a:t>
                      </a:r>
                      <a:endParaRPr lang="en-US" sz="900" b="1" i="0" u="none" strike="noStrike">
                        <a:solidFill>
                          <a:srgbClr val="000000"/>
                        </a:solidFill>
                        <a:effectLst/>
                        <a:latin typeface="Calibri" panose="020F0502020204030204" pitchFamily="34" charset="0"/>
                      </a:endParaRPr>
                    </a:p>
                  </a:txBody>
                  <a:tcPr marL="851" marR="851" marT="851" marB="0" anchor="b"/>
                </a:tc>
                <a:tc gridSpan="2">
                  <a:txBody>
                    <a:bodyPr/>
                    <a:lstStyle/>
                    <a:p>
                      <a:pPr algn="ctr" fontAlgn="b"/>
                      <a:r>
                        <a:rPr lang="en-US" sz="900" b="1" u="none" strike="noStrike">
                          <a:effectLst/>
                        </a:rPr>
                        <a:t>NKX6-3;NFIX;FOXI1;NR1H4;FOXL1;MEOX2;BARX1;SOX10;ISL2;KLF5;SOX18;HOXB3;HOXC4;SP5;MNX1;HOXB6;HOXB5</a:t>
                      </a:r>
                      <a:endParaRPr lang="en-US" sz="900" b="1" i="0" u="none" strike="noStrike">
                        <a:solidFill>
                          <a:srgbClr val="000000"/>
                        </a:solidFill>
                        <a:effectLst/>
                        <a:latin typeface="Calibri" panose="020F0502020204030204" pitchFamily="34" charset="0"/>
                      </a:endParaRPr>
                    </a:p>
                  </a:txBody>
                  <a:tcPr marL="851" marR="851" marT="851" marB="0" anchor="b"/>
                </a:tc>
                <a:tc hMerge="1">
                  <a:txBody>
                    <a:bodyPr/>
                    <a:lstStyle/>
                    <a:p>
                      <a:endParaRPr lang="en-US"/>
                    </a:p>
                  </a:txBody>
                  <a:tcPr/>
                </a:tc>
              </a:tr>
              <a:tr h="122306">
                <a:tc>
                  <a:txBody>
                    <a:bodyPr/>
                    <a:lstStyle/>
                    <a:p>
                      <a:pPr algn="ctr" fontAlgn="b"/>
                      <a:r>
                        <a:rPr lang="en-US" sz="900" b="1" u="none" strike="noStrike">
                          <a:effectLst/>
                        </a:rPr>
                        <a:t>KERATINOCYTE</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0.002188</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0.008751</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2.459864</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15.06641</a:t>
                      </a:r>
                      <a:endParaRPr lang="en-US" sz="900" b="1" i="0" u="none" strike="noStrike">
                        <a:solidFill>
                          <a:srgbClr val="000000"/>
                        </a:solidFill>
                        <a:effectLst/>
                        <a:latin typeface="Calibri" panose="020F0502020204030204" pitchFamily="34" charset="0"/>
                      </a:endParaRPr>
                    </a:p>
                  </a:txBody>
                  <a:tcPr marL="851" marR="851" marT="851" marB="0" anchor="b"/>
                </a:tc>
                <a:tc gridSpan="2">
                  <a:txBody>
                    <a:bodyPr/>
                    <a:lstStyle/>
                    <a:p>
                      <a:pPr algn="ctr" fontAlgn="b"/>
                      <a:r>
                        <a:rPr lang="en-US" sz="900" b="1" u="none" strike="noStrike">
                          <a:effectLst/>
                        </a:rPr>
                        <a:t>TFAP2A;DLX1;FOXC1;TFAP2C;PRDM1;FOXL1;FOXN1;HOXA9;ISL2;KLF5;SOX15;HOXC4;HOXA1;SRY;HOXA7;HOXA6;HOXC8</a:t>
                      </a:r>
                      <a:endParaRPr lang="en-US" sz="900" b="1" i="0" u="none" strike="noStrike">
                        <a:solidFill>
                          <a:srgbClr val="000000"/>
                        </a:solidFill>
                        <a:effectLst/>
                        <a:latin typeface="Calibri" panose="020F0502020204030204" pitchFamily="34" charset="0"/>
                      </a:endParaRPr>
                    </a:p>
                  </a:txBody>
                  <a:tcPr marL="851" marR="851" marT="851" marB="0" anchor="b"/>
                </a:tc>
                <a:tc hMerge="1">
                  <a:txBody>
                    <a:bodyPr/>
                    <a:lstStyle/>
                    <a:p>
                      <a:endParaRPr lang="en-US"/>
                    </a:p>
                  </a:txBody>
                  <a:tcPr/>
                </a:tc>
              </a:tr>
              <a:tr h="122306">
                <a:tc>
                  <a:txBody>
                    <a:bodyPr/>
                    <a:lstStyle/>
                    <a:p>
                      <a:pPr algn="ctr" fontAlgn="b"/>
                      <a:r>
                        <a:rPr lang="en-US" sz="900" b="1" u="none" strike="noStrike">
                          <a:effectLst/>
                        </a:rPr>
                        <a:t>MORULA</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0.002188</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0.008751</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2.459864</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15.06641</a:t>
                      </a:r>
                      <a:endParaRPr lang="en-US" sz="900" b="1" i="0" u="none" strike="noStrike">
                        <a:solidFill>
                          <a:srgbClr val="000000"/>
                        </a:solidFill>
                        <a:effectLst/>
                        <a:latin typeface="Calibri" panose="020F0502020204030204" pitchFamily="34" charset="0"/>
                      </a:endParaRPr>
                    </a:p>
                  </a:txBody>
                  <a:tcPr marL="851" marR="851" marT="851" marB="0" anchor="b"/>
                </a:tc>
                <a:tc gridSpan="2">
                  <a:txBody>
                    <a:bodyPr/>
                    <a:lstStyle/>
                    <a:p>
                      <a:pPr algn="ctr" fontAlgn="b"/>
                      <a:r>
                        <a:rPr lang="en-US" sz="900" b="1" u="none" strike="noStrike">
                          <a:effectLst/>
                        </a:rPr>
                        <a:t>DLX1;TFAP2C;FOXG1;EVX2;BARX1;SOX2;ISL2;KLF5;SOX15;SNAI1;SP5;HOXA1;ZNF257;NEUROG1;MNX1;HOXB6;LHX8</a:t>
                      </a:r>
                      <a:endParaRPr lang="en-US" sz="900" b="1" i="0" u="none" strike="noStrike">
                        <a:solidFill>
                          <a:srgbClr val="000000"/>
                        </a:solidFill>
                        <a:effectLst/>
                        <a:latin typeface="Calibri" panose="020F0502020204030204" pitchFamily="34" charset="0"/>
                      </a:endParaRPr>
                    </a:p>
                  </a:txBody>
                  <a:tcPr marL="851" marR="851" marT="851" marB="0" anchor="b"/>
                </a:tc>
                <a:tc hMerge="1">
                  <a:txBody>
                    <a:bodyPr/>
                    <a:lstStyle/>
                    <a:p>
                      <a:endParaRPr lang="en-US"/>
                    </a:p>
                  </a:txBody>
                  <a:tcPr/>
                </a:tc>
              </a:tr>
              <a:tr h="122306">
                <a:tc>
                  <a:txBody>
                    <a:bodyPr/>
                    <a:lstStyle/>
                    <a:p>
                      <a:pPr algn="ctr" fontAlgn="b"/>
                      <a:r>
                        <a:rPr lang="en-US" sz="900" b="1" u="none" strike="noStrike">
                          <a:effectLst/>
                        </a:rPr>
                        <a:t>BRAIN (BULK)</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0.005517</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0.019219</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2.271176</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11.81011</a:t>
                      </a:r>
                      <a:endParaRPr lang="en-US" sz="900" b="1" i="0" u="none" strike="noStrike">
                        <a:solidFill>
                          <a:srgbClr val="000000"/>
                        </a:solidFill>
                        <a:effectLst/>
                        <a:latin typeface="Calibri" panose="020F0502020204030204" pitchFamily="34" charset="0"/>
                      </a:endParaRPr>
                    </a:p>
                  </a:txBody>
                  <a:tcPr marL="851" marR="851" marT="851" marB="0" anchor="b"/>
                </a:tc>
                <a:tc gridSpan="2">
                  <a:txBody>
                    <a:bodyPr/>
                    <a:lstStyle/>
                    <a:p>
                      <a:pPr algn="ctr" fontAlgn="b"/>
                      <a:r>
                        <a:rPr lang="en-US" sz="900" b="1" u="none" strike="noStrike">
                          <a:effectLst/>
                        </a:rPr>
                        <a:t>BARHL2;DLX1;TFAP2B;NKX6-3;NKX6-2;NFIX;TFAP2E;FOXG1;FOXO4;ASCL1;SOX10;VAX2;SOX2;SOX18;SOX15;DRGX</a:t>
                      </a:r>
                      <a:endParaRPr lang="en-US" sz="900" b="1" i="0" u="none" strike="noStrike">
                        <a:solidFill>
                          <a:srgbClr val="000000"/>
                        </a:solidFill>
                        <a:effectLst/>
                        <a:latin typeface="Calibri" panose="020F0502020204030204" pitchFamily="34" charset="0"/>
                      </a:endParaRPr>
                    </a:p>
                  </a:txBody>
                  <a:tcPr marL="851" marR="851" marT="851" marB="0" anchor="b"/>
                </a:tc>
                <a:tc hMerge="1">
                  <a:txBody>
                    <a:bodyPr/>
                    <a:lstStyle/>
                    <a:p>
                      <a:endParaRPr lang="en-US"/>
                    </a:p>
                  </a:txBody>
                  <a:tcPr/>
                </a:tc>
              </a:tr>
              <a:tr h="122306">
                <a:tc>
                  <a:txBody>
                    <a:bodyPr/>
                    <a:lstStyle/>
                    <a:p>
                      <a:pPr algn="ctr" fontAlgn="b"/>
                      <a:r>
                        <a:rPr lang="en-US" sz="900" b="1" u="none" strike="noStrike">
                          <a:effectLst/>
                        </a:rPr>
                        <a:t>FETAL BRAIN</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0.005517</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0.019219</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2.271176</a:t>
                      </a:r>
                      <a:endParaRPr lang="en-US" sz="900" b="1" i="0" u="none" strike="noStrike">
                        <a:solidFill>
                          <a:srgbClr val="000000"/>
                        </a:solidFill>
                        <a:effectLst/>
                        <a:latin typeface="Calibri" panose="020F0502020204030204" pitchFamily="34" charset="0"/>
                      </a:endParaRPr>
                    </a:p>
                  </a:txBody>
                  <a:tcPr marL="851" marR="851" marT="851" marB="0" anchor="b"/>
                </a:tc>
                <a:tc>
                  <a:txBody>
                    <a:bodyPr/>
                    <a:lstStyle/>
                    <a:p>
                      <a:pPr algn="ctr" fontAlgn="b"/>
                      <a:r>
                        <a:rPr lang="en-US" sz="900" b="1" u="none" strike="noStrike">
                          <a:effectLst/>
                        </a:rPr>
                        <a:t>11.81011</a:t>
                      </a:r>
                      <a:endParaRPr lang="en-US" sz="900" b="1" i="0" u="none" strike="noStrike">
                        <a:solidFill>
                          <a:srgbClr val="000000"/>
                        </a:solidFill>
                        <a:effectLst/>
                        <a:latin typeface="Calibri" panose="020F0502020204030204" pitchFamily="34" charset="0"/>
                      </a:endParaRPr>
                    </a:p>
                  </a:txBody>
                  <a:tcPr marL="851" marR="851" marT="851" marB="0" anchor="b"/>
                </a:tc>
                <a:tc gridSpan="2">
                  <a:txBody>
                    <a:bodyPr/>
                    <a:lstStyle/>
                    <a:p>
                      <a:pPr algn="ctr" fontAlgn="b"/>
                      <a:r>
                        <a:rPr lang="en-US" sz="900" b="1" u="none" strike="noStrike" dirty="0">
                          <a:effectLst/>
                        </a:rPr>
                        <a:t>DLX1;TFAP2C;NFIX;FOXG1;FOXO6;EVX2;BARX1;ASCL1;VAX2;SOX2;ZEB1;SOX15;SP5;SOX6;NEUROG1;NEUROG2</a:t>
                      </a:r>
                      <a:endParaRPr lang="en-US" sz="900" b="1" i="0" u="none" strike="noStrike" dirty="0">
                        <a:solidFill>
                          <a:srgbClr val="000000"/>
                        </a:solidFill>
                        <a:effectLst/>
                        <a:latin typeface="Calibri" panose="020F0502020204030204" pitchFamily="34" charset="0"/>
                      </a:endParaRPr>
                    </a:p>
                  </a:txBody>
                  <a:tcPr marL="851" marR="851" marT="851" marB="0" anchor="b"/>
                </a:tc>
                <a:tc hMerge="1">
                  <a:txBody>
                    <a:bodyPr/>
                    <a:lstStyle/>
                    <a:p>
                      <a:endParaRPr lang="en-US"/>
                    </a:p>
                  </a:txBody>
                  <a:tcPr/>
                </a:tc>
              </a:tr>
            </a:tbl>
          </a:graphicData>
        </a:graphic>
      </p:graphicFrame>
      <p:sp>
        <p:nvSpPr>
          <p:cNvPr id="3" name="TextBox 2"/>
          <p:cNvSpPr txBox="1"/>
          <p:nvPr/>
        </p:nvSpPr>
        <p:spPr>
          <a:xfrm>
            <a:off x="3044881" y="0"/>
            <a:ext cx="6326091" cy="338554"/>
          </a:xfrm>
          <a:prstGeom prst="rect">
            <a:avLst/>
          </a:prstGeom>
          <a:noFill/>
        </p:spPr>
        <p:txBody>
          <a:bodyPr wrap="none" rtlCol="0">
            <a:spAutoFit/>
          </a:bodyPr>
          <a:lstStyle/>
          <a:p>
            <a:r>
              <a:rPr lang="en-US" sz="1600" b="1" dirty="0" smtClean="0"/>
              <a:t>GSEA of 70 LTR5_Hs TFs manifesting more than 50% gain of TFBS density</a:t>
            </a:r>
            <a:endParaRPr lang="en-US" sz="1600" b="1" dirty="0"/>
          </a:p>
        </p:txBody>
      </p:sp>
      <p:sp>
        <p:nvSpPr>
          <p:cNvPr id="4" name="TextBox 3"/>
          <p:cNvSpPr txBox="1"/>
          <p:nvPr/>
        </p:nvSpPr>
        <p:spPr>
          <a:xfrm>
            <a:off x="0" y="-30778"/>
            <a:ext cx="269626" cy="400110"/>
          </a:xfrm>
          <a:prstGeom prst="rect">
            <a:avLst/>
          </a:prstGeom>
          <a:noFill/>
        </p:spPr>
        <p:txBody>
          <a:bodyPr wrap="none" rtlCol="0">
            <a:spAutoFit/>
          </a:bodyPr>
          <a:lstStyle/>
          <a:p>
            <a:r>
              <a:rPr lang="en-US" sz="2000" b="1" dirty="0"/>
              <a:t>J</a:t>
            </a:r>
          </a:p>
        </p:txBody>
      </p:sp>
    </p:spTree>
    <p:extLst>
      <p:ext uri="{BB962C8B-B14F-4D97-AF65-F5344CB8AC3E}">
        <p14:creationId xmlns:p14="http://schemas.microsoft.com/office/powerpoint/2010/main" val="10841595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nvPr>
        </p:nvGraphicFramePr>
        <p:xfrm>
          <a:off x="278672" y="371339"/>
          <a:ext cx="11634652" cy="5823000"/>
        </p:xfrm>
        <a:graphic>
          <a:graphicData uri="http://schemas.openxmlformats.org/drawingml/2006/table">
            <a:tbl>
              <a:tblPr>
                <a:tableStyleId>{5C22544A-7EE6-4342-B048-85BDC9FD1C3A}</a:tableStyleId>
              </a:tblPr>
              <a:tblGrid>
                <a:gridCol w="2673533"/>
                <a:gridCol w="766355"/>
                <a:gridCol w="696686"/>
                <a:gridCol w="775063"/>
                <a:gridCol w="679268"/>
                <a:gridCol w="3849188"/>
                <a:gridCol w="2194559"/>
              </a:tblGrid>
              <a:tr h="79614">
                <a:tc>
                  <a:txBody>
                    <a:bodyPr/>
                    <a:lstStyle/>
                    <a:p>
                      <a:pPr algn="ctr" fontAlgn="b"/>
                      <a:r>
                        <a:rPr lang="en-US" sz="1050" b="1" u="none" strike="noStrike" dirty="0">
                          <a:effectLst/>
                        </a:rPr>
                        <a:t>Term</a:t>
                      </a:r>
                      <a:endParaRPr lang="en-US" sz="1050" b="1" i="0" u="none" strike="noStrike" dirty="0">
                        <a:solidFill>
                          <a:srgbClr val="000000"/>
                        </a:solidFill>
                        <a:effectLst/>
                        <a:latin typeface="Calibri" panose="020F0502020204030204" pitchFamily="34" charset="0"/>
                      </a:endParaRPr>
                    </a:p>
                  </a:txBody>
                  <a:tcPr marL="2595" marR="2595" marT="2595" marB="0" anchor="b"/>
                </a:tc>
                <a:tc>
                  <a:txBody>
                    <a:bodyPr/>
                    <a:lstStyle/>
                    <a:p>
                      <a:pPr algn="ctr" fontAlgn="b"/>
                      <a:r>
                        <a:rPr lang="en-US" sz="1050" b="1" u="none" strike="noStrike" dirty="0">
                          <a:effectLst/>
                        </a:rPr>
                        <a:t>P-value</a:t>
                      </a:r>
                      <a:endParaRPr lang="en-US" sz="1050" b="1" i="0" u="none" strike="noStrike" dirty="0">
                        <a:solidFill>
                          <a:srgbClr val="000000"/>
                        </a:solidFill>
                        <a:effectLst/>
                        <a:latin typeface="Calibri" panose="020F0502020204030204" pitchFamily="34" charset="0"/>
                      </a:endParaRPr>
                    </a:p>
                  </a:txBody>
                  <a:tcPr marL="2595" marR="2595" marT="2595" marB="0" anchor="b"/>
                </a:tc>
                <a:tc>
                  <a:txBody>
                    <a:bodyPr/>
                    <a:lstStyle/>
                    <a:p>
                      <a:pPr algn="ctr" fontAlgn="b"/>
                      <a:r>
                        <a:rPr lang="en-US" sz="1050" b="1" u="none" strike="noStrike">
                          <a:effectLst/>
                        </a:rPr>
                        <a:t>Adjusted P-value</a:t>
                      </a:r>
                      <a:endParaRPr lang="en-US" sz="1050" b="1" i="0" u="none" strike="noStrike">
                        <a:solidFill>
                          <a:srgbClr val="000000"/>
                        </a:solidFill>
                        <a:effectLst/>
                        <a:latin typeface="Calibri" panose="020F0502020204030204" pitchFamily="34" charset="0"/>
                      </a:endParaRPr>
                    </a:p>
                  </a:txBody>
                  <a:tcPr marL="2595" marR="2595" marT="2595" marB="0" anchor="b"/>
                </a:tc>
                <a:tc>
                  <a:txBody>
                    <a:bodyPr/>
                    <a:lstStyle/>
                    <a:p>
                      <a:pPr algn="ctr" fontAlgn="b"/>
                      <a:r>
                        <a:rPr lang="en-US" sz="1050" b="1" u="none" strike="noStrike">
                          <a:effectLst/>
                        </a:rPr>
                        <a:t>Odds Ratio</a:t>
                      </a:r>
                      <a:endParaRPr lang="en-US" sz="1050" b="1" i="0" u="none" strike="noStrike">
                        <a:solidFill>
                          <a:srgbClr val="000000"/>
                        </a:solidFill>
                        <a:effectLst/>
                        <a:latin typeface="Calibri" panose="020F0502020204030204" pitchFamily="34" charset="0"/>
                      </a:endParaRPr>
                    </a:p>
                  </a:txBody>
                  <a:tcPr marL="2595" marR="2595" marT="2595" marB="0" anchor="b"/>
                </a:tc>
                <a:tc>
                  <a:txBody>
                    <a:bodyPr/>
                    <a:lstStyle/>
                    <a:p>
                      <a:pPr algn="ctr" fontAlgn="b"/>
                      <a:r>
                        <a:rPr lang="en-US" sz="1050" b="1" u="none" strike="noStrike">
                          <a:effectLst/>
                        </a:rPr>
                        <a:t>Combined Score</a:t>
                      </a:r>
                      <a:endParaRPr lang="en-US" sz="1050" b="1" i="0" u="none" strike="noStrike">
                        <a:solidFill>
                          <a:srgbClr val="000000"/>
                        </a:solidFill>
                        <a:effectLst/>
                        <a:latin typeface="Calibri" panose="020F0502020204030204" pitchFamily="34" charset="0"/>
                      </a:endParaRPr>
                    </a:p>
                  </a:txBody>
                  <a:tcPr marL="2595" marR="2595" marT="2595" marB="0" anchor="b"/>
                </a:tc>
                <a:tc>
                  <a:txBody>
                    <a:bodyPr/>
                    <a:lstStyle/>
                    <a:p>
                      <a:pPr algn="ctr" fontAlgn="b"/>
                      <a:r>
                        <a:rPr lang="en-US" sz="1050" b="1" u="none" strike="noStrike">
                          <a:effectLst/>
                        </a:rPr>
                        <a:t>Genes</a:t>
                      </a:r>
                      <a:endParaRPr lang="en-US" sz="1050" b="1" i="0" u="none" strike="noStrike">
                        <a:solidFill>
                          <a:srgbClr val="000000"/>
                        </a:solidFill>
                        <a:effectLst/>
                        <a:latin typeface="Calibri" panose="020F0502020204030204" pitchFamily="34" charset="0"/>
                      </a:endParaRPr>
                    </a:p>
                  </a:txBody>
                  <a:tcPr marL="2595" marR="2595" marT="2595" marB="0" anchor="b"/>
                </a:tc>
                <a:tc>
                  <a:txBody>
                    <a:bodyPr/>
                    <a:lstStyle/>
                    <a:p>
                      <a:pPr algn="ctr" fontAlgn="b"/>
                      <a:r>
                        <a:rPr lang="en-US" sz="1050" b="1" u="none" strike="noStrike">
                          <a:effectLst/>
                        </a:rPr>
                        <a:t>MGI Mammalian Phenotype Level 4 2021</a:t>
                      </a:r>
                      <a:endParaRPr lang="en-US" sz="1050" b="1" i="0" u="none" strike="noStrike">
                        <a:solidFill>
                          <a:srgbClr val="000000"/>
                        </a:solidFill>
                        <a:effectLst/>
                        <a:latin typeface="Calibri" panose="020F0502020204030204" pitchFamily="34" charset="0"/>
                      </a:endParaRPr>
                    </a:p>
                  </a:txBody>
                  <a:tcPr marL="2595" marR="2595" marT="2595" marB="0" anchor="b"/>
                </a:tc>
              </a:tr>
              <a:tr h="79614">
                <a:tc>
                  <a:txBody>
                    <a:bodyPr/>
                    <a:lstStyle/>
                    <a:p>
                      <a:pPr algn="ctr" fontAlgn="b"/>
                      <a:r>
                        <a:rPr lang="en-US" sz="1050" b="1" u="none" strike="noStrike">
                          <a:effectLst/>
                        </a:rPr>
                        <a:t>neonatal lethality, complete penetrance MP:0011087</a:t>
                      </a:r>
                      <a:endParaRPr lang="en-US" sz="1050" b="1" i="0" u="none" strike="noStrike">
                        <a:solidFill>
                          <a:srgbClr val="000000"/>
                        </a:solidFill>
                        <a:effectLst/>
                        <a:latin typeface="Calibri" panose="020F0502020204030204" pitchFamily="34" charset="0"/>
                      </a:endParaRPr>
                    </a:p>
                  </a:txBody>
                  <a:tcPr marL="2595" marR="2595" marT="2595" marB="0" anchor="b"/>
                </a:tc>
                <a:tc>
                  <a:txBody>
                    <a:bodyPr/>
                    <a:lstStyle/>
                    <a:p>
                      <a:pPr algn="ctr" fontAlgn="b"/>
                      <a:r>
                        <a:rPr lang="en-US" sz="1050" b="1" u="none" strike="noStrike">
                          <a:effectLst/>
                        </a:rPr>
                        <a:t>9.00E-11</a:t>
                      </a:r>
                      <a:endParaRPr lang="en-US" sz="1050" b="1" i="0" u="none" strike="noStrike">
                        <a:solidFill>
                          <a:srgbClr val="000000"/>
                        </a:solidFill>
                        <a:effectLst/>
                        <a:latin typeface="Calibri" panose="020F0502020204030204" pitchFamily="34" charset="0"/>
                      </a:endParaRPr>
                    </a:p>
                  </a:txBody>
                  <a:tcPr marL="2595" marR="2595" marT="2595" marB="0" anchor="b"/>
                </a:tc>
                <a:tc>
                  <a:txBody>
                    <a:bodyPr/>
                    <a:lstStyle/>
                    <a:p>
                      <a:pPr algn="ctr" fontAlgn="b"/>
                      <a:r>
                        <a:rPr lang="en-US" sz="1050" b="1" u="none" strike="noStrike">
                          <a:effectLst/>
                        </a:rPr>
                        <a:t>7.42E-08</a:t>
                      </a:r>
                      <a:endParaRPr lang="en-US" sz="1050" b="1" i="0" u="none" strike="noStrike">
                        <a:solidFill>
                          <a:srgbClr val="000000"/>
                        </a:solidFill>
                        <a:effectLst/>
                        <a:latin typeface="Calibri" panose="020F0502020204030204" pitchFamily="34" charset="0"/>
                      </a:endParaRPr>
                    </a:p>
                  </a:txBody>
                  <a:tcPr marL="2595" marR="2595" marT="2595" marB="0" anchor="b"/>
                </a:tc>
                <a:tc>
                  <a:txBody>
                    <a:bodyPr/>
                    <a:lstStyle/>
                    <a:p>
                      <a:pPr algn="ctr" fontAlgn="b"/>
                      <a:r>
                        <a:rPr lang="en-US" sz="1050" b="1" u="none" strike="noStrike">
                          <a:effectLst/>
                        </a:rPr>
                        <a:t>11.39134</a:t>
                      </a:r>
                      <a:endParaRPr lang="en-US" sz="1050" b="1" i="0" u="none" strike="noStrike">
                        <a:solidFill>
                          <a:srgbClr val="000000"/>
                        </a:solidFill>
                        <a:effectLst/>
                        <a:latin typeface="Calibri" panose="020F0502020204030204" pitchFamily="34" charset="0"/>
                      </a:endParaRPr>
                    </a:p>
                  </a:txBody>
                  <a:tcPr marL="2595" marR="2595" marT="2595" marB="0" anchor="b"/>
                </a:tc>
                <a:tc>
                  <a:txBody>
                    <a:bodyPr/>
                    <a:lstStyle/>
                    <a:p>
                      <a:pPr algn="ctr" fontAlgn="b"/>
                      <a:r>
                        <a:rPr lang="en-US" sz="1050" b="1" u="none" strike="noStrike">
                          <a:effectLst/>
                        </a:rPr>
                        <a:t>263.5007</a:t>
                      </a:r>
                      <a:endParaRPr lang="en-US" sz="1050" b="1" i="0" u="none" strike="noStrike">
                        <a:solidFill>
                          <a:srgbClr val="000000"/>
                        </a:solidFill>
                        <a:effectLst/>
                        <a:latin typeface="Calibri" panose="020F0502020204030204" pitchFamily="34" charset="0"/>
                      </a:endParaRPr>
                    </a:p>
                  </a:txBody>
                  <a:tcPr marL="2595" marR="2595" marT="2595" marB="0" anchor="b"/>
                </a:tc>
                <a:tc gridSpan="2">
                  <a:txBody>
                    <a:bodyPr/>
                    <a:lstStyle/>
                    <a:p>
                      <a:pPr algn="ctr" fontAlgn="b"/>
                      <a:r>
                        <a:rPr lang="en-US" sz="1050" b="1" u="none" strike="noStrike">
                          <a:effectLst/>
                        </a:rPr>
                        <a:t>TFAP2B;FOXC1;OLIG3;FOXG1;BARX1;ASCL1;SOX10;SOX2;ISL2;ZEB1;SOX18;HOXA1;NKX6-1;NEUROG1;MNX1</a:t>
                      </a:r>
                      <a:endParaRPr lang="en-US" sz="1050" b="1" i="0" u="none" strike="noStrike">
                        <a:solidFill>
                          <a:srgbClr val="000000"/>
                        </a:solidFill>
                        <a:effectLst/>
                        <a:latin typeface="Calibri" panose="020F0502020204030204" pitchFamily="34" charset="0"/>
                      </a:endParaRPr>
                    </a:p>
                  </a:txBody>
                  <a:tcPr marL="2595" marR="2595" marT="2595" marB="0" anchor="b"/>
                </a:tc>
                <a:tc hMerge="1">
                  <a:txBody>
                    <a:bodyPr/>
                    <a:lstStyle/>
                    <a:p>
                      <a:endParaRPr lang="en-US"/>
                    </a:p>
                  </a:txBody>
                  <a:tcPr/>
                </a:tc>
              </a:tr>
              <a:tr h="157568">
                <a:tc>
                  <a:txBody>
                    <a:bodyPr/>
                    <a:lstStyle/>
                    <a:p>
                      <a:pPr algn="ctr" fontAlgn="b"/>
                      <a:r>
                        <a:rPr lang="en-US" sz="1050" b="1" u="none" strike="noStrike" dirty="0">
                          <a:effectLst/>
                        </a:rPr>
                        <a:t>decreased body size MP:0001265</a:t>
                      </a:r>
                      <a:endParaRPr lang="en-US" sz="1050" b="1" i="0" u="none" strike="noStrike" dirty="0">
                        <a:solidFill>
                          <a:srgbClr val="000000"/>
                        </a:solidFill>
                        <a:effectLst/>
                        <a:latin typeface="Calibri" panose="020F0502020204030204" pitchFamily="34" charset="0"/>
                      </a:endParaRPr>
                    </a:p>
                  </a:txBody>
                  <a:tcPr marL="2595" marR="2595" marT="2595" marB="0" anchor="b"/>
                </a:tc>
                <a:tc>
                  <a:txBody>
                    <a:bodyPr/>
                    <a:lstStyle/>
                    <a:p>
                      <a:pPr algn="ctr" fontAlgn="b"/>
                      <a:r>
                        <a:rPr lang="en-US" sz="1050" b="1" u="none" strike="noStrike">
                          <a:effectLst/>
                        </a:rPr>
                        <a:t>2.06E-10</a:t>
                      </a:r>
                      <a:endParaRPr lang="en-US" sz="1050" b="1" i="0" u="none" strike="noStrike">
                        <a:solidFill>
                          <a:srgbClr val="000000"/>
                        </a:solidFill>
                        <a:effectLst/>
                        <a:latin typeface="Calibri" panose="020F0502020204030204" pitchFamily="34" charset="0"/>
                      </a:endParaRPr>
                    </a:p>
                  </a:txBody>
                  <a:tcPr marL="2595" marR="2595" marT="2595" marB="0" anchor="b"/>
                </a:tc>
                <a:tc>
                  <a:txBody>
                    <a:bodyPr/>
                    <a:lstStyle/>
                    <a:p>
                      <a:pPr algn="ctr" fontAlgn="b"/>
                      <a:r>
                        <a:rPr lang="en-US" sz="1050" b="1" u="none" strike="noStrike">
                          <a:effectLst/>
                        </a:rPr>
                        <a:t>8.44E-08</a:t>
                      </a:r>
                      <a:endParaRPr lang="en-US" sz="1050" b="1" i="0" u="none" strike="noStrike">
                        <a:solidFill>
                          <a:srgbClr val="000000"/>
                        </a:solidFill>
                        <a:effectLst/>
                        <a:latin typeface="Calibri" panose="020F0502020204030204" pitchFamily="34" charset="0"/>
                      </a:endParaRPr>
                    </a:p>
                  </a:txBody>
                  <a:tcPr marL="2595" marR="2595" marT="2595" marB="0" anchor="b"/>
                </a:tc>
                <a:tc>
                  <a:txBody>
                    <a:bodyPr/>
                    <a:lstStyle/>
                    <a:p>
                      <a:pPr algn="ctr" fontAlgn="b"/>
                      <a:r>
                        <a:rPr lang="en-US" sz="1050" b="1" u="none" strike="noStrike">
                          <a:effectLst/>
                        </a:rPr>
                        <a:t>8.419851</a:t>
                      </a:r>
                      <a:endParaRPr lang="en-US" sz="1050" b="1" i="0" u="none" strike="noStrike">
                        <a:solidFill>
                          <a:srgbClr val="000000"/>
                        </a:solidFill>
                        <a:effectLst/>
                        <a:latin typeface="Calibri" panose="020F0502020204030204" pitchFamily="34" charset="0"/>
                      </a:endParaRPr>
                    </a:p>
                  </a:txBody>
                  <a:tcPr marL="2595" marR="2595" marT="2595" marB="0" anchor="b"/>
                </a:tc>
                <a:tc>
                  <a:txBody>
                    <a:bodyPr/>
                    <a:lstStyle/>
                    <a:p>
                      <a:pPr algn="ctr" fontAlgn="b"/>
                      <a:r>
                        <a:rPr lang="en-US" sz="1050" b="1" u="none" strike="noStrike">
                          <a:effectLst/>
                        </a:rPr>
                        <a:t>187.7864</a:t>
                      </a:r>
                      <a:endParaRPr lang="en-US" sz="1050" b="1" i="0" u="none" strike="noStrike">
                        <a:solidFill>
                          <a:srgbClr val="000000"/>
                        </a:solidFill>
                        <a:effectLst/>
                        <a:latin typeface="Calibri" panose="020F0502020204030204" pitchFamily="34" charset="0"/>
                      </a:endParaRPr>
                    </a:p>
                  </a:txBody>
                  <a:tcPr marL="2595" marR="2595" marT="2595" marB="0" anchor="b"/>
                </a:tc>
                <a:tc gridSpan="2">
                  <a:txBody>
                    <a:bodyPr/>
                    <a:lstStyle/>
                    <a:p>
                      <a:pPr algn="ctr" fontAlgn="b"/>
                      <a:r>
                        <a:rPr lang="en-US" sz="1050" b="1" u="none" strike="noStrike" dirty="0">
                          <a:effectLst/>
                        </a:rPr>
                        <a:t>TFAP2A;DLX1;TFAP2C;NFIX;GSX1;BSX;STAT3;ARID3A;FOXL1;FOXP3;VAX2;FOXN1;SOX2;ZEB1;SOX18;SOX6</a:t>
                      </a:r>
                      <a:r>
                        <a:rPr lang="en-US" sz="1050" b="1" u="none" strike="noStrike" dirty="0" smtClean="0">
                          <a:effectLst/>
                        </a:rPr>
                        <a:t>; HOXC8;NEUROG2</a:t>
                      </a:r>
                      <a:endParaRPr lang="en-US" sz="1050" b="1" i="0" u="none" strike="noStrike" dirty="0">
                        <a:solidFill>
                          <a:srgbClr val="000000"/>
                        </a:solidFill>
                        <a:effectLst/>
                        <a:latin typeface="Calibri" panose="020F0502020204030204" pitchFamily="34" charset="0"/>
                      </a:endParaRPr>
                    </a:p>
                  </a:txBody>
                  <a:tcPr marL="2595" marR="2595" marT="2595" marB="0" anchor="b"/>
                </a:tc>
                <a:tc hMerge="1">
                  <a:txBody>
                    <a:bodyPr/>
                    <a:lstStyle/>
                    <a:p>
                      <a:endParaRPr lang="en-US"/>
                    </a:p>
                  </a:txBody>
                  <a:tcPr/>
                </a:tc>
              </a:tr>
              <a:tr h="79614">
                <a:tc>
                  <a:txBody>
                    <a:bodyPr/>
                    <a:lstStyle/>
                    <a:p>
                      <a:pPr algn="ctr" fontAlgn="b"/>
                      <a:r>
                        <a:rPr lang="en-US" sz="1050" b="1" u="none" strike="noStrike">
                          <a:effectLst/>
                        </a:rPr>
                        <a:t>postnatal lethality, incomplete penetrance MP:0011086</a:t>
                      </a:r>
                      <a:endParaRPr lang="en-US" sz="1050" b="1" i="0" u="none" strike="noStrike">
                        <a:solidFill>
                          <a:srgbClr val="000000"/>
                        </a:solidFill>
                        <a:effectLst/>
                        <a:latin typeface="Calibri" panose="020F0502020204030204" pitchFamily="34" charset="0"/>
                      </a:endParaRPr>
                    </a:p>
                  </a:txBody>
                  <a:tcPr marL="2595" marR="2595" marT="2595" marB="0" anchor="b"/>
                </a:tc>
                <a:tc>
                  <a:txBody>
                    <a:bodyPr/>
                    <a:lstStyle/>
                    <a:p>
                      <a:pPr algn="ctr" fontAlgn="b"/>
                      <a:r>
                        <a:rPr lang="en-US" sz="1050" b="1" u="none" strike="noStrike">
                          <a:effectLst/>
                        </a:rPr>
                        <a:t>1.28E-08</a:t>
                      </a:r>
                      <a:endParaRPr lang="en-US" sz="1050" b="1" i="0" u="none" strike="noStrike">
                        <a:solidFill>
                          <a:srgbClr val="000000"/>
                        </a:solidFill>
                        <a:effectLst/>
                        <a:latin typeface="Calibri" panose="020F0502020204030204" pitchFamily="34" charset="0"/>
                      </a:endParaRPr>
                    </a:p>
                  </a:txBody>
                  <a:tcPr marL="2595" marR="2595" marT="2595" marB="0" anchor="b"/>
                </a:tc>
                <a:tc>
                  <a:txBody>
                    <a:bodyPr/>
                    <a:lstStyle/>
                    <a:p>
                      <a:pPr algn="ctr" fontAlgn="b"/>
                      <a:r>
                        <a:rPr lang="en-US" sz="1050" b="1" u="none" strike="noStrike">
                          <a:effectLst/>
                        </a:rPr>
                        <a:t>3.94E-06</a:t>
                      </a:r>
                      <a:endParaRPr lang="en-US" sz="1050" b="1" i="0" u="none" strike="noStrike">
                        <a:solidFill>
                          <a:srgbClr val="000000"/>
                        </a:solidFill>
                        <a:effectLst/>
                        <a:latin typeface="Calibri" panose="020F0502020204030204" pitchFamily="34" charset="0"/>
                      </a:endParaRPr>
                    </a:p>
                  </a:txBody>
                  <a:tcPr marL="2595" marR="2595" marT="2595" marB="0" anchor="b"/>
                </a:tc>
                <a:tc>
                  <a:txBody>
                    <a:bodyPr/>
                    <a:lstStyle/>
                    <a:p>
                      <a:pPr algn="ctr" fontAlgn="b"/>
                      <a:r>
                        <a:rPr lang="en-US" sz="1050" b="1" u="none" strike="noStrike">
                          <a:effectLst/>
                        </a:rPr>
                        <a:t>8.445462</a:t>
                      </a:r>
                      <a:endParaRPr lang="en-US" sz="1050" b="1" i="0" u="none" strike="noStrike">
                        <a:solidFill>
                          <a:srgbClr val="000000"/>
                        </a:solidFill>
                        <a:effectLst/>
                        <a:latin typeface="Calibri" panose="020F0502020204030204" pitchFamily="34" charset="0"/>
                      </a:endParaRPr>
                    </a:p>
                  </a:txBody>
                  <a:tcPr marL="2595" marR="2595" marT="2595" marB="0" anchor="b"/>
                </a:tc>
                <a:tc>
                  <a:txBody>
                    <a:bodyPr/>
                    <a:lstStyle/>
                    <a:p>
                      <a:pPr algn="ctr" fontAlgn="b"/>
                      <a:r>
                        <a:rPr lang="en-US" sz="1050" b="1" u="none" strike="noStrike">
                          <a:effectLst/>
                        </a:rPr>
                        <a:t>153.4597</a:t>
                      </a:r>
                      <a:endParaRPr lang="en-US" sz="1050" b="1" i="0" u="none" strike="noStrike">
                        <a:solidFill>
                          <a:srgbClr val="000000"/>
                        </a:solidFill>
                        <a:effectLst/>
                        <a:latin typeface="Calibri" panose="020F0502020204030204" pitchFamily="34" charset="0"/>
                      </a:endParaRPr>
                    </a:p>
                  </a:txBody>
                  <a:tcPr marL="2595" marR="2595" marT="2595" marB="0" anchor="b"/>
                </a:tc>
                <a:tc gridSpan="2">
                  <a:txBody>
                    <a:bodyPr/>
                    <a:lstStyle/>
                    <a:p>
                      <a:pPr algn="ctr" fontAlgn="b"/>
                      <a:r>
                        <a:rPr lang="en-US" sz="1050" b="1" u="none" strike="noStrike">
                          <a:effectLst/>
                        </a:rPr>
                        <a:t>TCF12;STAT3;PRDM1;FOXL1;MEOX2;SOX10;FOXN1;KLF1;SOX2;ZEB1;SOX18;HOXC4;HOXA1;HOXC8</a:t>
                      </a:r>
                      <a:endParaRPr lang="en-US" sz="1050" b="1" i="0" u="none" strike="noStrike">
                        <a:solidFill>
                          <a:srgbClr val="000000"/>
                        </a:solidFill>
                        <a:effectLst/>
                        <a:latin typeface="Calibri" panose="020F0502020204030204" pitchFamily="34" charset="0"/>
                      </a:endParaRPr>
                    </a:p>
                  </a:txBody>
                  <a:tcPr marL="2595" marR="2595" marT="2595" marB="0" anchor="b"/>
                </a:tc>
                <a:tc hMerge="1">
                  <a:txBody>
                    <a:bodyPr/>
                    <a:lstStyle/>
                    <a:p>
                      <a:endParaRPr lang="en-US"/>
                    </a:p>
                  </a:txBody>
                  <a:tcPr/>
                </a:tc>
              </a:tr>
              <a:tr h="79614">
                <a:tc>
                  <a:txBody>
                    <a:bodyPr/>
                    <a:lstStyle/>
                    <a:p>
                      <a:pPr algn="ctr" fontAlgn="b"/>
                      <a:r>
                        <a:rPr lang="en-US" sz="1050" b="1" u="none" strike="noStrike">
                          <a:effectLst/>
                        </a:rPr>
                        <a:t>respiratory failure MP:0001953</a:t>
                      </a:r>
                      <a:endParaRPr lang="en-US" sz="1050" b="1" i="0" u="none" strike="noStrike">
                        <a:solidFill>
                          <a:srgbClr val="000000"/>
                        </a:solidFill>
                        <a:effectLst/>
                        <a:latin typeface="Calibri" panose="020F0502020204030204" pitchFamily="34" charset="0"/>
                      </a:endParaRPr>
                    </a:p>
                  </a:txBody>
                  <a:tcPr marL="2595" marR="2595" marT="2595" marB="0" anchor="b"/>
                </a:tc>
                <a:tc>
                  <a:txBody>
                    <a:bodyPr/>
                    <a:lstStyle/>
                    <a:p>
                      <a:pPr algn="ctr" fontAlgn="b"/>
                      <a:r>
                        <a:rPr lang="en-US" sz="1050" b="1" u="none" strike="noStrike">
                          <a:effectLst/>
                        </a:rPr>
                        <a:t>5.86E-08</a:t>
                      </a:r>
                      <a:endParaRPr lang="en-US" sz="1050" b="1" i="0" u="none" strike="noStrike">
                        <a:solidFill>
                          <a:srgbClr val="000000"/>
                        </a:solidFill>
                        <a:effectLst/>
                        <a:latin typeface="Calibri" panose="020F0502020204030204" pitchFamily="34" charset="0"/>
                      </a:endParaRPr>
                    </a:p>
                  </a:txBody>
                  <a:tcPr marL="2595" marR="2595" marT="2595" marB="0" anchor="b"/>
                </a:tc>
                <a:tc>
                  <a:txBody>
                    <a:bodyPr/>
                    <a:lstStyle/>
                    <a:p>
                      <a:pPr algn="ctr" fontAlgn="b"/>
                      <a:r>
                        <a:rPr lang="en-US" sz="1050" b="1" u="none" strike="noStrike">
                          <a:effectLst/>
                        </a:rPr>
                        <a:t>1.44E-05</a:t>
                      </a:r>
                      <a:endParaRPr lang="en-US" sz="1050" b="1" i="0" u="none" strike="noStrike">
                        <a:solidFill>
                          <a:srgbClr val="000000"/>
                        </a:solidFill>
                        <a:effectLst/>
                        <a:latin typeface="Calibri" panose="020F0502020204030204" pitchFamily="34" charset="0"/>
                      </a:endParaRPr>
                    </a:p>
                  </a:txBody>
                  <a:tcPr marL="2595" marR="2595" marT="2595" marB="0" anchor="b"/>
                </a:tc>
                <a:tc>
                  <a:txBody>
                    <a:bodyPr/>
                    <a:lstStyle/>
                    <a:p>
                      <a:pPr algn="ctr" fontAlgn="b"/>
                      <a:r>
                        <a:rPr lang="en-US" sz="1050" b="1" u="none" strike="noStrike">
                          <a:effectLst/>
                        </a:rPr>
                        <a:t>17.72939</a:t>
                      </a:r>
                      <a:endParaRPr lang="en-US" sz="1050" b="1" i="0" u="none" strike="noStrike">
                        <a:solidFill>
                          <a:srgbClr val="000000"/>
                        </a:solidFill>
                        <a:effectLst/>
                        <a:latin typeface="Calibri" panose="020F0502020204030204" pitchFamily="34" charset="0"/>
                      </a:endParaRPr>
                    </a:p>
                  </a:txBody>
                  <a:tcPr marL="2595" marR="2595" marT="2595" marB="0" anchor="b"/>
                </a:tc>
                <a:tc>
                  <a:txBody>
                    <a:bodyPr/>
                    <a:lstStyle/>
                    <a:p>
                      <a:pPr algn="ctr" fontAlgn="b"/>
                      <a:r>
                        <a:rPr lang="en-US" sz="1050" b="1" u="none" strike="noStrike">
                          <a:effectLst/>
                        </a:rPr>
                        <a:t>295.2374</a:t>
                      </a:r>
                      <a:endParaRPr lang="en-US" sz="1050" b="1" i="0" u="none" strike="noStrike">
                        <a:solidFill>
                          <a:srgbClr val="000000"/>
                        </a:solidFill>
                        <a:effectLst/>
                        <a:latin typeface="Calibri" panose="020F0502020204030204" pitchFamily="34" charset="0"/>
                      </a:endParaRPr>
                    </a:p>
                  </a:txBody>
                  <a:tcPr marL="2595" marR="2595" marT="2595" marB="0" anchor="b"/>
                </a:tc>
                <a:tc gridSpan="2">
                  <a:txBody>
                    <a:bodyPr/>
                    <a:lstStyle/>
                    <a:p>
                      <a:pPr algn="ctr" fontAlgn="b"/>
                      <a:r>
                        <a:rPr lang="en-US" sz="1050" b="1" u="none" strike="noStrike">
                          <a:effectLst/>
                        </a:rPr>
                        <a:t>ISL2;FOXC1;ZEB1;OLIG3;FOXG1;HOXA1;SOX6;SOX10</a:t>
                      </a:r>
                      <a:endParaRPr lang="en-US" sz="1050" b="1" i="0" u="none" strike="noStrike">
                        <a:solidFill>
                          <a:srgbClr val="000000"/>
                        </a:solidFill>
                        <a:effectLst/>
                        <a:latin typeface="Calibri" panose="020F0502020204030204" pitchFamily="34" charset="0"/>
                      </a:endParaRPr>
                    </a:p>
                  </a:txBody>
                  <a:tcPr marL="2595" marR="2595" marT="2595" marB="0" anchor="b"/>
                </a:tc>
                <a:tc hMerge="1">
                  <a:txBody>
                    <a:bodyPr/>
                    <a:lstStyle/>
                    <a:p>
                      <a:endParaRPr lang="en-US"/>
                    </a:p>
                  </a:txBody>
                  <a:tcPr/>
                </a:tc>
              </a:tr>
              <a:tr h="79614">
                <a:tc>
                  <a:txBody>
                    <a:bodyPr/>
                    <a:lstStyle/>
                    <a:p>
                      <a:pPr algn="ctr" fontAlgn="b"/>
                      <a:r>
                        <a:rPr lang="en-US" sz="1050" b="1" u="none" strike="noStrike">
                          <a:effectLst/>
                        </a:rPr>
                        <a:t>increased rib number MP:0000480</a:t>
                      </a:r>
                      <a:endParaRPr lang="en-US" sz="1050" b="1" i="0" u="none" strike="noStrike">
                        <a:solidFill>
                          <a:srgbClr val="000000"/>
                        </a:solidFill>
                        <a:effectLst/>
                        <a:latin typeface="Calibri" panose="020F0502020204030204" pitchFamily="34" charset="0"/>
                      </a:endParaRPr>
                    </a:p>
                  </a:txBody>
                  <a:tcPr marL="2595" marR="2595" marT="2595" marB="0" anchor="b"/>
                </a:tc>
                <a:tc>
                  <a:txBody>
                    <a:bodyPr/>
                    <a:lstStyle/>
                    <a:p>
                      <a:pPr algn="ctr" fontAlgn="b"/>
                      <a:r>
                        <a:rPr lang="en-US" sz="1050" b="1" u="none" strike="noStrike">
                          <a:effectLst/>
                        </a:rPr>
                        <a:t>2.38E-07</a:t>
                      </a:r>
                      <a:endParaRPr lang="en-US" sz="1050" b="1" i="0" u="none" strike="noStrike">
                        <a:solidFill>
                          <a:srgbClr val="000000"/>
                        </a:solidFill>
                        <a:effectLst/>
                        <a:latin typeface="Calibri" panose="020F0502020204030204" pitchFamily="34" charset="0"/>
                      </a:endParaRPr>
                    </a:p>
                  </a:txBody>
                  <a:tcPr marL="2595" marR="2595" marT="2595" marB="0" anchor="b"/>
                </a:tc>
                <a:tc>
                  <a:txBody>
                    <a:bodyPr/>
                    <a:lstStyle/>
                    <a:p>
                      <a:pPr algn="ctr" fontAlgn="b"/>
                      <a:r>
                        <a:rPr lang="en-US" sz="1050" b="1" u="none" strike="noStrike">
                          <a:effectLst/>
                        </a:rPr>
                        <a:t>4.88E-05</a:t>
                      </a:r>
                      <a:endParaRPr lang="en-US" sz="1050" b="1" i="0" u="none" strike="noStrike">
                        <a:solidFill>
                          <a:srgbClr val="000000"/>
                        </a:solidFill>
                        <a:effectLst/>
                        <a:latin typeface="Calibri" panose="020F0502020204030204" pitchFamily="34" charset="0"/>
                      </a:endParaRPr>
                    </a:p>
                  </a:txBody>
                  <a:tcPr marL="2595" marR="2595" marT="2595" marB="0" anchor="b"/>
                </a:tc>
                <a:tc>
                  <a:txBody>
                    <a:bodyPr/>
                    <a:lstStyle/>
                    <a:p>
                      <a:pPr algn="ctr" fontAlgn="b"/>
                      <a:r>
                        <a:rPr lang="en-US" sz="1050" b="1" u="none" strike="noStrike">
                          <a:effectLst/>
                        </a:rPr>
                        <a:t>45.01357</a:t>
                      </a:r>
                      <a:endParaRPr lang="en-US" sz="1050" b="1" i="0" u="none" strike="noStrike">
                        <a:solidFill>
                          <a:srgbClr val="000000"/>
                        </a:solidFill>
                        <a:effectLst/>
                        <a:latin typeface="Calibri" panose="020F0502020204030204" pitchFamily="34" charset="0"/>
                      </a:endParaRPr>
                    </a:p>
                  </a:txBody>
                  <a:tcPr marL="2595" marR="2595" marT="2595" marB="0" anchor="b"/>
                </a:tc>
                <a:tc>
                  <a:txBody>
                    <a:bodyPr/>
                    <a:lstStyle/>
                    <a:p>
                      <a:pPr algn="ctr" fontAlgn="b"/>
                      <a:r>
                        <a:rPr lang="en-US" sz="1050" b="1" u="none" strike="noStrike">
                          <a:effectLst/>
                        </a:rPr>
                        <a:t>686.4268</a:t>
                      </a:r>
                      <a:endParaRPr lang="en-US" sz="1050" b="1" i="0" u="none" strike="noStrike">
                        <a:solidFill>
                          <a:srgbClr val="000000"/>
                        </a:solidFill>
                        <a:effectLst/>
                        <a:latin typeface="Calibri" panose="020F0502020204030204" pitchFamily="34" charset="0"/>
                      </a:endParaRPr>
                    </a:p>
                  </a:txBody>
                  <a:tcPr marL="2595" marR="2595" marT="2595" marB="0" anchor="b"/>
                </a:tc>
                <a:tc gridSpan="2">
                  <a:txBody>
                    <a:bodyPr/>
                    <a:lstStyle/>
                    <a:p>
                      <a:pPr algn="ctr" fontAlgn="b"/>
                      <a:r>
                        <a:rPr lang="en-US" sz="1050" b="1" u="none" strike="noStrike">
                          <a:effectLst/>
                        </a:rPr>
                        <a:t>HOXA9;HOXC4;HOXD4;HOXA6;HOXC8</a:t>
                      </a:r>
                      <a:endParaRPr lang="en-US" sz="1050" b="1" i="0" u="none" strike="noStrike">
                        <a:solidFill>
                          <a:srgbClr val="000000"/>
                        </a:solidFill>
                        <a:effectLst/>
                        <a:latin typeface="Calibri" panose="020F0502020204030204" pitchFamily="34" charset="0"/>
                      </a:endParaRPr>
                    </a:p>
                  </a:txBody>
                  <a:tcPr marL="2595" marR="2595" marT="2595" marB="0" anchor="b"/>
                </a:tc>
                <a:tc hMerge="1">
                  <a:txBody>
                    <a:bodyPr/>
                    <a:lstStyle/>
                    <a:p>
                      <a:endParaRPr lang="en-US"/>
                    </a:p>
                  </a:txBody>
                  <a:tcPr/>
                </a:tc>
              </a:tr>
              <a:tr h="79614">
                <a:tc>
                  <a:txBody>
                    <a:bodyPr/>
                    <a:lstStyle/>
                    <a:p>
                      <a:pPr algn="ctr" fontAlgn="b"/>
                      <a:r>
                        <a:rPr lang="en-US" sz="1050" b="1" u="none" strike="noStrike">
                          <a:effectLst/>
                        </a:rPr>
                        <a:t>neonatal lethality, incomplete penetrance MP:0011088</a:t>
                      </a:r>
                      <a:endParaRPr lang="en-US" sz="1050" b="1" i="0" u="none" strike="noStrike">
                        <a:solidFill>
                          <a:srgbClr val="000000"/>
                        </a:solidFill>
                        <a:effectLst/>
                        <a:latin typeface="Calibri" panose="020F0502020204030204" pitchFamily="34" charset="0"/>
                      </a:endParaRPr>
                    </a:p>
                  </a:txBody>
                  <a:tcPr marL="2595" marR="2595" marT="2595" marB="0" anchor="b"/>
                </a:tc>
                <a:tc>
                  <a:txBody>
                    <a:bodyPr/>
                    <a:lstStyle/>
                    <a:p>
                      <a:pPr algn="ctr" fontAlgn="b"/>
                      <a:r>
                        <a:rPr lang="en-US" sz="1050" b="1" u="none" strike="noStrike">
                          <a:effectLst/>
                        </a:rPr>
                        <a:t>3.11E-07</a:t>
                      </a:r>
                      <a:endParaRPr lang="en-US" sz="1050" b="1" i="0" u="none" strike="noStrike">
                        <a:solidFill>
                          <a:srgbClr val="000000"/>
                        </a:solidFill>
                        <a:effectLst/>
                        <a:latin typeface="Calibri" panose="020F0502020204030204" pitchFamily="34" charset="0"/>
                      </a:endParaRPr>
                    </a:p>
                  </a:txBody>
                  <a:tcPr marL="2595" marR="2595" marT="2595" marB="0" anchor="b"/>
                </a:tc>
                <a:tc>
                  <a:txBody>
                    <a:bodyPr/>
                    <a:lstStyle/>
                    <a:p>
                      <a:pPr algn="ctr" fontAlgn="b"/>
                      <a:r>
                        <a:rPr lang="en-US" sz="1050" b="1" u="none" strike="noStrike">
                          <a:effectLst/>
                        </a:rPr>
                        <a:t>5.45E-05</a:t>
                      </a:r>
                      <a:endParaRPr lang="en-US" sz="1050" b="1" i="0" u="none" strike="noStrike">
                        <a:solidFill>
                          <a:srgbClr val="000000"/>
                        </a:solidFill>
                        <a:effectLst/>
                        <a:latin typeface="Calibri" panose="020F0502020204030204" pitchFamily="34" charset="0"/>
                      </a:endParaRPr>
                    </a:p>
                  </a:txBody>
                  <a:tcPr marL="2595" marR="2595" marT="2595" marB="0" anchor="b"/>
                </a:tc>
                <a:tc>
                  <a:txBody>
                    <a:bodyPr/>
                    <a:lstStyle/>
                    <a:p>
                      <a:pPr algn="ctr" fontAlgn="b"/>
                      <a:r>
                        <a:rPr lang="en-US" sz="1050" b="1" u="none" strike="noStrike">
                          <a:effectLst/>
                        </a:rPr>
                        <a:t>11.52108</a:t>
                      </a:r>
                      <a:endParaRPr lang="en-US" sz="1050" b="1" i="0" u="none" strike="noStrike">
                        <a:solidFill>
                          <a:srgbClr val="000000"/>
                        </a:solidFill>
                        <a:effectLst/>
                        <a:latin typeface="Calibri" panose="020F0502020204030204" pitchFamily="34" charset="0"/>
                      </a:endParaRPr>
                    </a:p>
                  </a:txBody>
                  <a:tcPr marL="2595" marR="2595" marT="2595" marB="0" anchor="b"/>
                </a:tc>
                <a:tc>
                  <a:txBody>
                    <a:bodyPr/>
                    <a:lstStyle/>
                    <a:p>
                      <a:pPr algn="ctr" fontAlgn="b"/>
                      <a:r>
                        <a:rPr lang="en-US" sz="1050" b="1" u="none" strike="noStrike">
                          <a:effectLst/>
                        </a:rPr>
                        <a:t>172.6403</a:t>
                      </a:r>
                      <a:endParaRPr lang="en-US" sz="1050" b="1" i="0" u="none" strike="noStrike">
                        <a:solidFill>
                          <a:srgbClr val="000000"/>
                        </a:solidFill>
                        <a:effectLst/>
                        <a:latin typeface="Calibri" panose="020F0502020204030204" pitchFamily="34" charset="0"/>
                      </a:endParaRPr>
                    </a:p>
                  </a:txBody>
                  <a:tcPr marL="2595" marR="2595" marT="2595" marB="0" anchor="b"/>
                </a:tc>
                <a:tc gridSpan="2">
                  <a:txBody>
                    <a:bodyPr/>
                    <a:lstStyle/>
                    <a:p>
                      <a:pPr algn="ctr" fontAlgn="b"/>
                      <a:r>
                        <a:rPr lang="en-US" sz="1050" b="1" u="none" strike="noStrike">
                          <a:effectLst/>
                        </a:rPr>
                        <a:t>TFAP2B;GSX1;SOX18;HOXB3;HOXA1;SOX6;SOX10;NEUROG2;LHX8</a:t>
                      </a:r>
                      <a:endParaRPr lang="en-US" sz="1050" b="1" i="0" u="none" strike="noStrike">
                        <a:solidFill>
                          <a:srgbClr val="000000"/>
                        </a:solidFill>
                        <a:effectLst/>
                        <a:latin typeface="Calibri" panose="020F0502020204030204" pitchFamily="34" charset="0"/>
                      </a:endParaRPr>
                    </a:p>
                  </a:txBody>
                  <a:tcPr marL="2595" marR="2595" marT="2595" marB="0" anchor="b"/>
                </a:tc>
                <a:tc hMerge="1">
                  <a:txBody>
                    <a:bodyPr/>
                    <a:lstStyle/>
                    <a:p>
                      <a:endParaRPr lang="en-US"/>
                    </a:p>
                  </a:txBody>
                  <a:tcPr/>
                </a:tc>
              </a:tr>
              <a:tr h="79614">
                <a:tc>
                  <a:txBody>
                    <a:bodyPr/>
                    <a:lstStyle/>
                    <a:p>
                      <a:pPr algn="ctr" fontAlgn="b"/>
                      <a:r>
                        <a:rPr lang="en-US" sz="1050" b="1" u="none" strike="noStrike">
                          <a:effectLst/>
                        </a:rPr>
                        <a:t>thoracic vertebral transformation MP:0004618</a:t>
                      </a:r>
                      <a:endParaRPr lang="en-US" sz="1050" b="1" i="0" u="none" strike="noStrike">
                        <a:solidFill>
                          <a:srgbClr val="000000"/>
                        </a:solidFill>
                        <a:effectLst/>
                        <a:latin typeface="Calibri" panose="020F0502020204030204" pitchFamily="34" charset="0"/>
                      </a:endParaRPr>
                    </a:p>
                  </a:txBody>
                  <a:tcPr marL="2595" marR="2595" marT="2595" marB="0" anchor="b"/>
                </a:tc>
                <a:tc>
                  <a:txBody>
                    <a:bodyPr/>
                    <a:lstStyle/>
                    <a:p>
                      <a:pPr algn="ctr" fontAlgn="b"/>
                      <a:r>
                        <a:rPr lang="en-US" sz="1050" b="1" u="none" strike="noStrike">
                          <a:effectLst/>
                        </a:rPr>
                        <a:t>6.22E-07</a:t>
                      </a:r>
                      <a:endParaRPr lang="en-US" sz="1050" b="1" i="0" u="none" strike="noStrike">
                        <a:solidFill>
                          <a:srgbClr val="000000"/>
                        </a:solidFill>
                        <a:effectLst/>
                        <a:latin typeface="Calibri" panose="020F0502020204030204" pitchFamily="34" charset="0"/>
                      </a:endParaRPr>
                    </a:p>
                  </a:txBody>
                  <a:tcPr marL="2595" marR="2595" marT="2595" marB="0" anchor="b"/>
                </a:tc>
                <a:tc>
                  <a:txBody>
                    <a:bodyPr/>
                    <a:lstStyle/>
                    <a:p>
                      <a:pPr algn="ctr" fontAlgn="b"/>
                      <a:r>
                        <a:rPr lang="en-US" sz="1050" b="1" u="none" strike="noStrike">
                          <a:effectLst/>
                        </a:rPr>
                        <a:t>9.54E-05</a:t>
                      </a:r>
                      <a:endParaRPr lang="en-US" sz="1050" b="1" i="0" u="none" strike="noStrike">
                        <a:solidFill>
                          <a:srgbClr val="000000"/>
                        </a:solidFill>
                        <a:effectLst/>
                        <a:latin typeface="Calibri" panose="020F0502020204030204" pitchFamily="34" charset="0"/>
                      </a:endParaRPr>
                    </a:p>
                  </a:txBody>
                  <a:tcPr marL="2595" marR="2595" marT="2595" marB="0" anchor="b"/>
                </a:tc>
                <a:tc>
                  <a:txBody>
                    <a:bodyPr/>
                    <a:lstStyle/>
                    <a:p>
                      <a:pPr algn="ctr" fontAlgn="b"/>
                      <a:r>
                        <a:rPr lang="en-US" sz="1050" b="1" u="none" strike="noStrike">
                          <a:effectLst/>
                        </a:rPr>
                        <a:t>36.42491</a:t>
                      </a:r>
                      <a:endParaRPr lang="en-US" sz="1050" b="1" i="0" u="none" strike="noStrike">
                        <a:solidFill>
                          <a:srgbClr val="000000"/>
                        </a:solidFill>
                        <a:effectLst/>
                        <a:latin typeface="Calibri" panose="020F0502020204030204" pitchFamily="34" charset="0"/>
                      </a:endParaRPr>
                    </a:p>
                  </a:txBody>
                  <a:tcPr marL="2595" marR="2595" marT="2595" marB="0" anchor="b"/>
                </a:tc>
                <a:tc>
                  <a:txBody>
                    <a:bodyPr/>
                    <a:lstStyle/>
                    <a:p>
                      <a:pPr algn="ctr" fontAlgn="b"/>
                      <a:r>
                        <a:rPr lang="en-US" sz="1050" b="1" u="none" strike="noStrike">
                          <a:effectLst/>
                        </a:rPr>
                        <a:t>520.5513</a:t>
                      </a:r>
                      <a:endParaRPr lang="en-US" sz="1050" b="1" i="0" u="none" strike="noStrike">
                        <a:solidFill>
                          <a:srgbClr val="000000"/>
                        </a:solidFill>
                        <a:effectLst/>
                        <a:latin typeface="Calibri" panose="020F0502020204030204" pitchFamily="34" charset="0"/>
                      </a:endParaRPr>
                    </a:p>
                  </a:txBody>
                  <a:tcPr marL="2595" marR="2595" marT="2595" marB="0" anchor="b"/>
                </a:tc>
                <a:tc gridSpan="2">
                  <a:txBody>
                    <a:bodyPr/>
                    <a:lstStyle/>
                    <a:p>
                      <a:pPr algn="ctr" fontAlgn="b"/>
                      <a:r>
                        <a:rPr lang="en-US" sz="1050" b="1" u="none" strike="noStrike">
                          <a:effectLst/>
                        </a:rPr>
                        <a:t>HOXC4;HOXA6;HOXC8;HOXB6;HOXB5</a:t>
                      </a:r>
                      <a:endParaRPr lang="en-US" sz="1050" b="1" i="0" u="none" strike="noStrike">
                        <a:solidFill>
                          <a:srgbClr val="000000"/>
                        </a:solidFill>
                        <a:effectLst/>
                        <a:latin typeface="Calibri" panose="020F0502020204030204" pitchFamily="34" charset="0"/>
                      </a:endParaRPr>
                    </a:p>
                  </a:txBody>
                  <a:tcPr marL="2595" marR="2595" marT="2595" marB="0" anchor="b"/>
                </a:tc>
                <a:tc hMerge="1">
                  <a:txBody>
                    <a:bodyPr/>
                    <a:lstStyle/>
                    <a:p>
                      <a:endParaRPr lang="en-US"/>
                    </a:p>
                  </a:txBody>
                  <a:tcPr/>
                </a:tc>
              </a:tr>
              <a:tr h="79614">
                <a:tc>
                  <a:txBody>
                    <a:bodyPr/>
                    <a:lstStyle/>
                    <a:p>
                      <a:pPr algn="ctr" fontAlgn="b"/>
                      <a:r>
                        <a:rPr lang="en-US" sz="1050" b="1" u="none" strike="noStrike">
                          <a:effectLst/>
                        </a:rPr>
                        <a:t>abnormal facial nerve morphology MP:0001071</a:t>
                      </a:r>
                      <a:endParaRPr lang="en-US" sz="1050" b="1" i="0" u="none" strike="noStrike">
                        <a:solidFill>
                          <a:srgbClr val="000000"/>
                        </a:solidFill>
                        <a:effectLst/>
                        <a:latin typeface="Calibri" panose="020F0502020204030204" pitchFamily="34" charset="0"/>
                      </a:endParaRPr>
                    </a:p>
                  </a:txBody>
                  <a:tcPr marL="2595" marR="2595" marT="2595" marB="0" anchor="b"/>
                </a:tc>
                <a:tc>
                  <a:txBody>
                    <a:bodyPr/>
                    <a:lstStyle/>
                    <a:p>
                      <a:pPr algn="ctr" fontAlgn="b"/>
                      <a:r>
                        <a:rPr lang="en-US" sz="1050" b="1" u="none" strike="noStrike">
                          <a:effectLst/>
                        </a:rPr>
                        <a:t>1.65E-06</a:t>
                      </a:r>
                      <a:endParaRPr lang="en-US" sz="1050" b="1" i="0" u="none" strike="noStrike">
                        <a:solidFill>
                          <a:srgbClr val="000000"/>
                        </a:solidFill>
                        <a:effectLst/>
                        <a:latin typeface="Calibri" panose="020F0502020204030204" pitchFamily="34" charset="0"/>
                      </a:endParaRPr>
                    </a:p>
                  </a:txBody>
                  <a:tcPr marL="2595" marR="2595" marT="2595" marB="0" anchor="b"/>
                </a:tc>
                <a:tc>
                  <a:txBody>
                    <a:bodyPr/>
                    <a:lstStyle/>
                    <a:p>
                      <a:pPr algn="ctr" fontAlgn="b"/>
                      <a:r>
                        <a:rPr lang="en-US" sz="1050" b="1" u="none" strike="noStrike">
                          <a:effectLst/>
                        </a:rPr>
                        <a:t>2.13E-04</a:t>
                      </a:r>
                      <a:endParaRPr lang="en-US" sz="1050" b="1" i="0" u="none" strike="noStrike">
                        <a:solidFill>
                          <a:srgbClr val="000000"/>
                        </a:solidFill>
                        <a:effectLst/>
                        <a:latin typeface="Calibri" panose="020F0502020204030204" pitchFamily="34" charset="0"/>
                      </a:endParaRPr>
                    </a:p>
                  </a:txBody>
                  <a:tcPr marL="2595" marR="2595" marT="2595" marB="0" anchor="b"/>
                </a:tc>
                <a:tc>
                  <a:txBody>
                    <a:bodyPr/>
                    <a:lstStyle/>
                    <a:p>
                      <a:pPr algn="ctr" fontAlgn="b"/>
                      <a:r>
                        <a:rPr lang="en-US" sz="1050" b="1" u="none" strike="noStrike">
                          <a:effectLst/>
                        </a:rPr>
                        <a:t>57.45743</a:t>
                      </a:r>
                      <a:endParaRPr lang="en-US" sz="1050" b="1" i="0" u="none" strike="noStrike">
                        <a:solidFill>
                          <a:srgbClr val="000000"/>
                        </a:solidFill>
                        <a:effectLst/>
                        <a:latin typeface="Calibri" panose="020F0502020204030204" pitchFamily="34" charset="0"/>
                      </a:endParaRPr>
                    </a:p>
                  </a:txBody>
                  <a:tcPr marL="2595" marR="2595" marT="2595" marB="0" anchor="b"/>
                </a:tc>
                <a:tc>
                  <a:txBody>
                    <a:bodyPr/>
                    <a:lstStyle/>
                    <a:p>
                      <a:pPr algn="ctr" fontAlgn="b"/>
                      <a:r>
                        <a:rPr lang="en-US" sz="1050" b="1" u="none" strike="noStrike">
                          <a:effectLst/>
                        </a:rPr>
                        <a:t>765.161</a:t>
                      </a:r>
                      <a:endParaRPr lang="en-US" sz="1050" b="1" i="0" u="none" strike="noStrike">
                        <a:solidFill>
                          <a:srgbClr val="000000"/>
                        </a:solidFill>
                        <a:effectLst/>
                        <a:latin typeface="Calibri" panose="020F0502020204030204" pitchFamily="34" charset="0"/>
                      </a:endParaRPr>
                    </a:p>
                  </a:txBody>
                  <a:tcPr marL="2595" marR="2595" marT="2595" marB="0" anchor="b"/>
                </a:tc>
                <a:tc gridSpan="2">
                  <a:txBody>
                    <a:bodyPr/>
                    <a:lstStyle/>
                    <a:p>
                      <a:pPr algn="ctr" fontAlgn="b"/>
                      <a:r>
                        <a:rPr lang="en-US" sz="1050" b="1" u="none" strike="noStrike">
                          <a:effectLst/>
                        </a:rPr>
                        <a:t>TFAP2A;DLX1;HOXA1;NEUROG2</a:t>
                      </a:r>
                      <a:endParaRPr lang="en-US" sz="1050" b="1" i="0" u="none" strike="noStrike">
                        <a:solidFill>
                          <a:srgbClr val="000000"/>
                        </a:solidFill>
                        <a:effectLst/>
                        <a:latin typeface="Calibri" panose="020F0502020204030204" pitchFamily="34" charset="0"/>
                      </a:endParaRPr>
                    </a:p>
                  </a:txBody>
                  <a:tcPr marL="2595" marR="2595" marT="2595" marB="0" anchor="b"/>
                </a:tc>
                <a:tc hMerge="1">
                  <a:txBody>
                    <a:bodyPr/>
                    <a:lstStyle/>
                    <a:p>
                      <a:endParaRPr lang="en-US"/>
                    </a:p>
                  </a:txBody>
                  <a:tcPr/>
                </a:tc>
              </a:tr>
              <a:tr h="79614">
                <a:tc>
                  <a:txBody>
                    <a:bodyPr/>
                    <a:lstStyle/>
                    <a:p>
                      <a:pPr algn="ctr" fontAlgn="b"/>
                      <a:r>
                        <a:rPr lang="en-US" sz="1050" b="1" u="none" strike="noStrike">
                          <a:effectLst/>
                        </a:rPr>
                        <a:t>perinatal lethality, complete penetrance MP:0011089</a:t>
                      </a:r>
                      <a:endParaRPr lang="en-US" sz="1050" b="1" i="0" u="none" strike="noStrike">
                        <a:solidFill>
                          <a:srgbClr val="000000"/>
                        </a:solidFill>
                        <a:effectLst/>
                        <a:latin typeface="Calibri" panose="020F0502020204030204" pitchFamily="34" charset="0"/>
                      </a:endParaRPr>
                    </a:p>
                  </a:txBody>
                  <a:tcPr marL="2595" marR="2595" marT="2595" marB="0" anchor="b"/>
                </a:tc>
                <a:tc>
                  <a:txBody>
                    <a:bodyPr/>
                    <a:lstStyle/>
                    <a:p>
                      <a:pPr algn="ctr" fontAlgn="b"/>
                      <a:r>
                        <a:rPr lang="en-US" sz="1050" b="1" u="none" strike="noStrike">
                          <a:effectLst/>
                        </a:rPr>
                        <a:t>1.73E-06</a:t>
                      </a:r>
                      <a:endParaRPr lang="en-US" sz="1050" b="1" i="0" u="none" strike="noStrike">
                        <a:solidFill>
                          <a:srgbClr val="000000"/>
                        </a:solidFill>
                        <a:effectLst/>
                        <a:latin typeface="Calibri" panose="020F0502020204030204" pitchFamily="34" charset="0"/>
                      </a:endParaRPr>
                    </a:p>
                  </a:txBody>
                  <a:tcPr marL="2595" marR="2595" marT="2595" marB="0" anchor="b"/>
                </a:tc>
                <a:tc>
                  <a:txBody>
                    <a:bodyPr/>
                    <a:lstStyle/>
                    <a:p>
                      <a:pPr algn="ctr" fontAlgn="b"/>
                      <a:r>
                        <a:rPr lang="en-US" sz="1050" b="1" u="none" strike="noStrike">
                          <a:effectLst/>
                        </a:rPr>
                        <a:t>2.13E-04</a:t>
                      </a:r>
                      <a:endParaRPr lang="en-US" sz="1050" b="1" i="0" u="none" strike="noStrike">
                        <a:solidFill>
                          <a:srgbClr val="000000"/>
                        </a:solidFill>
                        <a:effectLst/>
                        <a:latin typeface="Calibri" panose="020F0502020204030204" pitchFamily="34" charset="0"/>
                      </a:endParaRPr>
                    </a:p>
                  </a:txBody>
                  <a:tcPr marL="2595" marR="2595" marT="2595" marB="0" anchor="b"/>
                </a:tc>
                <a:tc>
                  <a:txBody>
                    <a:bodyPr/>
                    <a:lstStyle/>
                    <a:p>
                      <a:pPr algn="ctr" fontAlgn="b"/>
                      <a:r>
                        <a:rPr lang="en-US" sz="1050" b="1" u="none" strike="noStrike">
                          <a:effectLst/>
                        </a:rPr>
                        <a:t>11.10072</a:t>
                      </a:r>
                      <a:endParaRPr lang="en-US" sz="1050" b="1" i="0" u="none" strike="noStrike">
                        <a:solidFill>
                          <a:srgbClr val="000000"/>
                        </a:solidFill>
                        <a:effectLst/>
                        <a:latin typeface="Calibri" panose="020F0502020204030204" pitchFamily="34" charset="0"/>
                      </a:endParaRPr>
                    </a:p>
                  </a:txBody>
                  <a:tcPr marL="2595" marR="2595" marT="2595" marB="0" anchor="b"/>
                </a:tc>
                <a:tc>
                  <a:txBody>
                    <a:bodyPr/>
                    <a:lstStyle/>
                    <a:p>
                      <a:pPr algn="ctr" fontAlgn="b"/>
                      <a:r>
                        <a:rPr lang="en-US" sz="1050" b="1" u="none" strike="noStrike">
                          <a:effectLst/>
                        </a:rPr>
                        <a:t>147.2626</a:t>
                      </a:r>
                      <a:endParaRPr lang="en-US" sz="1050" b="1" i="0" u="none" strike="noStrike">
                        <a:solidFill>
                          <a:srgbClr val="000000"/>
                        </a:solidFill>
                        <a:effectLst/>
                        <a:latin typeface="Calibri" panose="020F0502020204030204" pitchFamily="34" charset="0"/>
                      </a:endParaRPr>
                    </a:p>
                  </a:txBody>
                  <a:tcPr marL="2595" marR="2595" marT="2595" marB="0" anchor="b"/>
                </a:tc>
                <a:tc gridSpan="2">
                  <a:txBody>
                    <a:bodyPr/>
                    <a:lstStyle/>
                    <a:p>
                      <a:pPr algn="ctr" fontAlgn="b"/>
                      <a:r>
                        <a:rPr lang="en-US" sz="1050" b="1" u="none" strike="noStrike">
                          <a:effectLst/>
                        </a:rPr>
                        <a:t>TFAP2A;ZEB1;FOXG1;STAT3;HOXA1;LHX4;SOX10;NEUROG2</a:t>
                      </a:r>
                      <a:endParaRPr lang="en-US" sz="1050" b="1" i="0" u="none" strike="noStrike">
                        <a:solidFill>
                          <a:srgbClr val="000000"/>
                        </a:solidFill>
                        <a:effectLst/>
                        <a:latin typeface="Calibri" panose="020F0502020204030204" pitchFamily="34" charset="0"/>
                      </a:endParaRPr>
                    </a:p>
                  </a:txBody>
                  <a:tcPr marL="2595" marR="2595" marT="2595" marB="0" anchor="b"/>
                </a:tc>
                <a:tc hMerge="1">
                  <a:txBody>
                    <a:bodyPr/>
                    <a:lstStyle/>
                    <a:p>
                      <a:endParaRPr lang="en-US"/>
                    </a:p>
                  </a:txBody>
                  <a:tcPr/>
                </a:tc>
              </a:tr>
              <a:tr h="79614">
                <a:tc>
                  <a:txBody>
                    <a:bodyPr/>
                    <a:lstStyle/>
                    <a:p>
                      <a:pPr algn="ctr" fontAlgn="b"/>
                      <a:r>
                        <a:rPr lang="en-US" sz="1050" b="1" u="none" strike="noStrike">
                          <a:effectLst/>
                        </a:rPr>
                        <a:t>abnormal spinal cord interneuron morphology MP:0004100</a:t>
                      </a:r>
                      <a:endParaRPr lang="en-US" sz="1050" b="1" i="0" u="none" strike="noStrike">
                        <a:solidFill>
                          <a:srgbClr val="000000"/>
                        </a:solidFill>
                        <a:effectLst/>
                        <a:latin typeface="Calibri" panose="020F0502020204030204" pitchFamily="34" charset="0"/>
                      </a:endParaRPr>
                    </a:p>
                  </a:txBody>
                  <a:tcPr marL="2595" marR="2595" marT="2595" marB="0" anchor="b"/>
                </a:tc>
                <a:tc>
                  <a:txBody>
                    <a:bodyPr/>
                    <a:lstStyle/>
                    <a:p>
                      <a:pPr algn="ctr" fontAlgn="b"/>
                      <a:r>
                        <a:rPr lang="en-US" sz="1050" b="1" u="none" strike="noStrike">
                          <a:effectLst/>
                        </a:rPr>
                        <a:t>2.27E-06</a:t>
                      </a:r>
                      <a:endParaRPr lang="en-US" sz="1050" b="1" i="0" u="none" strike="noStrike">
                        <a:solidFill>
                          <a:srgbClr val="000000"/>
                        </a:solidFill>
                        <a:effectLst/>
                        <a:latin typeface="Calibri" panose="020F0502020204030204" pitchFamily="34" charset="0"/>
                      </a:endParaRPr>
                    </a:p>
                  </a:txBody>
                  <a:tcPr marL="2595" marR="2595" marT="2595" marB="0" anchor="b"/>
                </a:tc>
                <a:tc>
                  <a:txBody>
                    <a:bodyPr/>
                    <a:lstStyle/>
                    <a:p>
                      <a:pPr algn="ctr" fontAlgn="b"/>
                      <a:r>
                        <a:rPr lang="en-US" sz="1050" b="1" u="none" strike="noStrike">
                          <a:effectLst/>
                        </a:rPr>
                        <a:t>2.54E-04</a:t>
                      </a:r>
                      <a:endParaRPr lang="en-US" sz="1050" b="1" i="0" u="none" strike="noStrike">
                        <a:solidFill>
                          <a:srgbClr val="000000"/>
                        </a:solidFill>
                        <a:effectLst/>
                        <a:latin typeface="Calibri" panose="020F0502020204030204" pitchFamily="34" charset="0"/>
                      </a:endParaRPr>
                    </a:p>
                  </a:txBody>
                  <a:tcPr marL="2595" marR="2595" marT="2595" marB="0" anchor="b"/>
                </a:tc>
                <a:tc>
                  <a:txBody>
                    <a:bodyPr/>
                    <a:lstStyle/>
                    <a:p>
                      <a:pPr algn="ctr" fontAlgn="b"/>
                      <a:r>
                        <a:rPr lang="en-US" sz="1050" b="1" u="none" strike="noStrike">
                          <a:effectLst/>
                        </a:rPr>
                        <a:t>52.45586</a:t>
                      </a:r>
                      <a:endParaRPr lang="en-US" sz="1050" b="1" i="0" u="none" strike="noStrike">
                        <a:solidFill>
                          <a:srgbClr val="000000"/>
                        </a:solidFill>
                        <a:effectLst/>
                        <a:latin typeface="Calibri" panose="020F0502020204030204" pitchFamily="34" charset="0"/>
                      </a:endParaRPr>
                    </a:p>
                  </a:txBody>
                  <a:tcPr marL="2595" marR="2595" marT="2595" marB="0" anchor="b"/>
                </a:tc>
                <a:tc>
                  <a:txBody>
                    <a:bodyPr/>
                    <a:lstStyle/>
                    <a:p>
                      <a:pPr algn="ctr" fontAlgn="b"/>
                      <a:r>
                        <a:rPr lang="en-US" sz="1050" b="1" u="none" strike="noStrike">
                          <a:effectLst/>
                        </a:rPr>
                        <a:t>681.658</a:t>
                      </a:r>
                      <a:endParaRPr lang="en-US" sz="1050" b="1" i="0" u="none" strike="noStrike">
                        <a:solidFill>
                          <a:srgbClr val="000000"/>
                        </a:solidFill>
                        <a:effectLst/>
                        <a:latin typeface="Calibri" panose="020F0502020204030204" pitchFamily="34" charset="0"/>
                      </a:endParaRPr>
                    </a:p>
                  </a:txBody>
                  <a:tcPr marL="2595" marR="2595" marT="2595" marB="0" anchor="b"/>
                </a:tc>
                <a:tc gridSpan="2">
                  <a:txBody>
                    <a:bodyPr/>
                    <a:lstStyle/>
                    <a:p>
                      <a:pPr algn="ctr" fontAlgn="b"/>
                      <a:r>
                        <a:rPr lang="en-US" sz="1050" b="1" u="none" strike="noStrike">
                          <a:effectLst/>
                        </a:rPr>
                        <a:t>EVX1;ASCL1;NKX6-1;NEUROG2</a:t>
                      </a:r>
                      <a:endParaRPr lang="en-US" sz="1050" b="1" i="0" u="none" strike="noStrike">
                        <a:solidFill>
                          <a:srgbClr val="000000"/>
                        </a:solidFill>
                        <a:effectLst/>
                        <a:latin typeface="Calibri" panose="020F0502020204030204" pitchFamily="34" charset="0"/>
                      </a:endParaRPr>
                    </a:p>
                  </a:txBody>
                  <a:tcPr marL="2595" marR="2595" marT="2595" marB="0" anchor="b"/>
                </a:tc>
                <a:tc hMerge="1">
                  <a:txBody>
                    <a:bodyPr/>
                    <a:lstStyle/>
                    <a:p>
                      <a:endParaRPr lang="en-US"/>
                    </a:p>
                  </a:txBody>
                  <a:tcPr/>
                </a:tc>
              </a:tr>
              <a:tr h="79614">
                <a:tc>
                  <a:txBody>
                    <a:bodyPr/>
                    <a:lstStyle/>
                    <a:p>
                      <a:pPr algn="ctr" fontAlgn="b"/>
                      <a:r>
                        <a:rPr lang="en-US" sz="1050" b="1" u="none" strike="noStrike">
                          <a:effectLst/>
                        </a:rPr>
                        <a:t>abnormal neuron specification MP:0002948</a:t>
                      </a:r>
                      <a:endParaRPr lang="en-US" sz="1050" b="1" i="0" u="none" strike="noStrike">
                        <a:solidFill>
                          <a:srgbClr val="000000"/>
                        </a:solidFill>
                        <a:effectLst/>
                        <a:latin typeface="Calibri" panose="020F0502020204030204" pitchFamily="34" charset="0"/>
                      </a:endParaRPr>
                    </a:p>
                  </a:txBody>
                  <a:tcPr marL="2595" marR="2595" marT="2595" marB="0" anchor="b"/>
                </a:tc>
                <a:tc>
                  <a:txBody>
                    <a:bodyPr/>
                    <a:lstStyle/>
                    <a:p>
                      <a:pPr algn="ctr" fontAlgn="b"/>
                      <a:r>
                        <a:rPr lang="en-US" sz="1050" b="1" u="none" strike="noStrike">
                          <a:effectLst/>
                        </a:rPr>
                        <a:t>4.84E-06</a:t>
                      </a:r>
                      <a:endParaRPr lang="en-US" sz="1050" b="1" i="0" u="none" strike="noStrike">
                        <a:solidFill>
                          <a:srgbClr val="000000"/>
                        </a:solidFill>
                        <a:effectLst/>
                        <a:latin typeface="Calibri" panose="020F0502020204030204" pitchFamily="34" charset="0"/>
                      </a:endParaRPr>
                    </a:p>
                  </a:txBody>
                  <a:tcPr marL="2595" marR="2595" marT="2595" marB="0" anchor="b"/>
                </a:tc>
                <a:tc>
                  <a:txBody>
                    <a:bodyPr/>
                    <a:lstStyle/>
                    <a:p>
                      <a:pPr algn="ctr" fontAlgn="b"/>
                      <a:r>
                        <a:rPr lang="en-US" sz="1050" b="1" u="none" strike="noStrike">
                          <a:effectLst/>
                        </a:rPr>
                        <a:t>4.95E-04</a:t>
                      </a:r>
                      <a:endParaRPr lang="en-US" sz="1050" b="1" i="0" u="none" strike="noStrike">
                        <a:solidFill>
                          <a:srgbClr val="000000"/>
                        </a:solidFill>
                        <a:effectLst/>
                        <a:latin typeface="Calibri" panose="020F0502020204030204" pitchFamily="34" charset="0"/>
                      </a:endParaRPr>
                    </a:p>
                  </a:txBody>
                  <a:tcPr marL="2595" marR="2595" marT="2595" marB="0" anchor="b"/>
                </a:tc>
                <a:tc>
                  <a:txBody>
                    <a:bodyPr/>
                    <a:lstStyle/>
                    <a:p>
                      <a:pPr algn="ctr" fontAlgn="b"/>
                      <a:r>
                        <a:rPr lang="en-US" sz="1050" b="1" u="none" strike="noStrike">
                          <a:effectLst/>
                        </a:rPr>
                        <a:t>127.4392</a:t>
                      </a:r>
                      <a:endParaRPr lang="en-US" sz="1050" b="1" i="0" u="none" strike="noStrike">
                        <a:solidFill>
                          <a:srgbClr val="000000"/>
                        </a:solidFill>
                        <a:effectLst/>
                        <a:latin typeface="Calibri" panose="020F0502020204030204" pitchFamily="34" charset="0"/>
                      </a:endParaRPr>
                    </a:p>
                  </a:txBody>
                  <a:tcPr marL="2595" marR="2595" marT="2595" marB="0" anchor="b"/>
                </a:tc>
                <a:tc>
                  <a:txBody>
                    <a:bodyPr/>
                    <a:lstStyle/>
                    <a:p>
                      <a:pPr algn="ctr" fontAlgn="b"/>
                      <a:r>
                        <a:rPr lang="en-US" sz="1050" b="1" u="none" strike="noStrike">
                          <a:effectLst/>
                        </a:rPr>
                        <a:t>1559.651</a:t>
                      </a:r>
                      <a:endParaRPr lang="en-US" sz="1050" b="1" i="0" u="none" strike="noStrike">
                        <a:solidFill>
                          <a:srgbClr val="000000"/>
                        </a:solidFill>
                        <a:effectLst/>
                        <a:latin typeface="Calibri" panose="020F0502020204030204" pitchFamily="34" charset="0"/>
                      </a:endParaRPr>
                    </a:p>
                  </a:txBody>
                  <a:tcPr marL="2595" marR="2595" marT="2595" marB="0" anchor="b"/>
                </a:tc>
                <a:tc gridSpan="2">
                  <a:txBody>
                    <a:bodyPr/>
                    <a:lstStyle/>
                    <a:p>
                      <a:pPr algn="ctr" fontAlgn="b"/>
                      <a:r>
                        <a:rPr lang="en-US" sz="1050" b="1" u="none" strike="noStrike">
                          <a:effectLst/>
                        </a:rPr>
                        <a:t>ISL2;OLIG3;NKX6-1</a:t>
                      </a:r>
                      <a:endParaRPr lang="en-US" sz="1050" b="1" i="0" u="none" strike="noStrike">
                        <a:solidFill>
                          <a:srgbClr val="000000"/>
                        </a:solidFill>
                        <a:effectLst/>
                        <a:latin typeface="Calibri" panose="020F0502020204030204" pitchFamily="34" charset="0"/>
                      </a:endParaRPr>
                    </a:p>
                  </a:txBody>
                  <a:tcPr marL="2595" marR="2595" marT="2595" marB="0" anchor="b"/>
                </a:tc>
                <a:tc hMerge="1">
                  <a:txBody>
                    <a:bodyPr/>
                    <a:lstStyle/>
                    <a:p>
                      <a:endParaRPr lang="en-US"/>
                    </a:p>
                  </a:txBody>
                  <a:tcPr/>
                </a:tc>
              </a:tr>
              <a:tr h="79614">
                <a:tc>
                  <a:txBody>
                    <a:bodyPr/>
                    <a:lstStyle/>
                    <a:p>
                      <a:pPr algn="ctr" fontAlgn="b"/>
                      <a:r>
                        <a:rPr lang="en-US" sz="1050" b="1" u="none" strike="noStrike">
                          <a:effectLst/>
                        </a:rPr>
                        <a:t>abnormal cranial ganglia morphology MP:0001081</a:t>
                      </a:r>
                      <a:endParaRPr lang="en-US" sz="1050" b="1" i="0" u="none" strike="noStrike">
                        <a:solidFill>
                          <a:srgbClr val="000000"/>
                        </a:solidFill>
                        <a:effectLst/>
                        <a:latin typeface="Calibri" panose="020F0502020204030204" pitchFamily="34" charset="0"/>
                      </a:endParaRPr>
                    </a:p>
                  </a:txBody>
                  <a:tcPr marL="2595" marR="2595" marT="2595" marB="0" anchor="b"/>
                </a:tc>
                <a:tc>
                  <a:txBody>
                    <a:bodyPr/>
                    <a:lstStyle/>
                    <a:p>
                      <a:pPr algn="ctr" fontAlgn="b"/>
                      <a:r>
                        <a:rPr lang="en-US" sz="1050" b="1" u="none" strike="noStrike">
                          <a:effectLst/>
                        </a:rPr>
                        <a:t>5.89E-06</a:t>
                      </a:r>
                      <a:endParaRPr lang="en-US" sz="1050" b="1" i="0" u="none" strike="noStrike">
                        <a:solidFill>
                          <a:srgbClr val="000000"/>
                        </a:solidFill>
                        <a:effectLst/>
                        <a:latin typeface="Calibri" panose="020F0502020204030204" pitchFamily="34" charset="0"/>
                      </a:endParaRPr>
                    </a:p>
                  </a:txBody>
                  <a:tcPr marL="2595" marR="2595" marT="2595" marB="0" anchor="b"/>
                </a:tc>
                <a:tc>
                  <a:txBody>
                    <a:bodyPr/>
                    <a:lstStyle/>
                    <a:p>
                      <a:pPr algn="ctr" fontAlgn="b"/>
                      <a:r>
                        <a:rPr lang="en-US" sz="1050" b="1" u="none" strike="noStrike">
                          <a:effectLst/>
                        </a:rPr>
                        <a:t>5.57E-04</a:t>
                      </a:r>
                      <a:endParaRPr lang="en-US" sz="1050" b="1" i="0" u="none" strike="noStrike">
                        <a:solidFill>
                          <a:srgbClr val="000000"/>
                        </a:solidFill>
                        <a:effectLst/>
                        <a:latin typeface="Calibri" panose="020F0502020204030204" pitchFamily="34" charset="0"/>
                      </a:endParaRPr>
                    </a:p>
                  </a:txBody>
                  <a:tcPr marL="2595" marR="2595" marT="2595" marB="0" anchor="b"/>
                </a:tc>
                <a:tc>
                  <a:txBody>
                    <a:bodyPr/>
                    <a:lstStyle/>
                    <a:p>
                      <a:pPr algn="ctr" fontAlgn="b"/>
                      <a:r>
                        <a:rPr lang="en-US" sz="1050" b="1" u="none" strike="noStrike">
                          <a:effectLst/>
                        </a:rPr>
                        <a:t>40.20202</a:t>
                      </a:r>
                      <a:endParaRPr lang="en-US" sz="1050" b="1" i="0" u="none" strike="noStrike">
                        <a:solidFill>
                          <a:srgbClr val="000000"/>
                        </a:solidFill>
                        <a:effectLst/>
                        <a:latin typeface="Calibri" panose="020F0502020204030204" pitchFamily="34" charset="0"/>
                      </a:endParaRPr>
                    </a:p>
                  </a:txBody>
                  <a:tcPr marL="2595" marR="2595" marT="2595" marB="0" anchor="b"/>
                </a:tc>
                <a:tc>
                  <a:txBody>
                    <a:bodyPr/>
                    <a:lstStyle/>
                    <a:p>
                      <a:pPr algn="ctr" fontAlgn="b"/>
                      <a:r>
                        <a:rPr lang="en-US" sz="1050" b="1" u="none" strike="noStrike">
                          <a:effectLst/>
                        </a:rPr>
                        <a:t>484.0975</a:t>
                      </a:r>
                      <a:endParaRPr lang="en-US" sz="1050" b="1" i="0" u="none" strike="noStrike">
                        <a:solidFill>
                          <a:srgbClr val="000000"/>
                        </a:solidFill>
                        <a:effectLst/>
                        <a:latin typeface="Calibri" panose="020F0502020204030204" pitchFamily="34" charset="0"/>
                      </a:endParaRPr>
                    </a:p>
                  </a:txBody>
                  <a:tcPr marL="2595" marR="2595" marT="2595" marB="0" anchor="b"/>
                </a:tc>
                <a:tc gridSpan="2">
                  <a:txBody>
                    <a:bodyPr/>
                    <a:lstStyle/>
                    <a:p>
                      <a:pPr algn="ctr" fontAlgn="b"/>
                      <a:r>
                        <a:rPr lang="en-US" sz="1050" b="1" u="none" strike="noStrike">
                          <a:effectLst/>
                        </a:rPr>
                        <a:t>TFAP2A;HOXA1;SOX10;NEUROG1</a:t>
                      </a:r>
                      <a:endParaRPr lang="en-US" sz="1050" b="1" i="0" u="none" strike="noStrike">
                        <a:solidFill>
                          <a:srgbClr val="000000"/>
                        </a:solidFill>
                        <a:effectLst/>
                        <a:latin typeface="Calibri" panose="020F0502020204030204" pitchFamily="34" charset="0"/>
                      </a:endParaRPr>
                    </a:p>
                  </a:txBody>
                  <a:tcPr marL="2595" marR="2595" marT="2595" marB="0" anchor="b"/>
                </a:tc>
                <a:tc hMerge="1">
                  <a:txBody>
                    <a:bodyPr/>
                    <a:lstStyle/>
                    <a:p>
                      <a:endParaRPr lang="en-US"/>
                    </a:p>
                  </a:txBody>
                  <a:tcPr/>
                </a:tc>
              </a:tr>
              <a:tr h="79614">
                <a:tc>
                  <a:txBody>
                    <a:bodyPr/>
                    <a:lstStyle/>
                    <a:p>
                      <a:pPr algn="ctr" fontAlgn="b"/>
                      <a:r>
                        <a:rPr lang="en-US" sz="1050" b="1" u="none" strike="noStrike">
                          <a:effectLst/>
                        </a:rPr>
                        <a:t>small adenohypophysis MP:0008321</a:t>
                      </a:r>
                      <a:endParaRPr lang="en-US" sz="1050" b="1" i="0" u="none" strike="noStrike">
                        <a:solidFill>
                          <a:srgbClr val="000000"/>
                        </a:solidFill>
                        <a:effectLst/>
                        <a:latin typeface="Calibri" panose="020F0502020204030204" pitchFamily="34" charset="0"/>
                      </a:endParaRPr>
                    </a:p>
                  </a:txBody>
                  <a:tcPr marL="2595" marR="2595" marT="2595" marB="0" anchor="b"/>
                </a:tc>
                <a:tc>
                  <a:txBody>
                    <a:bodyPr/>
                    <a:lstStyle/>
                    <a:p>
                      <a:pPr algn="ctr" fontAlgn="b"/>
                      <a:r>
                        <a:rPr lang="en-US" sz="1050" b="1" u="none" strike="noStrike">
                          <a:effectLst/>
                        </a:rPr>
                        <a:t>8.83E-06</a:t>
                      </a:r>
                      <a:endParaRPr lang="en-US" sz="1050" b="1" i="0" u="none" strike="noStrike">
                        <a:solidFill>
                          <a:srgbClr val="000000"/>
                        </a:solidFill>
                        <a:effectLst/>
                        <a:latin typeface="Calibri" panose="020F0502020204030204" pitchFamily="34" charset="0"/>
                      </a:endParaRPr>
                    </a:p>
                  </a:txBody>
                  <a:tcPr marL="2595" marR="2595" marT="2595" marB="0" anchor="b"/>
                </a:tc>
                <a:tc>
                  <a:txBody>
                    <a:bodyPr/>
                    <a:lstStyle/>
                    <a:p>
                      <a:pPr algn="ctr" fontAlgn="b"/>
                      <a:r>
                        <a:rPr lang="en-US" sz="1050" b="1" u="none" strike="noStrike">
                          <a:effectLst/>
                        </a:rPr>
                        <a:t>7.60E-04</a:t>
                      </a:r>
                      <a:endParaRPr lang="en-US" sz="1050" b="1" i="0" u="none" strike="noStrike">
                        <a:solidFill>
                          <a:srgbClr val="000000"/>
                        </a:solidFill>
                        <a:effectLst/>
                        <a:latin typeface="Calibri" panose="020F0502020204030204" pitchFamily="34" charset="0"/>
                      </a:endParaRPr>
                    </a:p>
                  </a:txBody>
                  <a:tcPr marL="2595" marR="2595" marT="2595" marB="0" anchor="b"/>
                </a:tc>
                <a:tc>
                  <a:txBody>
                    <a:bodyPr/>
                    <a:lstStyle/>
                    <a:p>
                      <a:pPr algn="ctr" fontAlgn="b"/>
                      <a:r>
                        <a:rPr lang="en-US" sz="1050" b="1" u="none" strike="noStrike">
                          <a:effectLst/>
                        </a:rPr>
                        <a:t>99.10945</a:t>
                      </a:r>
                      <a:endParaRPr lang="en-US" sz="1050" b="1" i="0" u="none" strike="noStrike">
                        <a:solidFill>
                          <a:srgbClr val="000000"/>
                        </a:solidFill>
                        <a:effectLst/>
                        <a:latin typeface="Calibri" panose="020F0502020204030204" pitchFamily="34" charset="0"/>
                      </a:endParaRPr>
                    </a:p>
                  </a:txBody>
                  <a:tcPr marL="2595" marR="2595" marT="2595" marB="0" anchor="b"/>
                </a:tc>
                <a:tc>
                  <a:txBody>
                    <a:bodyPr/>
                    <a:lstStyle/>
                    <a:p>
                      <a:pPr algn="ctr" fontAlgn="b"/>
                      <a:r>
                        <a:rPr lang="en-US" sz="1050" b="1" u="none" strike="noStrike">
                          <a:effectLst/>
                        </a:rPr>
                        <a:t>1153.364</a:t>
                      </a:r>
                      <a:endParaRPr lang="en-US" sz="1050" b="1" i="0" u="none" strike="noStrike">
                        <a:solidFill>
                          <a:srgbClr val="000000"/>
                        </a:solidFill>
                        <a:effectLst/>
                        <a:latin typeface="Calibri" panose="020F0502020204030204" pitchFamily="34" charset="0"/>
                      </a:endParaRPr>
                    </a:p>
                  </a:txBody>
                  <a:tcPr marL="2595" marR="2595" marT="2595" marB="0" anchor="b"/>
                </a:tc>
                <a:tc gridSpan="2">
                  <a:txBody>
                    <a:bodyPr/>
                    <a:lstStyle/>
                    <a:p>
                      <a:pPr algn="ctr" fontAlgn="b"/>
                      <a:r>
                        <a:rPr lang="en-US" sz="1050" b="1" u="none" strike="noStrike">
                          <a:effectLst/>
                        </a:rPr>
                        <a:t>SOX2;GSX1;LHX4</a:t>
                      </a:r>
                      <a:endParaRPr lang="en-US" sz="1050" b="1" i="0" u="none" strike="noStrike">
                        <a:solidFill>
                          <a:srgbClr val="000000"/>
                        </a:solidFill>
                        <a:effectLst/>
                        <a:latin typeface="Calibri" panose="020F0502020204030204" pitchFamily="34" charset="0"/>
                      </a:endParaRPr>
                    </a:p>
                  </a:txBody>
                  <a:tcPr marL="2595" marR="2595" marT="2595" marB="0" anchor="b"/>
                </a:tc>
                <a:tc hMerge="1">
                  <a:txBody>
                    <a:bodyPr/>
                    <a:lstStyle/>
                    <a:p>
                      <a:endParaRPr lang="en-US"/>
                    </a:p>
                  </a:txBody>
                  <a:tcPr/>
                </a:tc>
              </a:tr>
              <a:tr h="79614">
                <a:tc>
                  <a:txBody>
                    <a:bodyPr/>
                    <a:lstStyle/>
                    <a:p>
                      <a:pPr algn="ctr" fontAlgn="b"/>
                      <a:r>
                        <a:rPr lang="en-US" sz="1050" b="1" u="none" strike="noStrike">
                          <a:effectLst/>
                        </a:rPr>
                        <a:t>cervical vertebral transformation MP:0004615</a:t>
                      </a:r>
                      <a:endParaRPr lang="en-US" sz="1050" b="1" i="0" u="none" strike="noStrike">
                        <a:solidFill>
                          <a:srgbClr val="000000"/>
                        </a:solidFill>
                        <a:effectLst/>
                        <a:latin typeface="Calibri" panose="020F0502020204030204" pitchFamily="34" charset="0"/>
                      </a:endParaRPr>
                    </a:p>
                  </a:txBody>
                  <a:tcPr marL="2595" marR="2595" marT="2595" marB="0" anchor="b"/>
                </a:tc>
                <a:tc>
                  <a:txBody>
                    <a:bodyPr/>
                    <a:lstStyle/>
                    <a:p>
                      <a:pPr algn="ctr" fontAlgn="b"/>
                      <a:r>
                        <a:rPr lang="en-US" sz="1050" b="1" u="none" strike="noStrike">
                          <a:effectLst/>
                        </a:rPr>
                        <a:t>9.28E-06</a:t>
                      </a:r>
                      <a:endParaRPr lang="en-US" sz="1050" b="1" i="0" u="none" strike="noStrike">
                        <a:solidFill>
                          <a:srgbClr val="000000"/>
                        </a:solidFill>
                        <a:effectLst/>
                        <a:latin typeface="Calibri" panose="020F0502020204030204" pitchFamily="34" charset="0"/>
                      </a:endParaRPr>
                    </a:p>
                  </a:txBody>
                  <a:tcPr marL="2595" marR="2595" marT="2595" marB="0" anchor="b"/>
                </a:tc>
                <a:tc>
                  <a:txBody>
                    <a:bodyPr/>
                    <a:lstStyle/>
                    <a:p>
                      <a:pPr algn="ctr" fontAlgn="b"/>
                      <a:r>
                        <a:rPr lang="en-US" sz="1050" b="1" u="none" strike="noStrike">
                          <a:effectLst/>
                        </a:rPr>
                        <a:t>7.60E-04</a:t>
                      </a:r>
                      <a:endParaRPr lang="en-US" sz="1050" b="1" i="0" u="none" strike="noStrike">
                        <a:solidFill>
                          <a:srgbClr val="000000"/>
                        </a:solidFill>
                        <a:effectLst/>
                        <a:latin typeface="Calibri" panose="020F0502020204030204" pitchFamily="34" charset="0"/>
                      </a:endParaRPr>
                    </a:p>
                  </a:txBody>
                  <a:tcPr marL="2595" marR="2595" marT="2595" marB="0" anchor="b"/>
                </a:tc>
                <a:tc>
                  <a:txBody>
                    <a:bodyPr/>
                    <a:lstStyle/>
                    <a:p>
                      <a:pPr algn="ctr" fontAlgn="b"/>
                      <a:r>
                        <a:rPr lang="en-US" sz="1050" b="1" u="none" strike="noStrike">
                          <a:effectLst/>
                        </a:rPr>
                        <a:t>35.46524</a:t>
                      </a:r>
                      <a:endParaRPr lang="en-US" sz="1050" b="1" i="0" u="none" strike="noStrike">
                        <a:solidFill>
                          <a:srgbClr val="000000"/>
                        </a:solidFill>
                        <a:effectLst/>
                        <a:latin typeface="Calibri" panose="020F0502020204030204" pitchFamily="34" charset="0"/>
                      </a:endParaRPr>
                    </a:p>
                  </a:txBody>
                  <a:tcPr marL="2595" marR="2595" marT="2595" marB="0" anchor="b"/>
                </a:tc>
                <a:tc>
                  <a:txBody>
                    <a:bodyPr/>
                    <a:lstStyle/>
                    <a:p>
                      <a:pPr algn="ctr" fontAlgn="b"/>
                      <a:r>
                        <a:rPr lang="en-US" sz="1050" b="1" u="none" strike="noStrike">
                          <a:effectLst/>
                        </a:rPr>
                        <a:t>410.9496</a:t>
                      </a:r>
                      <a:endParaRPr lang="en-US" sz="1050" b="1" i="0" u="none" strike="noStrike">
                        <a:solidFill>
                          <a:srgbClr val="000000"/>
                        </a:solidFill>
                        <a:effectLst/>
                        <a:latin typeface="Calibri" panose="020F0502020204030204" pitchFamily="34" charset="0"/>
                      </a:endParaRPr>
                    </a:p>
                  </a:txBody>
                  <a:tcPr marL="2595" marR="2595" marT="2595" marB="0" anchor="b"/>
                </a:tc>
                <a:tc gridSpan="2">
                  <a:txBody>
                    <a:bodyPr/>
                    <a:lstStyle/>
                    <a:p>
                      <a:pPr algn="ctr" fontAlgn="b"/>
                      <a:r>
                        <a:rPr lang="en-US" sz="1050" b="1" u="none" strike="noStrike">
                          <a:effectLst/>
                        </a:rPr>
                        <a:t>HOXD4;HOXC8;HOXB6;HOXB5</a:t>
                      </a:r>
                      <a:endParaRPr lang="en-US" sz="1050" b="1" i="0" u="none" strike="noStrike">
                        <a:solidFill>
                          <a:srgbClr val="000000"/>
                        </a:solidFill>
                        <a:effectLst/>
                        <a:latin typeface="Calibri" panose="020F0502020204030204" pitchFamily="34" charset="0"/>
                      </a:endParaRPr>
                    </a:p>
                  </a:txBody>
                  <a:tcPr marL="2595" marR="2595" marT="2595" marB="0" anchor="b"/>
                </a:tc>
                <a:tc hMerge="1">
                  <a:txBody>
                    <a:bodyPr/>
                    <a:lstStyle/>
                    <a:p>
                      <a:endParaRPr lang="en-US"/>
                    </a:p>
                  </a:txBody>
                  <a:tcPr/>
                </a:tc>
              </a:tr>
              <a:tr h="79614">
                <a:tc>
                  <a:txBody>
                    <a:bodyPr/>
                    <a:lstStyle/>
                    <a:p>
                      <a:pPr algn="ctr" fontAlgn="b"/>
                      <a:r>
                        <a:rPr lang="en-US" sz="1050" b="1" u="none" strike="noStrike">
                          <a:effectLst/>
                        </a:rPr>
                        <a:t>abnormal somatic nervous system morphology MP:0002752</a:t>
                      </a:r>
                      <a:endParaRPr lang="en-US" sz="1050" b="1" i="0" u="none" strike="noStrike">
                        <a:solidFill>
                          <a:srgbClr val="000000"/>
                        </a:solidFill>
                        <a:effectLst/>
                        <a:latin typeface="Calibri" panose="020F0502020204030204" pitchFamily="34" charset="0"/>
                      </a:endParaRPr>
                    </a:p>
                  </a:txBody>
                  <a:tcPr marL="2595" marR="2595" marT="2595" marB="0" anchor="b"/>
                </a:tc>
                <a:tc>
                  <a:txBody>
                    <a:bodyPr/>
                    <a:lstStyle/>
                    <a:p>
                      <a:pPr algn="ctr" fontAlgn="b"/>
                      <a:r>
                        <a:rPr lang="en-US" sz="1050" b="1" u="none" strike="noStrike">
                          <a:effectLst/>
                        </a:rPr>
                        <a:t>1.15E-05</a:t>
                      </a:r>
                      <a:endParaRPr lang="en-US" sz="1050" b="1" i="0" u="none" strike="noStrike">
                        <a:solidFill>
                          <a:srgbClr val="000000"/>
                        </a:solidFill>
                        <a:effectLst/>
                        <a:latin typeface="Calibri" panose="020F0502020204030204" pitchFamily="34" charset="0"/>
                      </a:endParaRPr>
                    </a:p>
                  </a:txBody>
                  <a:tcPr marL="2595" marR="2595" marT="2595" marB="0" anchor="b"/>
                </a:tc>
                <a:tc>
                  <a:txBody>
                    <a:bodyPr/>
                    <a:lstStyle/>
                    <a:p>
                      <a:pPr algn="ctr" fontAlgn="b"/>
                      <a:r>
                        <a:rPr lang="en-US" sz="1050" b="1" u="none" strike="noStrike">
                          <a:effectLst/>
                        </a:rPr>
                        <a:t>8.79E-04</a:t>
                      </a:r>
                      <a:endParaRPr lang="en-US" sz="1050" b="1" i="0" u="none" strike="noStrike">
                        <a:solidFill>
                          <a:srgbClr val="000000"/>
                        </a:solidFill>
                        <a:effectLst/>
                        <a:latin typeface="Calibri" panose="020F0502020204030204" pitchFamily="34" charset="0"/>
                      </a:endParaRPr>
                    </a:p>
                  </a:txBody>
                  <a:tcPr marL="2595" marR="2595" marT="2595" marB="0" anchor="b"/>
                </a:tc>
                <a:tc>
                  <a:txBody>
                    <a:bodyPr/>
                    <a:lstStyle/>
                    <a:p>
                      <a:pPr algn="ctr" fontAlgn="b"/>
                      <a:r>
                        <a:rPr lang="en-US" sz="1050" b="1" u="none" strike="noStrike">
                          <a:effectLst/>
                        </a:rPr>
                        <a:t>89.19403</a:t>
                      </a:r>
                      <a:endParaRPr lang="en-US" sz="1050" b="1" i="0" u="none" strike="noStrike">
                        <a:solidFill>
                          <a:srgbClr val="000000"/>
                        </a:solidFill>
                        <a:effectLst/>
                        <a:latin typeface="Calibri" panose="020F0502020204030204" pitchFamily="34" charset="0"/>
                      </a:endParaRPr>
                    </a:p>
                  </a:txBody>
                  <a:tcPr marL="2595" marR="2595" marT="2595" marB="0" anchor="b"/>
                </a:tc>
                <a:tc>
                  <a:txBody>
                    <a:bodyPr/>
                    <a:lstStyle/>
                    <a:p>
                      <a:pPr algn="ctr" fontAlgn="b"/>
                      <a:r>
                        <a:rPr lang="en-US" sz="1050" b="1" u="none" strike="noStrike">
                          <a:effectLst/>
                        </a:rPr>
                        <a:t>1014.798</a:t>
                      </a:r>
                      <a:endParaRPr lang="en-US" sz="1050" b="1" i="0" u="none" strike="noStrike">
                        <a:solidFill>
                          <a:srgbClr val="000000"/>
                        </a:solidFill>
                        <a:effectLst/>
                        <a:latin typeface="Calibri" panose="020F0502020204030204" pitchFamily="34" charset="0"/>
                      </a:endParaRPr>
                    </a:p>
                  </a:txBody>
                  <a:tcPr marL="2595" marR="2595" marT="2595" marB="0" anchor="b"/>
                </a:tc>
                <a:tc gridSpan="2">
                  <a:txBody>
                    <a:bodyPr/>
                    <a:lstStyle/>
                    <a:p>
                      <a:pPr algn="ctr" fontAlgn="b"/>
                      <a:r>
                        <a:rPr lang="en-US" sz="1050" b="1" u="none" strike="noStrike">
                          <a:effectLst/>
                        </a:rPr>
                        <a:t>HOXB6;NEUROG2;HOXB5</a:t>
                      </a:r>
                      <a:endParaRPr lang="en-US" sz="1050" b="1" i="0" u="none" strike="noStrike">
                        <a:solidFill>
                          <a:srgbClr val="000000"/>
                        </a:solidFill>
                        <a:effectLst/>
                        <a:latin typeface="Calibri" panose="020F0502020204030204" pitchFamily="34" charset="0"/>
                      </a:endParaRPr>
                    </a:p>
                  </a:txBody>
                  <a:tcPr marL="2595" marR="2595" marT="2595" marB="0" anchor="b"/>
                </a:tc>
                <a:tc hMerge="1">
                  <a:txBody>
                    <a:bodyPr/>
                    <a:lstStyle/>
                    <a:p>
                      <a:endParaRPr lang="en-US"/>
                    </a:p>
                  </a:txBody>
                  <a:tcPr/>
                </a:tc>
              </a:tr>
              <a:tr h="79614">
                <a:tc>
                  <a:txBody>
                    <a:bodyPr/>
                    <a:lstStyle/>
                    <a:p>
                      <a:pPr algn="ctr" fontAlgn="b"/>
                      <a:r>
                        <a:rPr lang="en-US" sz="1050" b="1" u="none" strike="noStrike">
                          <a:effectLst/>
                        </a:rPr>
                        <a:t>abnormal thoracic vertebrae morphology MP:0003047</a:t>
                      </a:r>
                      <a:endParaRPr lang="en-US" sz="1050" b="1" i="0" u="none" strike="noStrike">
                        <a:solidFill>
                          <a:srgbClr val="000000"/>
                        </a:solidFill>
                        <a:effectLst/>
                        <a:latin typeface="Calibri" panose="020F0502020204030204" pitchFamily="34" charset="0"/>
                      </a:endParaRPr>
                    </a:p>
                  </a:txBody>
                  <a:tcPr marL="2595" marR="2595" marT="2595" marB="0" anchor="b"/>
                </a:tc>
                <a:tc>
                  <a:txBody>
                    <a:bodyPr/>
                    <a:lstStyle/>
                    <a:p>
                      <a:pPr algn="ctr" fontAlgn="b"/>
                      <a:r>
                        <a:rPr lang="en-US" sz="1050" b="1" u="none" strike="noStrike">
                          <a:effectLst/>
                        </a:rPr>
                        <a:t>1.39E-05</a:t>
                      </a:r>
                      <a:endParaRPr lang="en-US" sz="1050" b="1" i="0" u="none" strike="noStrike">
                        <a:solidFill>
                          <a:srgbClr val="000000"/>
                        </a:solidFill>
                        <a:effectLst/>
                        <a:latin typeface="Calibri" panose="020F0502020204030204" pitchFamily="34" charset="0"/>
                      </a:endParaRPr>
                    </a:p>
                  </a:txBody>
                  <a:tcPr marL="2595" marR="2595" marT="2595" marB="0" anchor="b"/>
                </a:tc>
                <a:tc>
                  <a:txBody>
                    <a:bodyPr/>
                    <a:lstStyle/>
                    <a:p>
                      <a:pPr algn="ctr" fontAlgn="b"/>
                      <a:r>
                        <a:rPr lang="en-US" sz="1050" b="1" u="none" strike="noStrike">
                          <a:effectLst/>
                        </a:rPr>
                        <a:t>0.001006</a:t>
                      </a:r>
                      <a:endParaRPr lang="en-US" sz="1050" b="1" i="0" u="none" strike="noStrike">
                        <a:solidFill>
                          <a:srgbClr val="000000"/>
                        </a:solidFill>
                        <a:effectLst/>
                        <a:latin typeface="Calibri" panose="020F0502020204030204" pitchFamily="34" charset="0"/>
                      </a:endParaRPr>
                    </a:p>
                  </a:txBody>
                  <a:tcPr marL="2595" marR="2595" marT="2595" marB="0" anchor="b"/>
                </a:tc>
                <a:tc>
                  <a:txBody>
                    <a:bodyPr/>
                    <a:lstStyle/>
                    <a:p>
                      <a:pPr algn="ctr" fontAlgn="b"/>
                      <a:r>
                        <a:rPr lang="en-US" sz="1050" b="1" u="none" strike="noStrike">
                          <a:effectLst/>
                        </a:rPr>
                        <a:t>31.72568</a:t>
                      </a:r>
                      <a:endParaRPr lang="en-US" sz="1050" b="1" i="0" u="none" strike="noStrike">
                        <a:solidFill>
                          <a:srgbClr val="000000"/>
                        </a:solidFill>
                        <a:effectLst/>
                        <a:latin typeface="Calibri" panose="020F0502020204030204" pitchFamily="34" charset="0"/>
                      </a:endParaRPr>
                    </a:p>
                  </a:txBody>
                  <a:tcPr marL="2595" marR="2595" marT="2595" marB="0" anchor="b"/>
                </a:tc>
                <a:tc>
                  <a:txBody>
                    <a:bodyPr/>
                    <a:lstStyle/>
                    <a:p>
                      <a:pPr algn="ctr" fontAlgn="b"/>
                      <a:r>
                        <a:rPr lang="en-US" sz="1050" b="1" u="none" strike="noStrike">
                          <a:effectLst/>
                        </a:rPr>
                        <a:t>354.7446</a:t>
                      </a:r>
                      <a:endParaRPr lang="en-US" sz="1050" b="1" i="0" u="none" strike="noStrike">
                        <a:solidFill>
                          <a:srgbClr val="000000"/>
                        </a:solidFill>
                        <a:effectLst/>
                        <a:latin typeface="Calibri" panose="020F0502020204030204" pitchFamily="34" charset="0"/>
                      </a:endParaRPr>
                    </a:p>
                  </a:txBody>
                  <a:tcPr marL="2595" marR="2595" marT="2595" marB="0" anchor="b"/>
                </a:tc>
                <a:tc gridSpan="2">
                  <a:txBody>
                    <a:bodyPr/>
                    <a:lstStyle/>
                    <a:p>
                      <a:pPr algn="ctr" fontAlgn="b"/>
                      <a:r>
                        <a:rPr lang="en-US" sz="1050" b="1" u="none" strike="noStrike">
                          <a:effectLst/>
                        </a:rPr>
                        <a:t>HOXC4;HOXC8;HOXB6;HOXB5</a:t>
                      </a:r>
                      <a:endParaRPr lang="en-US" sz="1050" b="1" i="0" u="none" strike="noStrike">
                        <a:solidFill>
                          <a:srgbClr val="000000"/>
                        </a:solidFill>
                        <a:effectLst/>
                        <a:latin typeface="Calibri" panose="020F0502020204030204" pitchFamily="34" charset="0"/>
                      </a:endParaRPr>
                    </a:p>
                  </a:txBody>
                  <a:tcPr marL="2595" marR="2595" marT="2595" marB="0" anchor="b"/>
                </a:tc>
                <a:tc hMerge="1">
                  <a:txBody>
                    <a:bodyPr/>
                    <a:lstStyle/>
                    <a:p>
                      <a:endParaRPr lang="en-US"/>
                    </a:p>
                  </a:txBody>
                  <a:tcPr/>
                </a:tc>
              </a:tr>
              <a:tr h="79614">
                <a:tc>
                  <a:txBody>
                    <a:bodyPr/>
                    <a:lstStyle/>
                    <a:p>
                      <a:pPr algn="ctr" fontAlgn="b"/>
                      <a:r>
                        <a:rPr lang="en-US" sz="1050" b="1" u="none" strike="noStrike">
                          <a:effectLst/>
                        </a:rPr>
                        <a:t>abnormal inner ear morphology MP:0000026</a:t>
                      </a:r>
                      <a:endParaRPr lang="en-US" sz="1050" b="1" i="0" u="none" strike="noStrike">
                        <a:solidFill>
                          <a:srgbClr val="000000"/>
                        </a:solidFill>
                        <a:effectLst/>
                        <a:latin typeface="Calibri" panose="020F0502020204030204" pitchFamily="34" charset="0"/>
                      </a:endParaRPr>
                    </a:p>
                  </a:txBody>
                  <a:tcPr marL="2595" marR="2595" marT="2595" marB="0" anchor="b"/>
                </a:tc>
                <a:tc>
                  <a:txBody>
                    <a:bodyPr/>
                    <a:lstStyle/>
                    <a:p>
                      <a:pPr algn="ctr" fontAlgn="b"/>
                      <a:r>
                        <a:rPr lang="en-US" sz="1050" b="1" u="none" strike="noStrike">
                          <a:effectLst/>
                        </a:rPr>
                        <a:t>2.01E-05</a:t>
                      </a:r>
                      <a:endParaRPr lang="en-US" sz="1050" b="1" i="0" u="none" strike="noStrike">
                        <a:solidFill>
                          <a:srgbClr val="000000"/>
                        </a:solidFill>
                        <a:effectLst/>
                        <a:latin typeface="Calibri" panose="020F0502020204030204" pitchFamily="34" charset="0"/>
                      </a:endParaRPr>
                    </a:p>
                  </a:txBody>
                  <a:tcPr marL="2595" marR="2595" marT="2595" marB="0" anchor="b"/>
                </a:tc>
                <a:tc>
                  <a:txBody>
                    <a:bodyPr/>
                    <a:lstStyle/>
                    <a:p>
                      <a:pPr algn="ctr" fontAlgn="b"/>
                      <a:r>
                        <a:rPr lang="en-US" sz="1050" b="1" u="none" strike="noStrike">
                          <a:effectLst/>
                        </a:rPr>
                        <a:t>0.001371</a:t>
                      </a:r>
                      <a:endParaRPr lang="en-US" sz="1050" b="1" i="0" u="none" strike="noStrike">
                        <a:solidFill>
                          <a:srgbClr val="000000"/>
                        </a:solidFill>
                        <a:effectLst/>
                        <a:latin typeface="Calibri" panose="020F0502020204030204" pitchFamily="34" charset="0"/>
                      </a:endParaRPr>
                    </a:p>
                  </a:txBody>
                  <a:tcPr marL="2595" marR="2595" marT="2595" marB="0" anchor="b"/>
                </a:tc>
                <a:tc>
                  <a:txBody>
                    <a:bodyPr/>
                    <a:lstStyle/>
                    <a:p>
                      <a:pPr algn="ctr" fontAlgn="b"/>
                      <a:r>
                        <a:rPr lang="en-US" sz="1050" b="1" u="none" strike="noStrike">
                          <a:effectLst/>
                        </a:rPr>
                        <a:t>28.69841</a:t>
                      </a:r>
                      <a:endParaRPr lang="en-US" sz="1050" b="1" i="0" u="none" strike="noStrike">
                        <a:solidFill>
                          <a:srgbClr val="000000"/>
                        </a:solidFill>
                        <a:effectLst/>
                        <a:latin typeface="Calibri" panose="020F0502020204030204" pitchFamily="34" charset="0"/>
                      </a:endParaRPr>
                    </a:p>
                  </a:txBody>
                  <a:tcPr marL="2595" marR="2595" marT="2595" marB="0" anchor="b"/>
                </a:tc>
                <a:tc>
                  <a:txBody>
                    <a:bodyPr/>
                    <a:lstStyle/>
                    <a:p>
                      <a:pPr algn="ctr" fontAlgn="b"/>
                      <a:r>
                        <a:rPr lang="en-US" sz="1050" b="1" u="none" strike="noStrike">
                          <a:effectLst/>
                        </a:rPr>
                        <a:t>310.3778</a:t>
                      </a:r>
                      <a:endParaRPr lang="en-US" sz="1050" b="1" i="0" u="none" strike="noStrike">
                        <a:solidFill>
                          <a:srgbClr val="000000"/>
                        </a:solidFill>
                        <a:effectLst/>
                        <a:latin typeface="Calibri" panose="020F0502020204030204" pitchFamily="34" charset="0"/>
                      </a:endParaRPr>
                    </a:p>
                  </a:txBody>
                  <a:tcPr marL="2595" marR="2595" marT="2595" marB="0" anchor="b"/>
                </a:tc>
                <a:tc gridSpan="2">
                  <a:txBody>
                    <a:bodyPr/>
                    <a:lstStyle/>
                    <a:p>
                      <a:pPr algn="ctr" fontAlgn="b"/>
                      <a:r>
                        <a:rPr lang="en-US" sz="1050" b="1" u="none" strike="noStrike">
                          <a:effectLst/>
                        </a:rPr>
                        <a:t>SOX2;ZEB1;FOXI1;HOXA1</a:t>
                      </a:r>
                      <a:endParaRPr lang="en-US" sz="1050" b="1" i="0" u="none" strike="noStrike">
                        <a:solidFill>
                          <a:srgbClr val="000000"/>
                        </a:solidFill>
                        <a:effectLst/>
                        <a:latin typeface="Calibri" panose="020F0502020204030204" pitchFamily="34" charset="0"/>
                      </a:endParaRPr>
                    </a:p>
                  </a:txBody>
                  <a:tcPr marL="2595" marR="2595" marT="2595" marB="0" anchor="b"/>
                </a:tc>
                <a:tc hMerge="1">
                  <a:txBody>
                    <a:bodyPr/>
                    <a:lstStyle/>
                    <a:p>
                      <a:endParaRPr lang="en-US"/>
                    </a:p>
                  </a:txBody>
                  <a:tcPr/>
                </a:tc>
              </a:tr>
              <a:tr h="79614">
                <a:tc>
                  <a:txBody>
                    <a:bodyPr/>
                    <a:lstStyle/>
                    <a:p>
                      <a:pPr algn="ctr" fontAlgn="b"/>
                      <a:r>
                        <a:rPr lang="en-US" sz="1050" b="1" u="none" strike="noStrike">
                          <a:effectLst/>
                        </a:rPr>
                        <a:t>abnormal telencephalon development MP:0000934</a:t>
                      </a:r>
                      <a:endParaRPr lang="en-US" sz="1050" b="1" i="0" u="none" strike="noStrike">
                        <a:solidFill>
                          <a:srgbClr val="000000"/>
                        </a:solidFill>
                        <a:effectLst/>
                        <a:latin typeface="Calibri" panose="020F0502020204030204" pitchFamily="34" charset="0"/>
                      </a:endParaRPr>
                    </a:p>
                  </a:txBody>
                  <a:tcPr marL="2595" marR="2595" marT="2595" marB="0" anchor="b"/>
                </a:tc>
                <a:tc>
                  <a:txBody>
                    <a:bodyPr/>
                    <a:lstStyle/>
                    <a:p>
                      <a:pPr algn="ctr" fontAlgn="b"/>
                      <a:r>
                        <a:rPr lang="en-US" sz="1050" b="1" u="none" strike="noStrike">
                          <a:effectLst/>
                        </a:rPr>
                        <a:t>2.19E-05</a:t>
                      </a:r>
                      <a:endParaRPr lang="en-US" sz="1050" b="1" i="0" u="none" strike="noStrike">
                        <a:solidFill>
                          <a:srgbClr val="000000"/>
                        </a:solidFill>
                        <a:effectLst/>
                        <a:latin typeface="Calibri" panose="020F0502020204030204" pitchFamily="34" charset="0"/>
                      </a:endParaRPr>
                    </a:p>
                  </a:txBody>
                  <a:tcPr marL="2595" marR="2595" marT="2595" marB="0" anchor="b"/>
                </a:tc>
                <a:tc>
                  <a:txBody>
                    <a:bodyPr/>
                    <a:lstStyle/>
                    <a:p>
                      <a:pPr algn="ctr" fontAlgn="b"/>
                      <a:r>
                        <a:rPr lang="en-US" sz="1050" b="1" u="none" strike="noStrike">
                          <a:effectLst/>
                        </a:rPr>
                        <a:t>0.001416</a:t>
                      </a:r>
                      <a:endParaRPr lang="en-US" sz="1050" b="1" i="0" u="none" strike="noStrike">
                        <a:solidFill>
                          <a:srgbClr val="000000"/>
                        </a:solidFill>
                        <a:effectLst/>
                        <a:latin typeface="Calibri" panose="020F0502020204030204" pitchFamily="34" charset="0"/>
                      </a:endParaRPr>
                    </a:p>
                  </a:txBody>
                  <a:tcPr marL="2595" marR="2595" marT="2595" marB="0" anchor="b"/>
                </a:tc>
                <a:tc>
                  <a:txBody>
                    <a:bodyPr/>
                    <a:lstStyle/>
                    <a:p>
                      <a:pPr algn="ctr" fontAlgn="b"/>
                      <a:r>
                        <a:rPr lang="en-US" sz="1050" b="1" u="none" strike="noStrike">
                          <a:effectLst/>
                        </a:rPr>
                        <a:t>28.0296</a:t>
                      </a:r>
                      <a:endParaRPr lang="en-US" sz="1050" b="1" i="0" u="none" strike="noStrike">
                        <a:solidFill>
                          <a:srgbClr val="000000"/>
                        </a:solidFill>
                        <a:effectLst/>
                        <a:latin typeface="Calibri" panose="020F0502020204030204" pitchFamily="34" charset="0"/>
                      </a:endParaRPr>
                    </a:p>
                  </a:txBody>
                  <a:tcPr marL="2595" marR="2595" marT="2595" marB="0" anchor="b"/>
                </a:tc>
                <a:tc>
                  <a:txBody>
                    <a:bodyPr/>
                    <a:lstStyle/>
                    <a:p>
                      <a:pPr algn="ctr" fontAlgn="b"/>
                      <a:r>
                        <a:rPr lang="en-US" sz="1050" b="1" u="none" strike="noStrike">
                          <a:effectLst/>
                        </a:rPr>
                        <a:t>300.7252</a:t>
                      </a:r>
                      <a:endParaRPr lang="en-US" sz="1050" b="1" i="0" u="none" strike="noStrike">
                        <a:solidFill>
                          <a:srgbClr val="000000"/>
                        </a:solidFill>
                        <a:effectLst/>
                        <a:latin typeface="Calibri" panose="020F0502020204030204" pitchFamily="34" charset="0"/>
                      </a:endParaRPr>
                    </a:p>
                  </a:txBody>
                  <a:tcPr marL="2595" marR="2595" marT="2595" marB="0" anchor="b"/>
                </a:tc>
                <a:tc gridSpan="2">
                  <a:txBody>
                    <a:bodyPr/>
                    <a:lstStyle/>
                    <a:p>
                      <a:pPr algn="ctr" fontAlgn="b"/>
                      <a:r>
                        <a:rPr lang="en-US" sz="1050" b="1" u="none" strike="noStrike">
                          <a:effectLst/>
                        </a:rPr>
                        <a:t>FOXG1;ASCL1;NEUROG2;LHX8</a:t>
                      </a:r>
                      <a:endParaRPr lang="en-US" sz="1050" b="1" i="0" u="none" strike="noStrike">
                        <a:solidFill>
                          <a:srgbClr val="000000"/>
                        </a:solidFill>
                        <a:effectLst/>
                        <a:latin typeface="Calibri" panose="020F0502020204030204" pitchFamily="34" charset="0"/>
                      </a:endParaRPr>
                    </a:p>
                  </a:txBody>
                  <a:tcPr marL="2595" marR="2595" marT="2595" marB="0" anchor="b"/>
                </a:tc>
                <a:tc hMerge="1">
                  <a:txBody>
                    <a:bodyPr/>
                    <a:lstStyle/>
                    <a:p>
                      <a:endParaRPr lang="en-US"/>
                    </a:p>
                  </a:txBody>
                  <a:tcPr/>
                </a:tc>
              </a:tr>
              <a:tr h="79614">
                <a:tc>
                  <a:txBody>
                    <a:bodyPr/>
                    <a:lstStyle/>
                    <a:p>
                      <a:pPr algn="ctr" fontAlgn="b"/>
                      <a:r>
                        <a:rPr lang="en-US" sz="1050" b="1" u="none" strike="noStrike">
                          <a:effectLst/>
                        </a:rPr>
                        <a:t>distended abdomen MP:0001270</a:t>
                      </a:r>
                      <a:endParaRPr lang="en-US" sz="1050" b="1" i="0" u="none" strike="noStrike">
                        <a:solidFill>
                          <a:srgbClr val="000000"/>
                        </a:solidFill>
                        <a:effectLst/>
                        <a:latin typeface="Calibri" panose="020F0502020204030204" pitchFamily="34" charset="0"/>
                      </a:endParaRPr>
                    </a:p>
                  </a:txBody>
                  <a:tcPr marL="2595" marR="2595" marT="2595" marB="0" anchor="b"/>
                </a:tc>
                <a:tc>
                  <a:txBody>
                    <a:bodyPr/>
                    <a:lstStyle/>
                    <a:p>
                      <a:pPr algn="ctr" fontAlgn="b"/>
                      <a:r>
                        <a:rPr lang="en-US" sz="1050" b="1" u="none" strike="noStrike">
                          <a:effectLst/>
                        </a:rPr>
                        <a:t>2.81E-05</a:t>
                      </a:r>
                      <a:endParaRPr lang="en-US" sz="1050" b="1" i="0" u="none" strike="noStrike">
                        <a:solidFill>
                          <a:srgbClr val="000000"/>
                        </a:solidFill>
                        <a:effectLst/>
                        <a:latin typeface="Calibri" panose="020F0502020204030204" pitchFamily="34" charset="0"/>
                      </a:endParaRPr>
                    </a:p>
                  </a:txBody>
                  <a:tcPr marL="2595" marR="2595" marT="2595" marB="0" anchor="b"/>
                </a:tc>
                <a:tc>
                  <a:txBody>
                    <a:bodyPr/>
                    <a:lstStyle/>
                    <a:p>
                      <a:pPr algn="ctr" fontAlgn="b"/>
                      <a:r>
                        <a:rPr lang="en-US" sz="1050" b="1" u="none" strike="noStrike">
                          <a:effectLst/>
                        </a:rPr>
                        <a:t>0.001723</a:t>
                      </a:r>
                      <a:endParaRPr lang="en-US" sz="1050" b="1" i="0" u="none" strike="noStrike">
                        <a:solidFill>
                          <a:srgbClr val="000000"/>
                        </a:solidFill>
                        <a:effectLst/>
                        <a:latin typeface="Calibri" panose="020F0502020204030204" pitchFamily="34" charset="0"/>
                      </a:endParaRPr>
                    </a:p>
                  </a:txBody>
                  <a:tcPr marL="2595" marR="2595" marT="2595" marB="0" anchor="b"/>
                </a:tc>
                <a:tc>
                  <a:txBody>
                    <a:bodyPr/>
                    <a:lstStyle/>
                    <a:p>
                      <a:pPr algn="ctr" fontAlgn="b"/>
                      <a:r>
                        <a:rPr lang="en-US" sz="1050" b="1" u="none" strike="noStrike">
                          <a:effectLst/>
                        </a:rPr>
                        <a:t>26.19763</a:t>
                      </a:r>
                      <a:endParaRPr lang="en-US" sz="1050" b="1" i="0" u="none" strike="noStrike">
                        <a:solidFill>
                          <a:srgbClr val="000000"/>
                        </a:solidFill>
                        <a:effectLst/>
                        <a:latin typeface="Calibri" panose="020F0502020204030204" pitchFamily="34" charset="0"/>
                      </a:endParaRPr>
                    </a:p>
                  </a:txBody>
                  <a:tcPr marL="2595" marR="2595" marT="2595" marB="0" anchor="b"/>
                </a:tc>
                <a:tc>
                  <a:txBody>
                    <a:bodyPr/>
                    <a:lstStyle/>
                    <a:p>
                      <a:pPr algn="ctr" fontAlgn="b"/>
                      <a:r>
                        <a:rPr lang="en-US" sz="1050" b="1" u="none" strike="noStrike">
                          <a:effectLst/>
                        </a:rPr>
                        <a:t>274.5825</a:t>
                      </a:r>
                      <a:endParaRPr lang="en-US" sz="1050" b="1" i="0" u="none" strike="noStrike">
                        <a:solidFill>
                          <a:srgbClr val="000000"/>
                        </a:solidFill>
                        <a:effectLst/>
                        <a:latin typeface="Calibri" panose="020F0502020204030204" pitchFamily="34" charset="0"/>
                      </a:endParaRPr>
                    </a:p>
                  </a:txBody>
                  <a:tcPr marL="2595" marR="2595" marT="2595" marB="0" anchor="b"/>
                </a:tc>
                <a:tc gridSpan="2">
                  <a:txBody>
                    <a:bodyPr/>
                    <a:lstStyle/>
                    <a:p>
                      <a:pPr algn="ctr" fontAlgn="b"/>
                      <a:r>
                        <a:rPr lang="en-US" sz="1050" b="1" u="none" strike="noStrike">
                          <a:effectLst/>
                        </a:rPr>
                        <a:t>ISL2;ZEB1;SOX18;FOXP3</a:t>
                      </a:r>
                      <a:endParaRPr lang="en-US" sz="1050" b="1" i="0" u="none" strike="noStrike">
                        <a:solidFill>
                          <a:srgbClr val="000000"/>
                        </a:solidFill>
                        <a:effectLst/>
                        <a:latin typeface="Calibri" panose="020F0502020204030204" pitchFamily="34" charset="0"/>
                      </a:endParaRPr>
                    </a:p>
                  </a:txBody>
                  <a:tcPr marL="2595" marR="2595" marT="2595" marB="0" anchor="b"/>
                </a:tc>
                <a:tc hMerge="1">
                  <a:txBody>
                    <a:bodyPr/>
                    <a:lstStyle/>
                    <a:p>
                      <a:endParaRPr lang="en-US"/>
                    </a:p>
                  </a:txBody>
                  <a:tcPr/>
                </a:tc>
              </a:tr>
              <a:tr h="79614">
                <a:tc>
                  <a:txBody>
                    <a:bodyPr/>
                    <a:lstStyle/>
                    <a:p>
                      <a:pPr algn="ctr" fontAlgn="b"/>
                      <a:r>
                        <a:rPr lang="en-US" sz="1050" b="1" u="none" strike="noStrike">
                          <a:effectLst/>
                        </a:rPr>
                        <a:t>decreased thymocyte number MP:0000715</a:t>
                      </a:r>
                      <a:endParaRPr lang="en-US" sz="1050" b="1" i="0" u="none" strike="noStrike">
                        <a:solidFill>
                          <a:srgbClr val="000000"/>
                        </a:solidFill>
                        <a:effectLst/>
                        <a:latin typeface="Calibri" panose="020F0502020204030204" pitchFamily="34" charset="0"/>
                      </a:endParaRPr>
                    </a:p>
                  </a:txBody>
                  <a:tcPr marL="2595" marR="2595" marT="2595" marB="0" anchor="b"/>
                </a:tc>
                <a:tc>
                  <a:txBody>
                    <a:bodyPr/>
                    <a:lstStyle/>
                    <a:p>
                      <a:pPr algn="ctr" fontAlgn="b"/>
                      <a:r>
                        <a:rPr lang="en-US" sz="1050" b="1" u="none" strike="noStrike">
                          <a:effectLst/>
                        </a:rPr>
                        <a:t>3.19E-05</a:t>
                      </a:r>
                      <a:endParaRPr lang="en-US" sz="1050" b="1" i="0" u="none" strike="noStrike">
                        <a:solidFill>
                          <a:srgbClr val="000000"/>
                        </a:solidFill>
                        <a:effectLst/>
                        <a:latin typeface="Calibri" panose="020F0502020204030204" pitchFamily="34" charset="0"/>
                      </a:endParaRPr>
                    </a:p>
                  </a:txBody>
                  <a:tcPr marL="2595" marR="2595" marT="2595" marB="0" anchor="b"/>
                </a:tc>
                <a:tc>
                  <a:txBody>
                    <a:bodyPr/>
                    <a:lstStyle/>
                    <a:p>
                      <a:pPr algn="ctr" fontAlgn="b"/>
                      <a:r>
                        <a:rPr lang="en-US" sz="1050" b="1" u="none" strike="noStrike">
                          <a:effectLst/>
                        </a:rPr>
                        <a:t>0.001801</a:t>
                      </a:r>
                      <a:endParaRPr lang="en-US" sz="1050" b="1" i="0" u="none" strike="noStrike">
                        <a:solidFill>
                          <a:srgbClr val="000000"/>
                        </a:solidFill>
                        <a:effectLst/>
                        <a:latin typeface="Calibri" panose="020F0502020204030204" pitchFamily="34" charset="0"/>
                      </a:endParaRPr>
                    </a:p>
                  </a:txBody>
                  <a:tcPr marL="2595" marR="2595" marT="2595" marB="0" anchor="b"/>
                </a:tc>
                <a:tc>
                  <a:txBody>
                    <a:bodyPr/>
                    <a:lstStyle/>
                    <a:p>
                      <a:pPr algn="ctr" fontAlgn="b"/>
                      <a:r>
                        <a:rPr lang="en-US" sz="1050" b="1" u="none" strike="noStrike">
                          <a:effectLst/>
                        </a:rPr>
                        <a:t>15.4087</a:t>
                      </a:r>
                      <a:endParaRPr lang="en-US" sz="1050" b="1" i="0" u="none" strike="noStrike">
                        <a:solidFill>
                          <a:srgbClr val="000000"/>
                        </a:solidFill>
                        <a:effectLst/>
                        <a:latin typeface="Calibri" panose="020F0502020204030204" pitchFamily="34" charset="0"/>
                      </a:endParaRPr>
                    </a:p>
                  </a:txBody>
                  <a:tcPr marL="2595" marR="2595" marT="2595" marB="0" anchor="b"/>
                </a:tc>
                <a:tc>
                  <a:txBody>
                    <a:bodyPr/>
                    <a:lstStyle/>
                    <a:p>
                      <a:pPr algn="ctr" fontAlgn="b"/>
                      <a:r>
                        <a:rPr lang="en-US" sz="1050" b="1" u="none" strike="noStrike">
                          <a:effectLst/>
                        </a:rPr>
                        <a:t>159.5065</a:t>
                      </a:r>
                      <a:endParaRPr lang="en-US" sz="1050" b="1" i="0" u="none" strike="noStrike">
                        <a:solidFill>
                          <a:srgbClr val="000000"/>
                        </a:solidFill>
                        <a:effectLst/>
                        <a:latin typeface="Calibri" panose="020F0502020204030204" pitchFamily="34" charset="0"/>
                      </a:endParaRPr>
                    </a:p>
                  </a:txBody>
                  <a:tcPr marL="2595" marR="2595" marT="2595" marB="0" anchor="b"/>
                </a:tc>
                <a:tc gridSpan="2">
                  <a:txBody>
                    <a:bodyPr/>
                    <a:lstStyle/>
                    <a:p>
                      <a:pPr algn="ctr" fontAlgn="b"/>
                      <a:r>
                        <a:rPr lang="en-US" sz="1050" b="1" u="none" strike="noStrike">
                          <a:effectLst/>
                        </a:rPr>
                        <a:t>ZEB1;TCF12;STAT3;FOXP3;FOXN1</a:t>
                      </a:r>
                      <a:endParaRPr lang="en-US" sz="1050" b="1" i="0" u="none" strike="noStrike">
                        <a:solidFill>
                          <a:srgbClr val="000000"/>
                        </a:solidFill>
                        <a:effectLst/>
                        <a:latin typeface="Calibri" panose="020F0502020204030204" pitchFamily="34" charset="0"/>
                      </a:endParaRPr>
                    </a:p>
                  </a:txBody>
                  <a:tcPr marL="2595" marR="2595" marT="2595" marB="0" anchor="b"/>
                </a:tc>
                <a:tc hMerge="1">
                  <a:txBody>
                    <a:bodyPr/>
                    <a:lstStyle/>
                    <a:p>
                      <a:endParaRPr lang="en-US"/>
                    </a:p>
                  </a:txBody>
                  <a:tcPr/>
                </a:tc>
              </a:tr>
              <a:tr h="79614">
                <a:tc>
                  <a:txBody>
                    <a:bodyPr/>
                    <a:lstStyle/>
                    <a:p>
                      <a:pPr algn="ctr" fontAlgn="b"/>
                      <a:r>
                        <a:rPr lang="en-US" sz="1050" b="1" u="none" strike="noStrike">
                          <a:effectLst/>
                        </a:rPr>
                        <a:t>decreased growth hormone level MP:0005136</a:t>
                      </a:r>
                      <a:endParaRPr lang="en-US" sz="1050" b="1" i="0" u="none" strike="noStrike">
                        <a:solidFill>
                          <a:srgbClr val="000000"/>
                        </a:solidFill>
                        <a:effectLst/>
                        <a:latin typeface="Calibri" panose="020F0502020204030204" pitchFamily="34" charset="0"/>
                      </a:endParaRPr>
                    </a:p>
                  </a:txBody>
                  <a:tcPr marL="2595" marR="2595" marT="2595" marB="0" anchor="b"/>
                </a:tc>
                <a:tc>
                  <a:txBody>
                    <a:bodyPr/>
                    <a:lstStyle/>
                    <a:p>
                      <a:pPr algn="ctr" fontAlgn="b"/>
                      <a:r>
                        <a:rPr lang="en-US" sz="1050" b="1" u="none" strike="noStrike">
                          <a:effectLst/>
                        </a:rPr>
                        <a:t>3.23E-05</a:t>
                      </a:r>
                      <a:endParaRPr lang="en-US" sz="1050" b="1" i="0" u="none" strike="noStrike">
                        <a:solidFill>
                          <a:srgbClr val="000000"/>
                        </a:solidFill>
                        <a:effectLst/>
                        <a:latin typeface="Calibri" panose="020F0502020204030204" pitchFamily="34" charset="0"/>
                      </a:endParaRPr>
                    </a:p>
                  </a:txBody>
                  <a:tcPr marL="2595" marR="2595" marT="2595" marB="0" anchor="b"/>
                </a:tc>
                <a:tc>
                  <a:txBody>
                    <a:bodyPr/>
                    <a:lstStyle/>
                    <a:p>
                      <a:pPr algn="ctr" fontAlgn="b"/>
                      <a:r>
                        <a:rPr lang="en-US" sz="1050" b="1" u="none" strike="noStrike">
                          <a:effectLst/>
                        </a:rPr>
                        <a:t>0.001801</a:t>
                      </a:r>
                      <a:endParaRPr lang="en-US" sz="1050" b="1" i="0" u="none" strike="noStrike">
                        <a:solidFill>
                          <a:srgbClr val="000000"/>
                        </a:solidFill>
                        <a:effectLst/>
                        <a:latin typeface="Calibri" panose="020F0502020204030204" pitchFamily="34" charset="0"/>
                      </a:endParaRPr>
                    </a:p>
                  </a:txBody>
                  <a:tcPr marL="2595" marR="2595" marT="2595" marB="0" anchor="b"/>
                </a:tc>
                <a:tc>
                  <a:txBody>
                    <a:bodyPr/>
                    <a:lstStyle/>
                    <a:p>
                      <a:pPr algn="ctr" fontAlgn="b"/>
                      <a:r>
                        <a:rPr lang="en-US" sz="1050" b="1" u="none" strike="noStrike">
                          <a:effectLst/>
                        </a:rPr>
                        <a:t>59.44776</a:t>
                      </a:r>
                      <a:endParaRPr lang="en-US" sz="1050" b="1" i="0" u="none" strike="noStrike">
                        <a:solidFill>
                          <a:srgbClr val="000000"/>
                        </a:solidFill>
                        <a:effectLst/>
                        <a:latin typeface="Calibri" panose="020F0502020204030204" pitchFamily="34" charset="0"/>
                      </a:endParaRPr>
                    </a:p>
                  </a:txBody>
                  <a:tcPr marL="2595" marR="2595" marT="2595" marB="0" anchor="b"/>
                </a:tc>
                <a:tc>
                  <a:txBody>
                    <a:bodyPr/>
                    <a:lstStyle/>
                    <a:p>
                      <a:pPr algn="ctr" fontAlgn="b"/>
                      <a:r>
                        <a:rPr lang="en-US" sz="1050" b="1" u="none" strike="noStrike">
                          <a:effectLst/>
                        </a:rPr>
                        <a:t>614.7818</a:t>
                      </a:r>
                      <a:endParaRPr lang="en-US" sz="1050" b="1" i="0" u="none" strike="noStrike">
                        <a:solidFill>
                          <a:srgbClr val="000000"/>
                        </a:solidFill>
                        <a:effectLst/>
                        <a:latin typeface="Calibri" panose="020F0502020204030204" pitchFamily="34" charset="0"/>
                      </a:endParaRPr>
                    </a:p>
                  </a:txBody>
                  <a:tcPr marL="2595" marR="2595" marT="2595" marB="0" anchor="b"/>
                </a:tc>
                <a:tc gridSpan="2">
                  <a:txBody>
                    <a:bodyPr/>
                    <a:lstStyle/>
                    <a:p>
                      <a:pPr algn="ctr" fontAlgn="b"/>
                      <a:r>
                        <a:rPr lang="en-US" sz="1050" b="1" u="none" strike="noStrike">
                          <a:effectLst/>
                        </a:rPr>
                        <a:t>SOX2;STAT3;LHX4</a:t>
                      </a:r>
                      <a:endParaRPr lang="en-US" sz="1050" b="1" i="0" u="none" strike="noStrike">
                        <a:solidFill>
                          <a:srgbClr val="000000"/>
                        </a:solidFill>
                        <a:effectLst/>
                        <a:latin typeface="Calibri" panose="020F0502020204030204" pitchFamily="34" charset="0"/>
                      </a:endParaRPr>
                    </a:p>
                  </a:txBody>
                  <a:tcPr marL="2595" marR="2595" marT="2595" marB="0" anchor="b"/>
                </a:tc>
                <a:tc hMerge="1">
                  <a:txBody>
                    <a:bodyPr/>
                    <a:lstStyle/>
                    <a:p>
                      <a:endParaRPr lang="en-US"/>
                    </a:p>
                  </a:txBody>
                  <a:tcPr/>
                </a:tc>
              </a:tr>
              <a:tr h="79614">
                <a:tc>
                  <a:txBody>
                    <a:bodyPr/>
                    <a:lstStyle/>
                    <a:p>
                      <a:pPr algn="ctr" fontAlgn="b"/>
                      <a:r>
                        <a:rPr lang="en-US" sz="1050" b="1" u="none" strike="noStrike">
                          <a:effectLst/>
                        </a:rPr>
                        <a:t>abnormal neuron differentiation MP:0009937</a:t>
                      </a:r>
                      <a:endParaRPr lang="en-US" sz="1050" b="1" i="0" u="none" strike="noStrike">
                        <a:solidFill>
                          <a:srgbClr val="000000"/>
                        </a:solidFill>
                        <a:effectLst/>
                        <a:latin typeface="Calibri" panose="020F0502020204030204" pitchFamily="34" charset="0"/>
                      </a:endParaRPr>
                    </a:p>
                  </a:txBody>
                  <a:tcPr marL="2595" marR="2595" marT="2595" marB="0" anchor="b"/>
                </a:tc>
                <a:tc>
                  <a:txBody>
                    <a:bodyPr/>
                    <a:lstStyle/>
                    <a:p>
                      <a:pPr algn="ctr" fontAlgn="b"/>
                      <a:r>
                        <a:rPr lang="en-US" sz="1050" b="1" u="none" strike="noStrike">
                          <a:effectLst/>
                        </a:rPr>
                        <a:t>4.37E-05</a:t>
                      </a:r>
                      <a:endParaRPr lang="en-US" sz="1050" b="1" i="0" u="none" strike="noStrike">
                        <a:solidFill>
                          <a:srgbClr val="000000"/>
                        </a:solidFill>
                        <a:effectLst/>
                        <a:latin typeface="Calibri" panose="020F0502020204030204" pitchFamily="34" charset="0"/>
                      </a:endParaRPr>
                    </a:p>
                  </a:txBody>
                  <a:tcPr marL="2595" marR="2595" marT="2595" marB="0" anchor="b"/>
                </a:tc>
                <a:tc>
                  <a:txBody>
                    <a:bodyPr/>
                    <a:lstStyle/>
                    <a:p>
                      <a:pPr algn="ctr" fontAlgn="b"/>
                      <a:r>
                        <a:rPr lang="en-US" sz="1050" b="1" u="none" strike="noStrike">
                          <a:effectLst/>
                        </a:rPr>
                        <a:t>0.002332</a:t>
                      </a:r>
                      <a:endParaRPr lang="en-US" sz="1050" b="1" i="0" u="none" strike="noStrike">
                        <a:solidFill>
                          <a:srgbClr val="000000"/>
                        </a:solidFill>
                        <a:effectLst/>
                        <a:latin typeface="Calibri" panose="020F0502020204030204" pitchFamily="34" charset="0"/>
                      </a:endParaRPr>
                    </a:p>
                  </a:txBody>
                  <a:tcPr marL="2595" marR="2595" marT="2595" marB="0" anchor="b"/>
                </a:tc>
                <a:tc>
                  <a:txBody>
                    <a:bodyPr/>
                    <a:lstStyle/>
                    <a:p>
                      <a:pPr algn="ctr" fontAlgn="b"/>
                      <a:r>
                        <a:rPr lang="en-US" sz="1050" b="1" u="none" strike="noStrike">
                          <a:effectLst/>
                        </a:rPr>
                        <a:t>14.38607</a:t>
                      </a:r>
                      <a:endParaRPr lang="en-US" sz="1050" b="1" i="0" u="none" strike="noStrike">
                        <a:solidFill>
                          <a:srgbClr val="000000"/>
                        </a:solidFill>
                        <a:effectLst/>
                        <a:latin typeface="Calibri" panose="020F0502020204030204" pitchFamily="34" charset="0"/>
                      </a:endParaRPr>
                    </a:p>
                  </a:txBody>
                  <a:tcPr marL="2595" marR="2595" marT="2595" marB="0" anchor="b"/>
                </a:tc>
                <a:tc>
                  <a:txBody>
                    <a:bodyPr/>
                    <a:lstStyle/>
                    <a:p>
                      <a:pPr algn="ctr" fontAlgn="b"/>
                      <a:r>
                        <a:rPr lang="en-US" sz="1050" b="1" u="none" strike="noStrike">
                          <a:effectLst/>
                        </a:rPr>
                        <a:t>144.4173</a:t>
                      </a:r>
                      <a:endParaRPr lang="en-US" sz="1050" b="1" i="0" u="none" strike="noStrike">
                        <a:solidFill>
                          <a:srgbClr val="000000"/>
                        </a:solidFill>
                        <a:effectLst/>
                        <a:latin typeface="Calibri" panose="020F0502020204030204" pitchFamily="34" charset="0"/>
                      </a:endParaRPr>
                    </a:p>
                  </a:txBody>
                  <a:tcPr marL="2595" marR="2595" marT="2595" marB="0" anchor="b"/>
                </a:tc>
                <a:tc gridSpan="2">
                  <a:txBody>
                    <a:bodyPr/>
                    <a:lstStyle/>
                    <a:p>
                      <a:pPr algn="ctr" fontAlgn="b"/>
                      <a:r>
                        <a:rPr lang="en-US" sz="1050" b="1" u="none" strike="noStrike">
                          <a:effectLst/>
                        </a:rPr>
                        <a:t>SOX2;FOXC1;OLIG3;FOXG1;NEUROG2</a:t>
                      </a:r>
                      <a:endParaRPr lang="en-US" sz="1050" b="1" i="0" u="none" strike="noStrike">
                        <a:solidFill>
                          <a:srgbClr val="000000"/>
                        </a:solidFill>
                        <a:effectLst/>
                        <a:latin typeface="Calibri" panose="020F0502020204030204" pitchFamily="34" charset="0"/>
                      </a:endParaRPr>
                    </a:p>
                  </a:txBody>
                  <a:tcPr marL="2595" marR="2595" marT="2595" marB="0" anchor="b"/>
                </a:tc>
                <a:tc hMerge="1">
                  <a:txBody>
                    <a:bodyPr/>
                    <a:lstStyle/>
                    <a:p>
                      <a:endParaRPr lang="en-US"/>
                    </a:p>
                  </a:txBody>
                  <a:tcPr/>
                </a:tc>
              </a:tr>
              <a:tr h="79614">
                <a:tc>
                  <a:txBody>
                    <a:bodyPr/>
                    <a:lstStyle/>
                    <a:p>
                      <a:pPr algn="ctr" fontAlgn="b"/>
                      <a:r>
                        <a:rPr lang="en-US" sz="1050" b="1" u="none" strike="noStrike">
                          <a:effectLst/>
                        </a:rPr>
                        <a:t>postnatal lethality, complete penetrance MP:0011085</a:t>
                      </a:r>
                      <a:endParaRPr lang="en-US" sz="1050" b="1" i="0" u="none" strike="noStrike">
                        <a:solidFill>
                          <a:srgbClr val="000000"/>
                        </a:solidFill>
                        <a:effectLst/>
                        <a:latin typeface="Calibri" panose="020F0502020204030204" pitchFamily="34" charset="0"/>
                      </a:endParaRPr>
                    </a:p>
                  </a:txBody>
                  <a:tcPr marL="2595" marR="2595" marT="2595" marB="0" anchor="b"/>
                </a:tc>
                <a:tc>
                  <a:txBody>
                    <a:bodyPr/>
                    <a:lstStyle/>
                    <a:p>
                      <a:pPr algn="ctr" fontAlgn="b"/>
                      <a:r>
                        <a:rPr lang="en-US" sz="1050" b="1" u="none" strike="noStrike">
                          <a:effectLst/>
                        </a:rPr>
                        <a:t>6.87E-05</a:t>
                      </a:r>
                      <a:endParaRPr lang="en-US" sz="1050" b="1" i="0" u="none" strike="noStrike">
                        <a:solidFill>
                          <a:srgbClr val="000000"/>
                        </a:solidFill>
                        <a:effectLst/>
                        <a:latin typeface="Calibri" panose="020F0502020204030204" pitchFamily="34" charset="0"/>
                      </a:endParaRPr>
                    </a:p>
                  </a:txBody>
                  <a:tcPr marL="2595" marR="2595" marT="2595" marB="0" anchor="b"/>
                </a:tc>
                <a:tc>
                  <a:txBody>
                    <a:bodyPr/>
                    <a:lstStyle/>
                    <a:p>
                      <a:pPr algn="ctr" fontAlgn="b"/>
                      <a:r>
                        <a:rPr lang="en-US" sz="1050" b="1" u="none" strike="noStrike">
                          <a:effectLst/>
                        </a:rPr>
                        <a:t>0.003514</a:t>
                      </a:r>
                      <a:endParaRPr lang="en-US" sz="1050" b="1" i="0" u="none" strike="noStrike">
                        <a:solidFill>
                          <a:srgbClr val="000000"/>
                        </a:solidFill>
                        <a:effectLst/>
                        <a:latin typeface="Calibri" panose="020F0502020204030204" pitchFamily="34" charset="0"/>
                      </a:endParaRPr>
                    </a:p>
                  </a:txBody>
                  <a:tcPr marL="2595" marR="2595" marT="2595" marB="0" anchor="b"/>
                </a:tc>
                <a:tc>
                  <a:txBody>
                    <a:bodyPr/>
                    <a:lstStyle/>
                    <a:p>
                      <a:pPr algn="ctr" fontAlgn="b"/>
                      <a:r>
                        <a:rPr lang="en-US" sz="1050" b="1" u="none" strike="noStrike">
                          <a:effectLst/>
                        </a:rPr>
                        <a:t>6.533177</a:t>
                      </a:r>
                      <a:endParaRPr lang="en-US" sz="1050" b="1" i="0" u="none" strike="noStrike">
                        <a:solidFill>
                          <a:srgbClr val="000000"/>
                        </a:solidFill>
                        <a:effectLst/>
                        <a:latin typeface="Calibri" panose="020F0502020204030204" pitchFamily="34" charset="0"/>
                      </a:endParaRPr>
                    </a:p>
                  </a:txBody>
                  <a:tcPr marL="2595" marR="2595" marT="2595" marB="0" anchor="b"/>
                </a:tc>
                <a:tc>
                  <a:txBody>
                    <a:bodyPr/>
                    <a:lstStyle/>
                    <a:p>
                      <a:pPr algn="ctr" fontAlgn="b"/>
                      <a:r>
                        <a:rPr lang="en-US" sz="1050" b="1" u="none" strike="noStrike">
                          <a:effectLst/>
                        </a:rPr>
                        <a:t>62.6279</a:t>
                      </a:r>
                      <a:endParaRPr lang="en-US" sz="1050" b="1" i="0" u="none" strike="noStrike">
                        <a:solidFill>
                          <a:srgbClr val="000000"/>
                        </a:solidFill>
                        <a:effectLst/>
                        <a:latin typeface="Calibri" panose="020F0502020204030204" pitchFamily="34" charset="0"/>
                      </a:endParaRPr>
                    </a:p>
                  </a:txBody>
                  <a:tcPr marL="2595" marR="2595" marT="2595" marB="0" anchor="b"/>
                </a:tc>
                <a:tc gridSpan="2">
                  <a:txBody>
                    <a:bodyPr/>
                    <a:lstStyle/>
                    <a:p>
                      <a:pPr algn="ctr" fontAlgn="b"/>
                      <a:r>
                        <a:rPr lang="en-US" sz="1050" b="1" u="none" strike="noStrike" dirty="0">
                          <a:effectLst/>
                        </a:rPr>
                        <a:t>BARHL2;TFAP2B;TCF12;HOXA1;SOX6;FOXP3;SOX10;NEUROG2</a:t>
                      </a:r>
                      <a:endParaRPr lang="en-US" sz="1050" b="1" i="0" u="none" strike="noStrike" dirty="0">
                        <a:solidFill>
                          <a:srgbClr val="000000"/>
                        </a:solidFill>
                        <a:effectLst/>
                        <a:latin typeface="Calibri" panose="020F0502020204030204" pitchFamily="34" charset="0"/>
                      </a:endParaRPr>
                    </a:p>
                  </a:txBody>
                  <a:tcPr marL="2595" marR="2595" marT="2595" marB="0" anchor="b"/>
                </a:tc>
                <a:tc hMerge="1">
                  <a:txBody>
                    <a:bodyPr/>
                    <a:lstStyle/>
                    <a:p>
                      <a:endParaRPr lang="en-US"/>
                    </a:p>
                  </a:txBody>
                  <a:tcPr/>
                </a:tc>
              </a:tr>
            </a:tbl>
          </a:graphicData>
        </a:graphic>
      </p:graphicFrame>
      <p:sp>
        <p:nvSpPr>
          <p:cNvPr id="4" name="TextBox 3"/>
          <p:cNvSpPr txBox="1"/>
          <p:nvPr/>
        </p:nvSpPr>
        <p:spPr>
          <a:xfrm>
            <a:off x="3044881" y="0"/>
            <a:ext cx="6326091" cy="338554"/>
          </a:xfrm>
          <a:prstGeom prst="rect">
            <a:avLst/>
          </a:prstGeom>
          <a:noFill/>
        </p:spPr>
        <p:txBody>
          <a:bodyPr wrap="none" rtlCol="0">
            <a:spAutoFit/>
          </a:bodyPr>
          <a:lstStyle/>
          <a:p>
            <a:r>
              <a:rPr lang="en-US" sz="1600" b="1" dirty="0" smtClean="0"/>
              <a:t>GSEA of 70 LTR5_Hs TFs manifesting more than 50% gain of TFBS density</a:t>
            </a:r>
            <a:endParaRPr lang="en-US" sz="1600" b="1" dirty="0"/>
          </a:p>
        </p:txBody>
      </p:sp>
      <p:sp>
        <p:nvSpPr>
          <p:cNvPr id="5" name="TextBox 4"/>
          <p:cNvSpPr txBox="1"/>
          <p:nvPr/>
        </p:nvSpPr>
        <p:spPr>
          <a:xfrm>
            <a:off x="0" y="0"/>
            <a:ext cx="325730" cy="400110"/>
          </a:xfrm>
          <a:prstGeom prst="rect">
            <a:avLst/>
          </a:prstGeom>
          <a:noFill/>
        </p:spPr>
        <p:txBody>
          <a:bodyPr wrap="none" rtlCol="0">
            <a:spAutoFit/>
          </a:bodyPr>
          <a:lstStyle/>
          <a:p>
            <a:r>
              <a:rPr lang="en-US" sz="2000" b="1" dirty="0"/>
              <a:t>K</a:t>
            </a:r>
          </a:p>
        </p:txBody>
      </p:sp>
    </p:spTree>
    <p:extLst>
      <p:ext uri="{BB962C8B-B14F-4D97-AF65-F5344CB8AC3E}">
        <p14:creationId xmlns:p14="http://schemas.microsoft.com/office/powerpoint/2010/main" val="40015464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nvPr>
        </p:nvGraphicFramePr>
        <p:xfrm>
          <a:off x="287386" y="418102"/>
          <a:ext cx="11599814" cy="1741350"/>
        </p:xfrm>
        <a:graphic>
          <a:graphicData uri="http://schemas.openxmlformats.org/drawingml/2006/table">
            <a:tbl>
              <a:tblPr>
                <a:tableStyleId>{5C22544A-7EE6-4342-B048-85BDC9FD1C3A}</a:tableStyleId>
              </a:tblPr>
              <a:tblGrid>
                <a:gridCol w="3200250"/>
                <a:gridCol w="1025834"/>
                <a:gridCol w="1315172"/>
                <a:gridCol w="990763"/>
                <a:gridCol w="1025833"/>
                <a:gridCol w="2859815"/>
                <a:gridCol w="1182147"/>
              </a:tblGrid>
              <a:tr h="124523">
                <a:tc>
                  <a:txBody>
                    <a:bodyPr/>
                    <a:lstStyle/>
                    <a:p>
                      <a:pPr algn="ctr" fontAlgn="b"/>
                      <a:r>
                        <a:rPr lang="en-US" sz="1100" b="1" u="none" strike="noStrike" dirty="0">
                          <a:effectLst/>
                        </a:rPr>
                        <a:t>Term</a:t>
                      </a:r>
                      <a:endParaRPr lang="en-US" sz="1100" b="1" i="0" u="none" strike="noStrike" dirty="0">
                        <a:solidFill>
                          <a:srgbClr val="000000"/>
                        </a:solidFill>
                        <a:effectLst/>
                        <a:latin typeface="Calibri" panose="020F0502020204030204" pitchFamily="34" charset="0"/>
                      </a:endParaRPr>
                    </a:p>
                  </a:txBody>
                  <a:tcPr marL="6495" marR="6495" marT="6495" marB="0" anchor="b"/>
                </a:tc>
                <a:tc>
                  <a:txBody>
                    <a:bodyPr/>
                    <a:lstStyle/>
                    <a:p>
                      <a:pPr algn="ctr" fontAlgn="b"/>
                      <a:r>
                        <a:rPr lang="en-US" sz="1100" b="1" u="none" strike="noStrike" dirty="0">
                          <a:effectLst/>
                        </a:rPr>
                        <a:t>P-value</a:t>
                      </a:r>
                      <a:endParaRPr lang="en-US" sz="1100" b="1" i="0" u="none" strike="noStrike" dirty="0">
                        <a:solidFill>
                          <a:srgbClr val="000000"/>
                        </a:solidFill>
                        <a:effectLst/>
                        <a:latin typeface="Calibri" panose="020F0502020204030204" pitchFamily="34" charset="0"/>
                      </a:endParaRPr>
                    </a:p>
                  </a:txBody>
                  <a:tcPr marL="6495" marR="6495" marT="6495" marB="0" anchor="b"/>
                </a:tc>
                <a:tc>
                  <a:txBody>
                    <a:bodyPr/>
                    <a:lstStyle/>
                    <a:p>
                      <a:pPr algn="ctr" fontAlgn="b"/>
                      <a:r>
                        <a:rPr lang="en-US" sz="1100" b="1" u="none" strike="noStrike">
                          <a:effectLst/>
                        </a:rPr>
                        <a:t>Adjusted P-value</a:t>
                      </a:r>
                      <a:endParaRPr lang="en-US" sz="1100" b="1" i="0" u="none" strike="noStrike">
                        <a:solidFill>
                          <a:srgbClr val="000000"/>
                        </a:solidFill>
                        <a:effectLst/>
                        <a:latin typeface="Calibri" panose="020F0502020204030204" pitchFamily="34" charset="0"/>
                      </a:endParaRPr>
                    </a:p>
                  </a:txBody>
                  <a:tcPr marL="6495" marR="6495" marT="6495" marB="0" anchor="b"/>
                </a:tc>
                <a:tc>
                  <a:txBody>
                    <a:bodyPr/>
                    <a:lstStyle/>
                    <a:p>
                      <a:pPr algn="ctr" fontAlgn="b"/>
                      <a:r>
                        <a:rPr lang="en-US" sz="1100" b="1" u="none" strike="noStrike">
                          <a:effectLst/>
                        </a:rPr>
                        <a:t>Odds Ratio</a:t>
                      </a:r>
                      <a:endParaRPr lang="en-US" sz="1100" b="1" i="0" u="none" strike="noStrike">
                        <a:solidFill>
                          <a:srgbClr val="000000"/>
                        </a:solidFill>
                        <a:effectLst/>
                        <a:latin typeface="Calibri" panose="020F0502020204030204" pitchFamily="34" charset="0"/>
                      </a:endParaRPr>
                    </a:p>
                  </a:txBody>
                  <a:tcPr marL="6495" marR="6495" marT="6495" marB="0" anchor="b"/>
                </a:tc>
                <a:tc>
                  <a:txBody>
                    <a:bodyPr/>
                    <a:lstStyle/>
                    <a:p>
                      <a:pPr algn="ctr" fontAlgn="b"/>
                      <a:r>
                        <a:rPr lang="en-US" sz="1100" b="1" u="none" strike="noStrike">
                          <a:effectLst/>
                        </a:rPr>
                        <a:t>Combined Score</a:t>
                      </a:r>
                      <a:endParaRPr lang="en-US" sz="1100" b="1" i="0" u="none" strike="noStrike">
                        <a:solidFill>
                          <a:srgbClr val="000000"/>
                        </a:solidFill>
                        <a:effectLst/>
                        <a:latin typeface="Calibri" panose="020F0502020204030204" pitchFamily="34" charset="0"/>
                      </a:endParaRPr>
                    </a:p>
                  </a:txBody>
                  <a:tcPr marL="6495" marR="6495" marT="6495" marB="0" anchor="b"/>
                </a:tc>
                <a:tc>
                  <a:txBody>
                    <a:bodyPr/>
                    <a:lstStyle/>
                    <a:p>
                      <a:pPr algn="ctr" fontAlgn="b"/>
                      <a:r>
                        <a:rPr lang="en-US" sz="1100" b="1" u="none" strike="noStrike">
                          <a:effectLst/>
                        </a:rPr>
                        <a:t>Genes</a:t>
                      </a:r>
                      <a:endParaRPr lang="en-US" sz="1100" b="1" i="0" u="none" strike="noStrike">
                        <a:solidFill>
                          <a:srgbClr val="000000"/>
                        </a:solidFill>
                        <a:effectLst/>
                        <a:latin typeface="Calibri" panose="020F0502020204030204" pitchFamily="34" charset="0"/>
                      </a:endParaRPr>
                    </a:p>
                  </a:txBody>
                  <a:tcPr marL="6495" marR="6495" marT="6495" marB="0" anchor="b"/>
                </a:tc>
                <a:tc>
                  <a:txBody>
                    <a:bodyPr/>
                    <a:lstStyle/>
                    <a:p>
                      <a:pPr algn="ctr" fontAlgn="b"/>
                      <a:r>
                        <a:rPr lang="en-US" sz="1100" b="1" u="none" strike="noStrike">
                          <a:effectLst/>
                        </a:rPr>
                        <a:t>Allen Brain Atlas up</a:t>
                      </a:r>
                      <a:endParaRPr lang="en-US" sz="1100" b="1" i="0" u="none" strike="noStrike">
                        <a:solidFill>
                          <a:srgbClr val="000000"/>
                        </a:solidFill>
                        <a:effectLst/>
                        <a:latin typeface="Calibri" panose="020F0502020204030204" pitchFamily="34" charset="0"/>
                      </a:endParaRPr>
                    </a:p>
                  </a:txBody>
                  <a:tcPr marL="6495" marR="6495" marT="6495" marB="0" anchor="b"/>
                </a:tc>
              </a:tr>
              <a:tr h="124523">
                <a:tc>
                  <a:txBody>
                    <a:bodyPr/>
                    <a:lstStyle/>
                    <a:p>
                      <a:pPr algn="ctr" fontAlgn="b"/>
                      <a:r>
                        <a:rPr lang="en-US" sz="1100" b="1" u="none" strike="noStrike">
                          <a:effectLst/>
                        </a:rPr>
                        <a:t>intermediate stratum of r10Tr</a:t>
                      </a:r>
                      <a:endParaRPr lang="en-US" sz="1100" b="1" i="0" u="none" strike="noStrike">
                        <a:solidFill>
                          <a:srgbClr val="000000"/>
                        </a:solidFill>
                        <a:effectLst/>
                        <a:latin typeface="Calibri" panose="020F0502020204030204" pitchFamily="34" charset="0"/>
                      </a:endParaRPr>
                    </a:p>
                  </a:txBody>
                  <a:tcPr marL="6495" marR="6495" marT="6495" marB="0" anchor="b"/>
                </a:tc>
                <a:tc>
                  <a:txBody>
                    <a:bodyPr/>
                    <a:lstStyle/>
                    <a:p>
                      <a:pPr algn="ctr" fontAlgn="b"/>
                      <a:r>
                        <a:rPr lang="en-US" sz="1100" b="1" u="none" strike="noStrike">
                          <a:effectLst/>
                        </a:rPr>
                        <a:t>1.01E-05</a:t>
                      </a:r>
                      <a:endParaRPr lang="en-US" sz="1100" b="1" i="0" u="none" strike="noStrike">
                        <a:solidFill>
                          <a:srgbClr val="000000"/>
                        </a:solidFill>
                        <a:effectLst/>
                        <a:latin typeface="Calibri" panose="020F0502020204030204" pitchFamily="34" charset="0"/>
                      </a:endParaRPr>
                    </a:p>
                  </a:txBody>
                  <a:tcPr marL="6495" marR="6495" marT="6495" marB="0" anchor="b"/>
                </a:tc>
                <a:tc>
                  <a:txBody>
                    <a:bodyPr/>
                    <a:lstStyle/>
                    <a:p>
                      <a:pPr algn="ctr" fontAlgn="b"/>
                      <a:r>
                        <a:rPr lang="en-US" sz="1100" b="1" u="none" strike="noStrike">
                          <a:effectLst/>
                        </a:rPr>
                        <a:t>0.004279</a:t>
                      </a:r>
                      <a:endParaRPr lang="en-US" sz="1100" b="1" i="0" u="none" strike="noStrike">
                        <a:solidFill>
                          <a:srgbClr val="000000"/>
                        </a:solidFill>
                        <a:effectLst/>
                        <a:latin typeface="Calibri" panose="020F0502020204030204" pitchFamily="34" charset="0"/>
                      </a:endParaRPr>
                    </a:p>
                  </a:txBody>
                  <a:tcPr marL="6495" marR="6495" marT="6495" marB="0" anchor="b"/>
                </a:tc>
                <a:tc>
                  <a:txBody>
                    <a:bodyPr/>
                    <a:lstStyle/>
                    <a:p>
                      <a:pPr algn="ctr" fontAlgn="b"/>
                      <a:r>
                        <a:rPr lang="en-US" sz="1100" b="1" u="none" strike="noStrike">
                          <a:effectLst/>
                        </a:rPr>
                        <a:t>8.647804</a:t>
                      </a:r>
                      <a:endParaRPr lang="en-US" sz="1100" b="1" i="0" u="none" strike="noStrike">
                        <a:solidFill>
                          <a:srgbClr val="000000"/>
                        </a:solidFill>
                        <a:effectLst/>
                        <a:latin typeface="Calibri" panose="020F0502020204030204" pitchFamily="34" charset="0"/>
                      </a:endParaRPr>
                    </a:p>
                  </a:txBody>
                  <a:tcPr marL="6495" marR="6495" marT="6495" marB="0" anchor="b"/>
                </a:tc>
                <a:tc>
                  <a:txBody>
                    <a:bodyPr/>
                    <a:lstStyle/>
                    <a:p>
                      <a:pPr algn="ctr" fontAlgn="b"/>
                      <a:r>
                        <a:rPr lang="en-US" sz="1100" b="1" u="none" strike="noStrike">
                          <a:effectLst/>
                        </a:rPr>
                        <a:t>99.49338</a:t>
                      </a:r>
                      <a:endParaRPr lang="en-US" sz="1100" b="1" i="0" u="none" strike="noStrike">
                        <a:solidFill>
                          <a:srgbClr val="000000"/>
                        </a:solidFill>
                        <a:effectLst/>
                        <a:latin typeface="Calibri" panose="020F0502020204030204" pitchFamily="34" charset="0"/>
                      </a:endParaRPr>
                    </a:p>
                  </a:txBody>
                  <a:tcPr marL="6495" marR="6495" marT="6495" marB="0" anchor="b"/>
                </a:tc>
                <a:tc gridSpan="2">
                  <a:txBody>
                    <a:bodyPr/>
                    <a:lstStyle/>
                    <a:p>
                      <a:pPr algn="ctr" fontAlgn="b"/>
                      <a:r>
                        <a:rPr lang="en-US" sz="1100" b="1" u="none" strike="noStrike">
                          <a:effectLst/>
                        </a:rPr>
                        <a:t>OLIG3;HOXC4;ARID3A;FOXO4;HOXB6;MIXL1;HOXB5;KLF1</a:t>
                      </a:r>
                      <a:endParaRPr lang="en-US" sz="1100" b="1" i="0" u="none" strike="noStrike">
                        <a:solidFill>
                          <a:srgbClr val="000000"/>
                        </a:solidFill>
                        <a:effectLst/>
                        <a:latin typeface="Calibri" panose="020F0502020204030204" pitchFamily="34" charset="0"/>
                      </a:endParaRPr>
                    </a:p>
                  </a:txBody>
                  <a:tcPr marL="6495" marR="6495" marT="6495" marB="0" anchor="b"/>
                </a:tc>
                <a:tc hMerge="1">
                  <a:txBody>
                    <a:bodyPr/>
                    <a:lstStyle/>
                    <a:p>
                      <a:endParaRPr lang="en-US"/>
                    </a:p>
                  </a:txBody>
                  <a:tcPr/>
                </a:tc>
              </a:tr>
              <a:tr h="124523">
                <a:tc>
                  <a:txBody>
                    <a:bodyPr/>
                    <a:lstStyle/>
                    <a:p>
                      <a:pPr algn="ctr" fontAlgn="b"/>
                      <a:r>
                        <a:rPr lang="en-US" sz="1100" b="1" u="none" strike="noStrike">
                          <a:effectLst/>
                        </a:rPr>
                        <a:t>liminal part of the r9 alar plate</a:t>
                      </a:r>
                      <a:endParaRPr lang="en-US" sz="1100" b="1" i="0" u="none" strike="noStrike">
                        <a:solidFill>
                          <a:srgbClr val="000000"/>
                        </a:solidFill>
                        <a:effectLst/>
                        <a:latin typeface="Calibri" panose="020F0502020204030204" pitchFamily="34" charset="0"/>
                      </a:endParaRPr>
                    </a:p>
                  </a:txBody>
                  <a:tcPr marL="6495" marR="6495" marT="6495" marB="0" anchor="b"/>
                </a:tc>
                <a:tc>
                  <a:txBody>
                    <a:bodyPr/>
                    <a:lstStyle/>
                    <a:p>
                      <a:pPr algn="ctr" fontAlgn="b"/>
                      <a:r>
                        <a:rPr lang="en-US" sz="1100" b="1" u="none" strike="noStrike">
                          <a:effectLst/>
                        </a:rPr>
                        <a:t>1.01E-05</a:t>
                      </a:r>
                      <a:endParaRPr lang="en-US" sz="1100" b="1" i="0" u="none" strike="noStrike">
                        <a:solidFill>
                          <a:srgbClr val="000000"/>
                        </a:solidFill>
                        <a:effectLst/>
                        <a:latin typeface="Calibri" panose="020F0502020204030204" pitchFamily="34" charset="0"/>
                      </a:endParaRPr>
                    </a:p>
                  </a:txBody>
                  <a:tcPr marL="6495" marR="6495" marT="6495" marB="0" anchor="b"/>
                </a:tc>
                <a:tc>
                  <a:txBody>
                    <a:bodyPr/>
                    <a:lstStyle/>
                    <a:p>
                      <a:pPr algn="ctr" fontAlgn="b"/>
                      <a:r>
                        <a:rPr lang="en-US" sz="1100" b="1" u="none" strike="noStrike">
                          <a:effectLst/>
                        </a:rPr>
                        <a:t>0.004279</a:t>
                      </a:r>
                      <a:endParaRPr lang="en-US" sz="1100" b="1" i="0" u="none" strike="noStrike">
                        <a:solidFill>
                          <a:srgbClr val="000000"/>
                        </a:solidFill>
                        <a:effectLst/>
                        <a:latin typeface="Calibri" panose="020F0502020204030204" pitchFamily="34" charset="0"/>
                      </a:endParaRPr>
                    </a:p>
                  </a:txBody>
                  <a:tcPr marL="6495" marR="6495" marT="6495" marB="0" anchor="b"/>
                </a:tc>
                <a:tc>
                  <a:txBody>
                    <a:bodyPr/>
                    <a:lstStyle/>
                    <a:p>
                      <a:pPr algn="ctr" fontAlgn="b"/>
                      <a:r>
                        <a:rPr lang="en-US" sz="1100" b="1" u="none" strike="noStrike">
                          <a:effectLst/>
                        </a:rPr>
                        <a:t>8.647804</a:t>
                      </a:r>
                      <a:endParaRPr lang="en-US" sz="1100" b="1" i="0" u="none" strike="noStrike">
                        <a:solidFill>
                          <a:srgbClr val="000000"/>
                        </a:solidFill>
                        <a:effectLst/>
                        <a:latin typeface="Calibri" panose="020F0502020204030204" pitchFamily="34" charset="0"/>
                      </a:endParaRPr>
                    </a:p>
                  </a:txBody>
                  <a:tcPr marL="6495" marR="6495" marT="6495" marB="0" anchor="b"/>
                </a:tc>
                <a:tc>
                  <a:txBody>
                    <a:bodyPr/>
                    <a:lstStyle/>
                    <a:p>
                      <a:pPr algn="ctr" fontAlgn="b"/>
                      <a:r>
                        <a:rPr lang="en-US" sz="1100" b="1" u="none" strike="noStrike">
                          <a:effectLst/>
                        </a:rPr>
                        <a:t>99.49338</a:t>
                      </a:r>
                      <a:endParaRPr lang="en-US" sz="1100" b="1" i="0" u="none" strike="noStrike">
                        <a:solidFill>
                          <a:srgbClr val="000000"/>
                        </a:solidFill>
                        <a:effectLst/>
                        <a:latin typeface="Calibri" panose="020F0502020204030204" pitchFamily="34" charset="0"/>
                      </a:endParaRPr>
                    </a:p>
                  </a:txBody>
                  <a:tcPr marL="6495" marR="6495" marT="6495" marB="0" anchor="b"/>
                </a:tc>
                <a:tc gridSpan="2">
                  <a:txBody>
                    <a:bodyPr/>
                    <a:lstStyle/>
                    <a:p>
                      <a:pPr algn="ctr" fontAlgn="b"/>
                      <a:r>
                        <a:rPr lang="en-US" sz="1100" b="1" u="none" strike="noStrike">
                          <a:effectLst/>
                        </a:rPr>
                        <a:t>OLIG3;STAT3;FOXI1;HOXC4;LHX4;HOXB6;HOXB5;KLF1</a:t>
                      </a:r>
                      <a:endParaRPr lang="en-US" sz="1100" b="1" i="0" u="none" strike="noStrike">
                        <a:solidFill>
                          <a:srgbClr val="000000"/>
                        </a:solidFill>
                        <a:effectLst/>
                        <a:latin typeface="Calibri" panose="020F0502020204030204" pitchFamily="34" charset="0"/>
                      </a:endParaRPr>
                    </a:p>
                  </a:txBody>
                  <a:tcPr marL="6495" marR="6495" marT="6495" marB="0" anchor="b"/>
                </a:tc>
                <a:tc hMerge="1">
                  <a:txBody>
                    <a:bodyPr/>
                    <a:lstStyle/>
                    <a:p>
                      <a:endParaRPr lang="en-US"/>
                    </a:p>
                  </a:txBody>
                  <a:tcPr/>
                </a:tc>
              </a:tr>
              <a:tr h="124523">
                <a:tc>
                  <a:txBody>
                    <a:bodyPr/>
                    <a:lstStyle/>
                    <a:p>
                      <a:pPr algn="ctr" fontAlgn="b"/>
                      <a:r>
                        <a:rPr lang="en-US" sz="1100" b="1" u="none" strike="noStrike">
                          <a:effectLst/>
                        </a:rPr>
                        <a:t>mantle zone of r9Lim</a:t>
                      </a:r>
                      <a:endParaRPr lang="en-US" sz="1100" b="1" i="0" u="none" strike="noStrike">
                        <a:solidFill>
                          <a:srgbClr val="000000"/>
                        </a:solidFill>
                        <a:effectLst/>
                        <a:latin typeface="Calibri" panose="020F0502020204030204" pitchFamily="34" charset="0"/>
                      </a:endParaRPr>
                    </a:p>
                  </a:txBody>
                  <a:tcPr marL="6495" marR="6495" marT="6495" marB="0" anchor="b"/>
                </a:tc>
                <a:tc>
                  <a:txBody>
                    <a:bodyPr/>
                    <a:lstStyle/>
                    <a:p>
                      <a:pPr algn="ctr" fontAlgn="b"/>
                      <a:r>
                        <a:rPr lang="en-US" sz="1100" b="1" u="none" strike="noStrike">
                          <a:effectLst/>
                        </a:rPr>
                        <a:t>1.01E-05</a:t>
                      </a:r>
                      <a:endParaRPr lang="en-US" sz="1100" b="1" i="0" u="none" strike="noStrike">
                        <a:solidFill>
                          <a:srgbClr val="000000"/>
                        </a:solidFill>
                        <a:effectLst/>
                        <a:latin typeface="Calibri" panose="020F0502020204030204" pitchFamily="34" charset="0"/>
                      </a:endParaRPr>
                    </a:p>
                  </a:txBody>
                  <a:tcPr marL="6495" marR="6495" marT="6495" marB="0" anchor="b"/>
                </a:tc>
                <a:tc>
                  <a:txBody>
                    <a:bodyPr/>
                    <a:lstStyle/>
                    <a:p>
                      <a:pPr algn="ctr" fontAlgn="b"/>
                      <a:r>
                        <a:rPr lang="en-US" sz="1100" b="1" u="none" strike="noStrike">
                          <a:effectLst/>
                        </a:rPr>
                        <a:t>0.004279</a:t>
                      </a:r>
                      <a:endParaRPr lang="en-US" sz="1100" b="1" i="0" u="none" strike="noStrike">
                        <a:solidFill>
                          <a:srgbClr val="000000"/>
                        </a:solidFill>
                        <a:effectLst/>
                        <a:latin typeface="Calibri" panose="020F0502020204030204" pitchFamily="34" charset="0"/>
                      </a:endParaRPr>
                    </a:p>
                  </a:txBody>
                  <a:tcPr marL="6495" marR="6495" marT="6495" marB="0" anchor="b"/>
                </a:tc>
                <a:tc>
                  <a:txBody>
                    <a:bodyPr/>
                    <a:lstStyle/>
                    <a:p>
                      <a:pPr algn="ctr" fontAlgn="b"/>
                      <a:r>
                        <a:rPr lang="en-US" sz="1100" b="1" u="none" strike="noStrike">
                          <a:effectLst/>
                        </a:rPr>
                        <a:t>8.647804</a:t>
                      </a:r>
                      <a:endParaRPr lang="en-US" sz="1100" b="1" i="0" u="none" strike="noStrike">
                        <a:solidFill>
                          <a:srgbClr val="000000"/>
                        </a:solidFill>
                        <a:effectLst/>
                        <a:latin typeface="Calibri" panose="020F0502020204030204" pitchFamily="34" charset="0"/>
                      </a:endParaRPr>
                    </a:p>
                  </a:txBody>
                  <a:tcPr marL="6495" marR="6495" marT="6495" marB="0" anchor="b"/>
                </a:tc>
                <a:tc>
                  <a:txBody>
                    <a:bodyPr/>
                    <a:lstStyle/>
                    <a:p>
                      <a:pPr algn="ctr" fontAlgn="b"/>
                      <a:r>
                        <a:rPr lang="en-US" sz="1100" b="1" u="none" strike="noStrike">
                          <a:effectLst/>
                        </a:rPr>
                        <a:t>99.49338</a:t>
                      </a:r>
                      <a:endParaRPr lang="en-US" sz="1100" b="1" i="0" u="none" strike="noStrike">
                        <a:solidFill>
                          <a:srgbClr val="000000"/>
                        </a:solidFill>
                        <a:effectLst/>
                        <a:latin typeface="Calibri" panose="020F0502020204030204" pitchFamily="34" charset="0"/>
                      </a:endParaRPr>
                    </a:p>
                  </a:txBody>
                  <a:tcPr marL="6495" marR="6495" marT="6495" marB="0" anchor="b"/>
                </a:tc>
                <a:tc gridSpan="2">
                  <a:txBody>
                    <a:bodyPr/>
                    <a:lstStyle/>
                    <a:p>
                      <a:pPr algn="ctr" fontAlgn="b"/>
                      <a:r>
                        <a:rPr lang="en-US" sz="1100" b="1" u="none" strike="noStrike">
                          <a:effectLst/>
                        </a:rPr>
                        <a:t>OLIG3;STAT3;FOXI1;HOXC4;LHX4;HOXB6;HOXB5;KLF1</a:t>
                      </a:r>
                      <a:endParaRPr lang="en-US" sz="1100" b="1" i="0" u="none" strike="noStrike">
                        <a:solidFill>
                          <a:srgbClr val="000000"/>
                        </a:solidFill>
                        <a:effectLst/>
                        <a:latin typeface="Calibri" panose="020F0502020204030204" pitchFamily="34" charset="0"/>
                      </a:endParaRPr>
                    </a:p>
                  </a:txBody>
                  <a:tcPr marL="6495" marR="6495" marT="6495" marB="0" anchor="b"/>
                </a:tc>
                <a:tc hMerge="1">
                  <a:txBody>
                    <a:bodyPr/>
                    <a:lstStyle/>
                    <a:p>
                      <a:endParaRPr lang="en-US"/>
                    </a:p>
                  </a:txBody>
                  <a:tcPr/>
                </a:tc>
              </a:tr>
              <a:tr h="124523">
                <a:tc>
                  <a:txBody>
                    <a:bodyPr/>
                    <a:lstStyle/>
                    <a:p>
                      <a:pPr algn="ctr" fontAlgn="b"/>
                      <a:r>
                        <a:rPr lang="en-US" sz="1100" b="1" u="none" strike="noStrike">
                          <a:effectLst/>
                        </a:rPr>
                        <a:t>r10 part of dorsal parvicellular reticular formation</a:t>
                      </a:r>
                      <a:endParaRPr lang="en-US" sz="1100" b="1" i="0" u="none" strike="noStrike">
                        <a:solidFill>
                          <a:srgbClr val="000000"/>
                        </a:solidFill>
                        <a:effectLst/>
                        <a:latin typeface="Calibri" panose="020F0502020204030204" pitchFamily="34" charset="0"/>
                      </a:endParaRPr>
                    </a:p>
                  </a:txBody>
                  <a:tcPr marL="6495" marR="6495" marT="6495" marB="0" anchor="b"/>
                </a:tc>
                <a:tc>
                  <a:txBody>
                    <a:bodyPr/>
                    <a:lstStyle/>
                    <a:p>
                      <a:pPr algn="ctr" fontAlgn="b"/>
                      <a:r>
                        <a:rPr lang="en-US" sz="1100" b="1" u="none" strike="noStrike">
                          <a:effectLst/>
                        </a:rPr>
                        <a:t>1.01E-05</a:t>
                      </a:r>
                      <a:endParaRPr lang="en-US" sz="1100" b="1" i="0" u="none" strike="noStrike">
                        <a:solidFill>
                          <a:srgbClr val="000000"/>
                        </a:solidFill>
                        <a:effectLst/>
                        <a:latin typeface="Calibri" panose="020F0502020204030204" pitchFamily="34" charset="0"/>
                      </a:endParaRPr>
                    </a:p>
                  </a:txBody>
                  <a:tcPr marL="6495" marR="6495" marT="6495" marB="0" anchor="b"/>
                </a:tc>
                <a:tc>
                  <a:txBody>
                    <a:bodyPr/>
                    <a:lstStyle/>
                    <a:p>
                      <a:pPr algn="ctr" fontAlgn="b"/>
                      <a:r>
                        <a:rPr lang="en-US" sz="1100" b="1" u="none" strike="noStrike">
                          <a:effectLst/>
                        </a:rPr>
                        <a:t>0.004279</a:t>
                      </a:r>
                      <a:endParaRPr lang="en-US" sz="1100" b="1" i="0" u="none" strike="noStrike">
                        <a:solidFill>
                          <a:srgbClr val="000000"/>
                        </a:solidFill>
                        <a:effectLst/>
                        <a:latin typeface="Calibri" panose="020F0502020204030204" pitchFamily="34" charset="0"/>
                      </a:endParaRPr>
                    </a:p>
                  </a:txBody>
                  <a:tcPr marL="6495" marR="6495" marT="6495" marB="0" anchor="b"/>
                </a:tc>
                <a:tc>
                  <a:txBody>
                    <a:bodyPr/>
                    <a:lstStyle/>
                    <a:p>
                      <a:pPr algn="ctr" fontAlgn="b"/>
                      <a:r>
                        <a:rPr lang="en-US" sz="1100" b="1" u="none" strike="noStrike">
                          <a:effectLst/>
                        </a:rPr>
                        <a:t>8.647804</a:t>
                      </a:r>
                      <a:endParaRPr lang="en-US" sz="1100" b="1" i="0" u="none" strike="noStrike">
                        <a:solidFill>
                          <a:srgbClr val="000000"/>
                        </a:solidFill>
                        <a:effectLst/>
                        <a:latin typeface="Calibri" panose="020F0502020204030204" pitchFamily="34" charset="0"/>
                      </a:endParaRPr>
                    </a:p>
                  </a:txBody>
                  <a:tcPr marL="6495" marR="6495" marT="6495" marB="0" anchor="b"/>
                </a:tc>
                <a:tc>
                  <a:txBody>
                    <a:bodyPr/>
                    <a:lstStyle/>
                    <a:p>
                      <a:pPr algn="ctr" fontAlgn="b"/>
                      <a:r>
                        <a:rPr lang="en-US" sz="1100" b="1" u="none" strike="noStrike">
                          <a:effectLst/>
                        </a:rPr>
                        <a:t>99.49338</a:t>
                      </a:r>
                      <a:endParaRPr lang="en-US" sz="1100" b="1" i="0" u="none" strike="noStrike">
                        <a:solidFill>
                          <a:srgbClr val="000000"/>
                        </a:solidFill>
                        <a:effectLst/>
                        <a:latin typeface="Calibri" panose="020F0502020204030204" pitchFamily="34" charset="0"/>
                      </a:endParaRPr>
                    </a:p>
                  </a:txBody>
                  <a:tcPr marL="6495" marR="6495" marT="6495" marB="0" anchor="b"/>
                </a:tc>
                <a:tc gridSpan="2">
                  <a:txBody>
                    <a:bodyPr/>
                    <a:lstStyle/>
                    <a:p>
                      <a:pPr algn="ctr" fontAlgn="b"/>
                      <a:r>
                        <a:rPr lang="en-US" sz="1100" b="1" u="none" strike="noStrike">
                          <a:effectLst/>
                        </a:rPr>
                        <a:t>OLIG3;HOXC4;ARID3A;FOXO4;HOXB6;MIXL1;HOXB5;KLF1</a:t>
                      </a:r>
                      <a:endParaRPr lang="en-US" sz="1100" b="1" i="0" u="none" strike="noStrike">
                        <a:solidFill>
                          <a:srgbClr val="000000"/>
                        </a:solidFill>
                        <a:effectLst/>
                        <a:latin typeface="Calibri" panose="020F0502020204030204" pitchFamily="34" charset="0"/>
                      </a:endParaRPr>
                    </a:p>
                  </a:txBody>
                  <a:tcPr marL="6495" marR="6495" marT="6495" marB="0" anchor="b"/>
                </a:tc>
                <a:tc hMerge="1">
                  <a:txBody>
                    <a:bodyPr/>
                    <a:lstStyle/>
                    <a:p>
                      <a:endParaRPr lang="en-US"/>
                    </a:p>
                  </a:txBody>
                  <a:tcPr/>
                </a:tc>
              </a:tr>
              <a:tr h="124523">
                <a:tc>
                  <a:txBody>
                    <a:bodyPr/>
                    <a:lstStyle/>
                    <a:p>
                      <a:pPr algn="ctr" fontAlgn="b"/>
                      <a:r>
                        <a:rPr lang="en-US" sz="1100" b="1" u="none" strike="noStrike">
                          <a:effectLst/>
                        </a:rPr>
                        <a:t>intermediate stratum of r9Lim</a:t>
                      </a:r>
                      <a:endParaRPr lang="en-US" sz="1100" b="1" i="0" u="none" strike="noStrike">
                        <a:solidFill>
                          <a:srgbClr val="000000"/>
                        </a:solidFill>
                        <a:effectLst/>
                        <a:latin typeface="Calibri" panose="020F0502020204030204" pitchFamily="34" charset="0"/>
                      </a:endParaRPr>
                    </a:p>
                  </a:txBody>
                  <a:tcPr marL="6495" marR="6495" marT="6495" marB="0" anchor="b"/>
                </a:tc>
                <a:tc>
                  <a:txBody>
                    <a:bodyPr/>
                    <a:lstStyle/>
                    <a:p>
                      <a:pPr algn="ctr" fontAlgn="b"/>
                      <a:r>
                        <a:rPr lang="en-US" sz="1100" b="1" u="none" strike="noStrike">
                          <a:effectLst/>
                        </a:rPr>
                        <a:t>8.69E-05</a:t>
                      </a:r>
                      <a:endParaRPr lang="en-US" sz="1100" b="1" i="0" u="none" strike="noStrike">
                        <a:solidFill>
                          <a:srgbClr val="000000"/>
                        </a:solidFill>
                        <a:effectLst/>
                        <a:latin typeface="Calibri" panose="020F0502020204030204" pitchFamily="34" charset="0"/>
                      </a:endParaRPr>
                    </a:p>
                  </a:txBody>
                  <a:tcPr marL="6495" marR="6495" marT="6495" marB="0" anchor="b"/>
                </a:tc>
                <a:tc>
                  <a:txBody>
                    <a:bodyPr/>
                    <a:lstStyle/>
                    <a:p>
                      <a:pPr algn="ctr" fontAlgn="b"/>
                      <a:r>
                        <a:rPr lang="en-US" sz="1100" b="1" u="none" strike="noStrike">
                          <a:effectLst/>
                        </a:rPr>
                        <a:t>0.016394</a:t>
                      </a:r>
                      <a:endParaRPr lang="en-US" sz="1100" b="1" i="0" u="none" strike="noStrike">
                        <a:solidFill>
                          <a:srgbClr val="000000"/>
                        </a:solidFill>
                        <a:effectLst/>
                        <a:latin typeface="Calibri" panose="020F0502020204030204" pitchFamily="34" charset="0"/>
                      </a:endParaRPr>
                    </a:p>
                  </a:txBody>
                  <a:tcPr marL="6495" marR="6495" marT="6495" marB="0" anchor="b"/>
                </a:tc>
                <a:tc>
                  <a:txBody>
                    <a:bodyPr/>
                    <a:lstStyle/>
                    <a:p>
                      <a:pPr algn="ctr" fontAlgn="b"/>
                      <a:r>
                        <a:rPr lang="en-US" sz="1100" b="1" u="none" strike="noStrike">
                          <a:effectLst/>
                        </a:rPr>
                        <a:t>7.421013</a:t>
                      </a:r>
                      <a:endParaRPr lang="en-US" sz="1100" b="1" i="0" u="none" strike="noStrike">
                        <a:solidFill>
                          <a:srgbClr val="000000"/>
                        </a:solidFill>
                        <a:effectLst/>
                        <a:latin typeface="Calibri" panose="020F0502020204030204" pitchFamily="34" charset="0"/>
                      </a:endParaRPr>
                    </a:p>
                  </a:txBody>
                  <a:tcPr marL="6495" marR="6495" marT="6495" marB="0" anchor="b"/>
                </a:tc>
                <a:tc>
                  <a:txBody>
                    <a:bodyPr/>
                    <a:lstStyle/>
                    <a:p>
                      <a:pPr algn="ctr" fontAlgn="b"/>
                      <a:r>
                        <a:rPr lang="en-US" sz="1100" b="1" u="none" strike="noStrike">
                          <a:effectLst/>
                        </a:rPr>
                        <a:t>69.39254</a:t>
                      </a:r>
                      <a:endParaRPr lang="en-US" sz="1100" b="1" i="0" u="none" strike="noStrike">
                        <a:solidFill>
                          <a:srgbClr val="000000"/>
                        </a:solidFill>
                        <a:effectLst/>
                        <a:latin typeface="Calibri" panose="020F0502020204030204" pitchFamily="34" charset="0"/>
                      </a:endParaRPr>
                    </a:p>
                  </a:txBody>
                  <a:tcPr marL="6495" marR="6495" marT="6495" marB="0" anchor="b"/>
                </a:tc>
                <a:tc gridSpan="2">
                  <a:txBody>
                    <a:bodyPr/>
                    <a:lstStyle/>
                    <a:p>
                      <a:pPr algn="ctr" fontAlgn="b"/>
                      <a:r>
                        <a:rPr lang="en-US" sz="1100" b="1" u="none" strike="noStrike">
                          <a:effectLst/>
                        </a:rPr>
                        <a:t>OLIG3;FOXI1;HOXC4;ARID3A;HOXB6;HOXB5;KLF1</a:t>
                      </a:r>
                      <a:endParaRPr lang="en-US" sz="1100" b="1" i="0" u="none" strike="noStrike">
                        <a:solidFill>
                          <a:srgbClr val="000000"/>
                        </a:solidFill>
                        <a:effectLst/>
                        <a:latin typeface="Calibri" panose="020F0502020204030204" pitchFamily="34" charset="0"/>
                      </a:endParaRPr>
                    </a:p>
                  </a:txBody>
                  <a:tcPr marL="6495" marR="6495" marT="6495" marB="0" anchor="b"/>
                </a:tc>
                <a:tc hMerge="1">
                  <a:txBody>
                    <a:bodyPr/>
                    <a:lstStyle/>
                    <a:p>
                      <a:endParaRPr lang="en-US"/>
                    </a:p>
                  </a:txBody>
                  <a:tcPr/>
                </a:tc>
              </a:tr>
              <a:tr h="124523">
                <a:tc>
                  <a:txBody>
                    <a:bodyPr/>
                    <a:lstStyle/>
                    <a:p>
                      <a:pPr algn="ctr" fontAlgn="b"/>
                      <a:r>
                        <a:rPr lang="en-US" sz="1100" b="1" u="none" strike="noStrike">
                          <a:effectLst/>
                        </a:rPr>
                        <a:t>mantle zone of r9Ve</a:t>
                      </a:r>
                      <a:endParaRPr lang="en-US" sz="1100" b="1" i="0" u="none" strike="noStrike">
                        <a:solidFill>
                          <a:srgbClr val="000000"/>
                        </a:solidFill>
                        <a:effectLst/>
                        <a:latin typeface="Calibri" panose="020F0502020204030204" pitchFamily="34" charset="0"/>
                      </a:endParaRPr>
                    </a:p>
                  </a:txBody>
                  <a:tcPr marL="6495" marR="6495" marT="6495" marB="0" anchor="b"/>
                </a:tc>
                <a:tc>
                  <a:txBody>
                    <a:bodyPr/>
                    <a:lstStyle/>
                    <a:p>
                      <a:pPr algn="ctr" fontAlgn="b"/>
                      <a:r>
                        <a:rPr lang="en-US" sz="1100" b="1" u="none" strike="noStrike">
                          <a:effectLst/>
                        </a:rPr>
                        <a:t>8.69E-05</a:t>
                      </a:r>
                      <a:endParaRPr lang="en-US" sz="1100" b="1" i="0" u="none" strike="noStrike">
                        <a:solidFill>
                          <a:srgbClr val="000000"/>
                        </a:solidFill>
                        <a:effectLst/>
                        <a:latin typeface="Calibri" panose="020F0502020204030204" pitchFamily="34" charset="0"/>
                      </a:endParaRPr>
                    </a:p>
                  </a:txBody>
                  <a:tcPr marL="6495" marR="6495" marT="6495" marB="0" anchor="b"/>
                </a:tc>
                <a:tc>
                  <a:txBody>
                    <a:bodyPr/>
                    <a:lstStyle/>
                    <a:p>
                      <a:pPr algn="ctr" fontAlgn="b"/>
                      <a:r>
                        <a:rPr lang="en-US" sz="1100" b="1" u="none" strike="noStrike">
                          <a:effectLst/>
                        </a:rPr>
                        <a:t>0.016394</a:t>
                      </a:r>
                      <a:endParaRPr lang="en-US" sz="1100" b="1" i="0" u="none" strike="noStrike">
                        <a:solidFill>
                          <a:srgbClr val="000000"/>
                        </a:solidFill>
                        <a:effectLst/>
                        <a:latin typeface="Calibri" panose="020F0502020204030204" pitchFamily="34" charset="0"/>
                      </a:endParaRPr>
                    </a:p>
                  </a:txBody>
                  <a:tcPr marL="6495" marR="6495" marT="6495" marB="0" anchor="b"/>
                </a:tc>
                <a:tc>
                  <a:txBody>
                    <a:bodyPr/>
                    <a:lstStyle/>
                    <a:p>
                      <a:pPr algn="ctr" fontAlgn="b"/>
                      <a:r>
                        <a:rPr lang="en-US" sz="1100" b="1" u="none" strike="noStrike">
                          <a:effectLst/>
                        </a:rPr>
                        <a:t>7.421013</a:t>
                      </a:r>
                      <a:endParaRPr lang="en-US" sz="1100" b="1" i="0" u="none" strike="noStrike">
                        <a:solidFill>
                          <a:srgbClr val="000000"/>
                        </a:solidFill>
                        <a:effectLst/>
                        <a:latin typeface="Calibri" panose="020F0502020204030204" pitchFamily="34" charset="0"/>
                      </a:endParaRPr>
                    </a:p>
                  </a:txBody>
                  <a:tcPr marL="6495" marR="6495" marT="6495" marB="0" anchor="b"/>
                </a:tc>
                <a:tc>
                  <a:txBody>
                    <a:bodyPr/>
                    <a:lstStyle/>
                    <a:p>
                      <a:pPr algn="ctr" fontAlgn="b"/>
                      <a:r>
                        <a:rPr lang="en-US" sz="1100" b="1" u="none" strike="noStrike">
                          <a:effectLst/>
                        </a:rPr>
                        <a:t>69.39254</a:t>
                      </a:r>
                      <a:endParaRPr lang="en-US" sz="1100" b="1" i="0" u="none" strike="noStrike">
                        <a:solidFill>
                          <a:srgbClr val="000000"/>
                        </a:solidFill>
                        <a:effectLst/>
                        <a:latin typeface="Calibri" panose="020F0502020204030204" pitchFamily="34" charset="0"/>
                      </a:endParaRPr>
                    </a:p>
                  </a:txBody>
                  <a:tcPr marL="6495" marR="6495" marT="6495" marB="0" anchor="b"/>
                </a:tc>
                <a:tc gridSpan="2">
                  <a:txBody>
                    <a:bodyPr/>
                    <a:lstStyle/>
                    <a:p>
                      <a:pPr algn="ctr" fontAlgn="b"/>
                      <a:r>
                        <a:rPr lang="en-US" sz="1100" b="1" u="none" strike="noStrike">
                          <a:effectLst/>
                        </a:rPr>
                        <a:t>OLIG3;HOXB3;HOXC4;FOXO4;HOXB6;HOXB5;KLF1</a:t>
                      </a:r>
                      <a:endParaRPr lang="en-US" sz="1100" b="1" i="0" u="none" strike="noStrike">
                        <a:solidFill>
                          <a:srgbClr val="000000"/>
                        </a:solidFill>
                        <a:effectLst/>
                        <a:latin typeface="Calibri" panose="020F0502020204030204" pitchFamily="34" charset="0"/>
                      </a:endParaRPr>
                    </a:p>
                  </a:txBody>
                  <a:tcPr marL="6495" marR="6495" marT="6495" marB="0" anchor="b"/>
                </a:tc>
                <a:tc hMerge="1">
                  <a:txBody>
                    <a:bodyPr/>
                    <a:lstStyle/>
                    <a:p>
                      <a:endParaRPr lang="en-US"/>
                    </a:p>
                  </a:txBody>
                  <a:tcPr/>
                </a:tc>
              </a:tr>
              <a:tr h="124523">
                <a:tc>
                  <a:txBody>
                    <a:bodyPr/>
                    <a:lstStyle/>
                    <a:p>
                      <a:pPr algn="ctr" fontAlgn="b"/>
                      <a:r>
                        <a:rPr lang="en-US" sz="1100" b="1" u="none" strike="noStrike">
                          <a:effectLst/>
                        </a:rPr>
                        <a:t>r9 part of dorsal parvicellular reticular formation</a:t>
                      </a:r>
                      <a:endParaRPr lang="en-US" sz="1100" b="1" i="0" u="none" strike="noStrike">
                        <a:solidFill>
                          <a:srgbClr val="000000"/>
                        </a:solidFill>
                        <a:effectLst/>
                        <a:latin typeface="Calibri" panose="020F0502020204030204" pitchFamily="34" charset="0"/>
                      </a:endParaRPr>
                    </a:p>
                  </a:txBody>
                  <a:tcPr marL="6495" marR="6495" marT="6495" marB="0" anchor="b"/>
                </a:tc>
                <a:tc>
                  <a:txBody>
                    <a:bodyPr/>
                    <a:lstStyle/>
                    <a:p>
                      <a:pPr algn="ctr" fontAlgn="b"/>
                      <a:r>
                        <a:rPr lang="en-US" sz="1100" b="1" u="none" strike="noStrike">
                          <a:effectLst/>
                        </a:rPr>
                        <a:t>8.69E-05</a:t>
                      </a:r>
                      <a:endParaRPr lang="en-US" sz="1100" b="1" i="0" u="none" strike="noStrike">
                        <a:solidFill>
                          <a:srgbClr val="000000"/>
                        </a:solidFill>
                        <a:effectLst/>
                        <a:latin typeface="Calibri" panose="020F0502020204030204" pitchFamily="34" charset="0"/>
                      </a:endParaRPr>
                    </a:p>
                  </a:txBody>
                  <a:tcPr marL="6495" marR="6495" marT="6495" marB="0" anchor="b"/>
                </a:tc>
                <a:tc>
                  <a:txBody>
                    <a:bodyPr/>
                    <a:lstStyle/>
                    <a:p>
                      <a:pPr algn="ctr" fontAlgn="b"/>
                      <a:r>
                        <a:rPr lang="en-US" sz="1100" b="1" u="none" strike="noStrike">
                          <a:effectLst/>
                        </a:rPr>
                        <a:t>0.016394</a:t>
                      </a:r>
                      <a:endParaRPr lang="en-US" sz="1100" b="1" i="0" u="none" strike="noStrike">
                        <a:solidFill>
                          <a:srgbClr val="000000"/>
                        </a:solidFill>
                        <a:effectLst/>
                        <a:latin typeface="Calibri" panose="020F0502020204030204" pitchFamily="34" charset="0"/>
                      </a:endParaRPr>
                    </a:p>
                  </a:txBody>
                  <a:tcPr marL="6495" marR="6495" marT="6495" marB="0" anchor="b"/>
                </a:tc>
                <a:tc>
                  <a:txBody>
                    <a:bodyPr/>
                    <a:lstStyle/>
                    <a:p>
                      <a:pPr algn="ctr" fontAlgn="b"/>
                      <a:r>
                        <a:rPr lang="en-US" sz="1100" b="1" u="none" strike="noStrike">
                          <a:effectLst/>
                        </a:rPr>
                        <a:t>7.421013</a:t>
                      </a:r>
                      <a:endParaRPr lang="en-US" sz="1100" b="1" i="0" u="none" strike="noStrike">
                        <a:solidFill>
                          <a:srgbClr val="000000"/>
                        </a:solidFill>
                        <a:effectLst/>
                        <a:latin typeface="Calibri" panose="020F0502020204030204" pitchFamily="34" charset="0"/>
                      </a:endParaRPr>
                    </a:p>
                  </a:txBody>
                  <a:tcPr marL="6495" marR="6495" marT="6495" marB="0" anchor="b"/>
                </a:tc>
                <a:tc>
                  <a:txBody>
                    <a:bodyPr/>
                    <a:lstStyle/>
                    <a:p>
                      <a:pPr algn="ctr" fontAlgn="b"/>
                      <a:r>
                        <a:rPr lang="en-US" sz="1100" b="1" u="none" strike="noStrike">
                          <a:effectLst/>
                        </a:rPr>
                        <a:t>69.39254</a:t>
                      </a:r>
                      <a:endParaRPr lang="en-US" sz="1100" b="1" i="0" u="none" strike="noStrike">
                        <a:solidFill>
                          <a:srgbClr val="000000"/>
                        </a:solidFill>
                        <a:effectLst/>
                        <a:latin typeface="Calibri" panose="020F0502020204030204" pitchFamily="34" charset="0"/>
                      </a:endParaRPr>
                    </a:p>
                  </a:txBody>
                  <a:tcPr marL="6495" marR="6495" marT="6495" marB="0" anchor="b"/>
                </a:tc>
                <a:tc gridSpan="2">
                  <a:txBody>
                    <a:bodyPr/>
                    <a:lstStyle/>
                    <a:p>
                      <a:pPr algn="ctr" fontAlgn="b"/>
                      <a:r>
                        <a:rPr lang="en-US" sz="1100" b="1" u="none" strike="noStrike">
                          <a:effectLst/>
                        </a:rPr>
                        <a:t>OLIG3;HOXB3;HOXC4;FOXO4;MIXL1;HOXB5;KLF1</a:t>
                      </a:r>
                      <a:endParaRPr lang="en-US" sz="1100" b="1" i="0" u="none" strike="noStrike">
                        <a:solidFill>
                          <a:srgbClr val="000000"/>
                        </a:solidFill>
                        <a:effectLst/>
                        <a:latin typeface="Calibri" panose="020F0502020204030204" pitchFamily="34" charset="0"/>
                      </a:endParaRPr>
                    </a:p>
                  </a:txBody>
                  <a:tcPr marL="6495" marR="6495" marT="6495" marB="0" anchor="b"/>
                </a:tc>
                <a:tc hMerge="1">
                  <a:txBody>
                    <a:bodyPr/>
                    <a:lstStyle/>
                    <a:p>
                      <a:endParaRPr lang="en-US"/>
                    </a:p>
                  </a:txBody>
                  <a:tcPr/>
                </a:tc>
              </a:tr>
              <a:tr h="124523">
                <a:tc>
                  <a:txBody>
                    <a:bodyPr/>
                    <a:lstStyle/>
                    <a:p>
                      <a:pPr algn="ctr" fontAlgn="b"/>
                      <a:r>
                        <a:rPr lang="en-US" sz="1100" b="1" u="none" strike="noStrike">
                          <a:effectLst/>
                        </a:rPr>
                        <a:t>r9 part of the vestibular column</a:t>
                      </a:r>
                      <a:endParaRPr lang="en-US" sz="1100" b="1" i="0" u="none" strike="noStrike">
                        <a:solidFill>
                          <a:srgbClr val="000000"/>
                        </a:solidFill>
                        <a:effectLst/>
                        <a:latin typeface="Calibri" panose="020F0502020204030204" pitchFamily="34" charset="0"/>
                      </a:endParaRPr>
                    </a:p>
                  </a:txBody>
                  <a:tcPr marL="6495" marR="6495" marT="6495" marB="0" anchor="b"/>
                </a:tc>
                <a:tc>
                  <a:txBody>
                    <a:bodyPr/>
                    <a:lstStyle/>
                    <a:p>
                      <a:pPr algn="ctr" fontAlgn="b"/>
                      <a:r>
                        <a:rPr lang="en-US" sz="1100" b="1" u="none" strike="noStrike">
                          <a:effectLst/>
                        </a:rPr>
                        <a:t>8.69E-05</a:t>
                      </a:r>
                      <a:endParaRPr lang="en-US" sz="1100" b="1" i="0" u="none" strike="noStrike">
                        <a:solidFill>
                          <a:srgbClr val="000000"/>
                        </a:solidFill>
                        <a:effectLst/>
                        <a:latin typeface="Calibri" panose="020F0502020204030204" pitchFamily="34" charset="0"/>
                      </a:endParaRPr>
                    </a:p>
                  </a:txBody>
                  <a:tcPr marL="6495" marR="6495" marT="6495" marB="0" anchor="b"/>
                </a:tc>
                <a:tc>
                  <a:txBody>
                    <a:bodyPr/>
                    <a:lstStyle/>
                    <a:p>
                      <a:pPr algn="ctr" fontAlgn="b"/>
                      <a:r>
                        <a:rPr lang="en-US" sz="1100" b="1" u="none" strike="noStrike">
                          <a:effectLst/>
                        </a:rPr>
                        <a:t>0.016394</a:t>
                      </a:r>
                      <a:endParaRPr lang="en-US" sz="1100" b="1" i="0" u="none" strike="noStrike">
                        <a:solidFill>
                          <a:srgbClr val="000000"/>
                        </a:solidFill>
                        <a:effectLst/>
                        <a:latin typeface="Calibri" panose="020F0502020204030204" pitchFamily="34" charset="0"/>
                      </a:endParaRPr>
                    </a:p>
                  </a:txBody>
                  <a:tcPr marL="6495" marR="6495" marT="6495" marB="0" anchor="b"/>
                </a:tc>
                <a:tc>
                  <a:txBody>
                    <a:bodyPr/>
                    <a:lstStyle/>
                    <a:p>
                      <a:pPr algn="ctr" fontAlgn="b"/>
                      <a:r>
                        <a:rPr lang="en-US" sz="1100" b="1" u="none" strike="noStrike">
                          <a:effectLst/>
                        </a:rPr>
                        <a:t>7.421013</a:t>
                      </a:r>
                      <a:endParaRPr lang="en-US" sz="1100" b="1" i="0" u="none" strike="noStrike">
                        <a:solidFill>
                          <a:srgbClr val="000000"/>
                        </a:solidFill>
                        <a:effectLst/>
                        <a:latin typeface="Calibri" panose="020F0502020204030204" pitchFamily="34" charset="0"/>
                      </a:endParaRPr>
                    </a:p>
                  </a:txBody>
                  <a:tcPr marL="6495" marR="6495" marT="6495" marB="0" anchor="b"/>
                </a:tc>
                <a:tc>
                  <a:txBody>
                    <a:bodyPr/>
                    <a:lstStyle/>
                    <a:p>
                      <a:pPr algn="ctr" fontAlgn="b"/>
                      <a:r>
                        <a:rPr lang="en-US" sz="1100" b="1" u="none" strike="noStrike">
                          <a:effectLst/>
                        </a:rPr>
                        <a:t>69.39254</a:t>
                      </a:r>
                      <a:endParaRPr lang="en-US" sz="1100" b="1" i="0" u="none" strike="noStrike">
                        <a:solidFill>
                          <a:srgbClr val="000000"/>
                        </a:solidFill>
                        <a:effectLst/>
                        <a:latin typeface="Calibri" panose="020F0502020204030204" pitchFamily="34" charset="0"/>
                      </a:endParaRPr>
                    </a:p>
                  </a:txBody>
                  <a:tcPr marL="6495" marR="6495" marT="6495" marB="0" anchor="b"/>
                </a:tc>
                <a:tc gridSpan="2">
                  <a:txBody>
                    <a:bodyPr/>
                    <a:lstStyle/>
                    <a:p>
                      <a:pPr algn="ctr" fontAlgn="b"/>
                      <a:r>
                        <a:rPr lang="en-US" sz="1100" b="1" u="none" strike="noStrike">
                          <a:effectLst/>
                        </a:rPr>
                        <a:t>OLIG3;HOXB3;HOXC4;FOXO4;HOXB6;HOXB5;KLF1</a:t>
                      </a:r>
                      <a:endParaRPr lang="en-US" sz="1100" b="1" i="0" u="none" strike="noStrike">
                        <a:solidFill>
                          <a:srgbClr val="000000"/>
                        </a:solidFill>
                        <a:effectLst/>
                        <a:latin typeface="Calibri" panose="020F0502020204030204" pitchFamily="34" charset="0"/>
                      </a:endParaRPr>
                    </a:p>
                  </a:txBody>
                  <a:tcPr marL="6495" marR="6495" marT="6495" marB="0" anchor="b"/>
                </a:tc>
                <a:tc hMerge="1">
                  <a:txBody>
                    <a:bodyPr/>
                    <a:lstStyle/>
                    <a:p>
                      <a:endParaRPr lang="en-US"/>
                    </a:p>
                  </a:txBody>
                  <a:tcPr/>
                </a:tc>
              </a:tr>
              <a:tr h="124523">
                <a:tc>
                  <a:txBody>
                    <a:bodyPr/>
                    <a:lstStyle/>
                    <a:p>
                      <a:pPr algn="ctr" fontAlgn="b"/>
                      <a:r>
                        <a:rPr lang="en-US" sz="1100" b="1" u="none" strike="noStrike">
                          <a:effectLst/>
                        </a:rPr>
                        <a:t>r9 part of ventral parvicellular reticular formation</a:t>
                      </a:r>
                      <a:endParaRPr lang="en-US" sz="1100" b="1" i="0" u="none" strike="noStrike">
                        <a:solidFill>
                          <a:srgbClr val="000000"/>
                        </a:solidFill>
                        <a:effectLst/>
                        <a:latin typeface="Calibri" panose="020F0502020204030204" pitchFamily="34" charset="0"/>
                      </a:endParaRPr>
                    </a:p>
                  </a:txBody>
                  <a:tcPr marL="6495" marR="6495" marT="6495" marB="0" anchor="b"/>
                </a:tc>
                <a:tc>
                  <a:txBody>
                    <a:bodyPr/>
                    <a:lstStyle/>
                    <a:p>
                      <a:pPr algn="ctr" fontAlgn="b"/>
                      <a:r>
                        <a:rPr lang="en-US" sz="1100" b="1" u="none" strike="noStrike">
                          <a:effectLst/>
                        </a:rPr>
                        <a:t>8.69E-05</a:t>
                      </a:r>
                      <a:endParaRPr lang="en-US" sz="1100" b="1" i="0" u="none" strike="noStrike">
                        <a:solidFill>
                          <a:srgbClr val="000000"/>
                        </a:solidFill>
                        <a:effectLst/>
                        <a:latin typeface="Calibri" panose="020F0502020204030204" pitchFamily="34" charset="0"/>
                      </a:endParaRPr>
                    </a:p>
                  </a:txBody>
                  <a:tcPr marL="6495" marR="6495" marT="6495" marB="0" anchor="b"/>
                </a:tc>
                <a:tc>
                  <a:txBody>
                    <a:bodyPr/>
                    <a:lstStyle/>
                    <a:p>
                      <a:pPr algn="ctr" fontAlgn="b"/>
                      <a:r>
                        <a:rPr lang="en-US" sz="1100" b="1" u="none" strike="noStrike" dirty="0">
                          <a:effectLst/>
                        </a:rPr>
                        <a:t>0.016394</a:t>
                      </a:r>
                      <a:endParaRPr lang="en-US" sz="1100" b="1" i="0" u="none" strike="noStrike" dirty="0">
                        <a:solidFill>
                          <a:srgbClr val="000000"/>
                        </a:solidFill>
                        <a:effectLst/>
                        <a:latin typeface="Calibri" panose="020F0502020204030204" pitchFamily="34" charset="0"/>
                      </a:endParaRPr>
                    </a:p>
                  </a:txBody>
                  <a:tcPr marL="6495" marR="6495" marT="6495" marB="0" anchor="b"/>
                </a:tc>
                <a:tc>
                  <a:txBody>
                    <a:bodyPr/>
                    <a:lstStyle/>
                    <a:p>
                      <a:pPr algn="ctr" fontAlgn="b"/>
                      <a:r>
                        <a:rPr lang="en-US" sz="1100" b="1" u="none" strike="noStrike">
                          <a:effectLst/>
                        </a:rPr>
                        <a:t>7.421013</a:t>
                      </a:r>
                      <a:endParaRPr lang="en-US" sz="1100" b="1" i="0" u="none" strike="noStrike">
                        <a:solidFill>
                          <a:srgbClr val="000000"/>
                        </a:solidFill>
                        <a:effectLst/>
                        <a:latin typeface="Calibri" panose="020F0502020204030204" pitchFamily="34" charset="0"/>
                      </a:endParaRPr>
                    </a:p>
                  </a:txBody>
                  <a:tcPr marL="6495" marR="6495" marT="6495" marB="0" anchor="b"/>
                </a:tc>
                <a:tc>
                  <a:txBody>
                    <a:bodyPr/>
                    <a:lstStyle/>
                    <a:p>
                      <a:pPr algn="ctr" fontAlgn="b"/>
                      <a:r>
                        <a:rPr lang="en-US" sz="1100" b="1" u="none" strike="noStrike" dirty="0">
                          <a:effectLst/>
                        </a:rPr>
                        <a:t>69.39254</a:t>
                      </a:r>
                      <a:endParaRPr lang="en-US" sz="1100" b="1" i="0" u="none" strike="noStrike" dirty="0">
                        <a:solidFill>
                          <a:srgbClr val="000000"/>
                        </a:solidFill>
                        <a:effectLst/>
                        <a:latin typeface="Calibri" panose="020F0502020204030204" pitchFamily="34" charset="0"/>
                      </a:endParaRPr>
                    </a:p>
                  </a:txBody>
                  <a:tcPr marL="6495" marR="6495" marT="6495" marB="0" anchor="b"/>
                </a:tc>
                <a:tc gridSpan="2">
                  <a:txBody>
                    <a:bodyPr/>
                    <a:lstStyle/>
                    <a:p>
                      <a:pPr algn="ctr" fontAlgn="b"/>
                      <a:r>
                        <a:rPr lang="en-US" sz="1100" b="1" u="none" strike="noStrike" dirty="0">
                          <a:effectLst/>
                        </a:rPr>
                        <a:t>OLIG3;FOXI1;HOXC4;ARID3A;HOXB6;HOXB5;KLF1</a:t>
                      </a:r>
                      <a:endParaRPr lang="en-US" sz="1100" b="1" i="0" u="none" strike="noStrike" dirty="0">
                        <a:solidFill>
                          <a:srgbClr val="000000"/>
                        </a:solidFill>
                        <a:effectLst/>
                        <a:latin typeface="Calibri" panose="020F0502020204030204" pitchFamily="34" charset="0"/>
                      </a:endParaRPr>
                    </a:p>
                  </a:txBody>
                  <a:tcPr marL="6495" marR="6495" marT="6495" marB="0" anchor="b"/>
                </a:tc>
                <a:tc hMerge="1">
                  <a:txBody>
                    <a:bodyPr/>
                    <a:lstStyle/>
                    <a:p>
                      <a:endParaRPr lang="en-US"/>
                    </a:p>
                  </a:txBody>
                  <a:tcPr/>
                </a:tc>
              </a:tr>
            </a:tbl>
          </a:graphicData>
        </a:graphic>
      </p:graphicFrame>
      <p:sp>
        <p:nvSpPr>
          <p:cNvPr id="3" name="TextBox 2"/>
          <p:cNvSpPr txBox="1"/>
          <p:nvPr/>
        </p:nvSpPr>
        <p:spPr>
          <a:xfrm>
            <a:off x="3044881" y="0"/>
            <a:ext cx="6326091" cy="338554"/>
          </a:xfrm>
          <a:prstGeom prst="rect">
            <a:avLst/>
          </a:prstGeom>
          <a:noFill/>
        </p:spPr>
        <p:txBody>
          <a:bodyPr wrap="none" rtlCol="0">
            <a:spAutoFit/>
          </a:bodyPr>
          <a:lstStyle/>
          <a:p>
            <a:r>
              <a:rPr lang="en-US" sz="1600" b="1" dirty="0" smtClean="0"/>
              <a:t>GSEA of 70 LTR5_Hs TFs manifesting more than 50% gain of TFBS density</a:t>
            </a:r>
            <a:endParaRPr lang="en-US" sz="1600" b="1" dirty="0"/>
          </a:p>
        </p:txBody>
      </p:sp>
      <p:sp>
        <p:nvSpPr>
          <p:cNvPr id="4" name="TextBox 3"/>
          <p:cNvSpPr txBox="1"/>
          <p:nvPr/>
        </p:nvSpPr>
        <p:spPr>
          <a:xfrm>
            <a:off x="0" y="-21782"/>
            <a:ext cx="293670" cy="400110"/>
          </a:xfrm>
          <a:prstGeom prst="rect">
            <a:avLst/>
          </a:prstGeom>
          <a:noFill/>
        </p:spPr>
        <p:txBody>
          <a:bodyPr wrap="none" rtlCol="0">
            <a:spAutoFit/>
          </a:bodyPr>
          <a:lstStyle/>
          <a:p>
            <a:r>
              <a:rPr lang="en-US" sz="2000" b="1" dirty="0"/>
              <a:t>L</a:t>
            </a:r>
          </a:p>
        </p:txBody>
      </p:sp>
    </p:spTree>
    <p:extLst>
      <p:ext uri="{BB962C8B-B14F-4D97-AF65-F5344CB8AC3E}">
        <p14:creationId xmlns:p14="http://schemas.microsoft.com/office/powerpoint/2010/main" val="3164858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hart 4"/>
          <p:cNvGraphicFramePr>
            <a:graphicFrameLocks noGrp="1"/>
          </p:cNvGraphicFramePr>
          <p:nvPr>
            <p:extLst/>
          </p:nvPr>
        </p:nvGraphicFramePr>
        <p:xfrm>
          <a:off x="1766454" y="285750"/>
          <a:ext cx="8659091" cy="6286500"/>
        </p:xfrm>
        <a:graphic>
          <a:graphicData uri="http://schemas.openxmlformats.org/drawingml/2006/chart">
            <c:chart xmlns:c="http://schemas.openxmlformats.org/drawingml/2006/chart" xmlns:r="http://schemas.openxmlformats.org/officeDocument/2006/relationships" r:id="rId2"/>
          </a:graphicData>
        </a:graphic>
      </p:graphicFrame>
      <p:sp>
        <p:nvSpPr>
          <p:cNvPr id="2" name="TextBox 1"/>
          <p:cNvSpPr txBox="1"/>
          <p:nvPr/>
        </p:nvSpPr>
        <p:spPr>
          <a:xfrm>
            <a:off x="618309" y="470263"/>
            <a:ext cx="340158" cy="400110"/>
          </a:xfrm>
          <a:prstGeom prst="rect">
            <a:avLst/>
          </a:prstGeom>
          <a:noFill/>
        </p:spPr>
        <p:txBody>
          <a:bodyPr wrap="none" rtlCol="0">
            <a:spAutoFit/>
          </a:bodyPr>
          <a:lstStyle/>
          <a:p>
            <a:r>
              <a:rPr lang="en-US" sz="2000" b="1" dirty="0" smtClean="0"/>
              <a:t>A</a:t>
            </a:r>
            <a:endParaRPr lang="en-US" sz="2000" b="1" dirty="0"/>
          </a:p>
        </p:txBody>
      </p:sp>
    </p:spTree>
    <p:extLst>
      <p:ext uri="{BB962C8B-B14F-4D97-AF65-F5344CB8AC3E}">
        <p14:creationId xmlns:p14="http://schemas.microsoft.com/office/powerpoint/2010/main" val="29900864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a:graphicFrameLocks noGrp="1"/>
          </p:cNvGraphicFramePr>
          <p:nvPr>
            <p:extLst/>
          </p:nvPr>
        </p:nvGraphicFramePr>
        <p:xfrm>
          <a:off x="1766454" y="285750"/>
          <a:ext cx="8659091" cy="6286500"/>
        </p:xfrm>
        <a:graphic>
          <a:graphicData uri="http://schemas.openxmlformats.org/drawingml/2006/chart">
            <c:chart xmlns:c="http://schemas.openxmlformats.org/drawingml/2006/chart" xmlns:r="http://schemas.openxmlformats.org/officeDocument/2006/relationships" r:id="rId2"/>
          </a:graphicData>
        </a:graphic>
      </p:graphicFrame>
      <p:sp>
        <p:nvSpPr>
          <p:cNvPr id="3" name="TextBox 2"/>
          <p:cNvSpPr txBox="1"/>
          <p:nvPr/>
        </p:nvSpPr>
        <p:spPr>
          <a:xfrm>
            <a:off x="618309" y="470263"/>
            <a:ext cx="328936" cy="400110"/>
          </a:xfrm>
          <a:prstGeom prst="rect">
            <a:avLst/>
          </a:prstGeom>
          <a:noFill/>
        </p:spPr>
        <p:txBody>
          <a:bodyPr wrap="none" rtlCol="0">
            <a:spAutoFit/>
          </a:bodyPr>
          <a:lstStyle/>
          <a:p>
            <a:r>
              <a:rPr lang="en-US" sz="2000" b="1" dirty="0"/>
              <a:t>B</a:t>
            </a:r>
          </a:p>
        </p:txBody>
      </p:sp>
    </p:spTree>
    <p:extLst>
      <p:ext uri="{BB962C8B-B14F-4D97-AF65-F5344CB8AC3E}">
        <p14:creationId xmlns:p14="http://schemas.microsoft.com/office/powerpoint/2010/main" val="15570247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a:graphicFrameLocks noGrp="1"/>
          </p:cNvGraphicFramePr>
          <p:nvPr>
            <p:extLst/>
          </p:nvPr>
        </p:nvGraphicFramePr>
        <p:xfrm>
          <a:off x="1766454" y="285750"/>
          <a:ext cx="8659091" cy="6286500"/>
        </p:xfrm>
        <a:graphic>
          <a:graphicData uri="http://schemas.openxmlformats.org/drawingml/2006/chart">
            <c:chart xmlns:c="http://schemas.openxmlformats.org/drawingml/2006/chart" xmlns:r="http://schemas.openxmlformats.org/officeDocument/2006/relationships" r:id="rId2"/>
          </a:graphicData>
        </a:graphic>
      </p:graphicFrame>
      <p:sp>
        <p:nvSpPr>
          <p:cNvPr id="3" name="TextBox 2"/>
          <p:cNvSpPr txBox="1"/>
          <p:nvPr/>
        </p:nvSpPr>
        <p:spPr>
          <a:xfrm>
            <a:off x="618309" y="470263"/>
            <a:ext cx="320922" cy="400110"/>
          </a:xfrm>
          <a:prstGeom prst="rect">
            <a:avLst/>
          </a:prstGeom>
          <a:noFill/>
        </p:spPr>
        <p:txBody>
          <a:bodyPr wrap="none" rtlCol="0">
            <a:spAutoFit/>
          </a:bodyPr>
          <a:lstStyle/>
          <a:p>
            <a:r>
              <a:rPr lang="en-US" sz="2000" b="1" dirty="0"/>
              <a:t>C</a:t>
            </a:r>
          </a:p>
        </p:txBody>
      </p:sp>
    </p:spTree>
    <p:extLst>
      <p:ext uri="{BB962C8B-B14F-4D97-AF65-F5344CB8AC3E}">
        <p14:creationId xmlns:p14="http://schemas.microsoft.com/office/powerpoint/2010/main" val="17023351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p:cNvGraphicFramePr>
            <a:graphicFrameLocks noGrp="1"/>
          </p:cNvGraphicFramePr>
          <p:nvPr>
            <p:extLst/>
          </p:nvPr>
        </p:nvGraphicFramePr>
        <p:xfrm>
          <a:off x="1766454" y="285750"/>
          <a:ext cx="8659091" cy="6286500"/>
        </p:xfrm>
        <a:graphic>
          <a:graphicData uri="http://schemas.openxmlformats.org/drawingml/2006/chart">
            <c:chart xmlns:c="http://schemas.openxmlformats.org/drawingml/2006/chart" xmlns:r="http://schemas.openxmlformats.org/officeDocument/2006/relationships" r:id="rId2"/>
          </a:graphicData>
        </a:graphic>
      </p:graphicFrame>
      <p:sp>
        <p:nvSpPr>
          <p:cNvPr id="3" name="TextBox 2"/>
          <p:cNvSpPr txBox="1"/>
          <p:nvPr/>
        </p:nvSpPr>
        <p:spPr>
          <a:xfrm>
            <a:off x="618309" y="470263"/>
            <a:ext cx="346570" cy="400110"/>
          </a:xfrm>
          <a:prstGeom prst="rect">
            <a:avLst/>
          </a:prstGeom>
          <a:noFill/>
        </p:spPr>
        <p:txBody>
          <a:bodyPr wrap="none" rtlCol="0">
            <a:spAutoFit/>
          </a:bodyPr>
          <a:lstStyle/>
          <a:p>
            <a:r>
              <a:rPr lang="en-US" sz="2000" b="1" dirty="0"/>
              <a:t>D</a:t>
            </a:r>
          </a:p>
        </p:txBody>
      </p:sp>
    </p:spTree>
    <p:extLst>
      <p:ext uri="{BB962C8B-B14F-4D97-AF65-F5344CB8AC3E}">
        <p14:creationId xmlns:p14="http://schemas.microsoft.com/office/powerpoint/2010/main" val="23894091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a:graphicFrameLocks noGrp="1"/>
          </p:cNvGraphicFramePr>
          <p:nvPr>
            <p:extLst/>
          </p:nvPr>
        </p:nvGraphicFramePr>
        <p:xfrm>
          <a:off x="1766454" y="285750"/>
          <a:ext cx="8659091" cy="6286500"/>
        </p:xfrm>
        <a:graphic>
          <a:graphicData uri="http://schemas.openxmlformats.org/drawingml/2006/chart">
            <c:chart xmlns:c="http://schemas.openxmlformats.org/drawingml/2006/chart" xmlns:r="http://schemas.openxmlformats.org/officeDocument/2006/relationships" r:id="rId2"/>
          </a:graphicData>
        </a:graphic>
      </p:graphicFrame>
      <p:sp>
        <p:nvSpPr>
          <p:cNvPr id="3" name="TextBox 2"/>
          <p:cNvSpPr txBox="1"/>
          <p:nvPr/>
        </p:nvSpPr>
        <p:spPr>
          <a:xfrm>
            <a:off x="618309" y="470263"/>
            <a:ext cx="309700" cy="400110"/>
          </a:xfrm>
          <a:prstGeom prst="rect">
            <a:avLst/>
          </a:prstGeom>
          <a:noFill/>
        </p:spPr>
        <p:txBody>
          <a:bodyPr wrap="none" rtlCol="0">
            <a:spAutoFit/>
          </a:bodyPr>
          <a:lstStyle/>
          <a:p>
            <a:r>
              <a:rPr lang="en-US" sz="2000" b="1" dirty="0"/>
              <a:t>E</a:t>
            </a:r>
          </a:p>
        </p:txBody>
      </p:sp>
    </p:spTree>
    <p:extLst>
      <p:ext uri="{BB962C8B-B14F-4D97-AF65-F5344CB8AC3E}">
        <p14:creationId xmlns:p14="http://schemas.microsoft.com/office/powerpoint/2010/main" val="5097497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nvPr>
        </p:nvGraphicFramePr>
        <p:xfrm>
          <a:off x="388798" y="417014"/>
          <a:ext cx="11437436" cy="548640"/>
        </p:xfrm>
        <a:graphic>
          <a:graphicData uri="http://schemas.openxmlformats.org/drawingml/2006/table">
            <a:tbl>
              <a:tblPr>
                <a:tableStyleId>{5C22544A-7EE6-4342-B048-85BDC9FD1C3A}</a:tableStyleId>
              </a:tblPr>
              <a:tblGrid>
                <a:gridCol w="2768924"/>
                <a:gridCol w="839458"/>
                <a:gridCol w="1210588"/>
                <a:gridCol w="1042695"/>
                <a:gridCol w="1201751"/>
                <a:gridCol w="2536048"/>
                <a:gridCol w="1837972"/>
              </a:tblGrid>
              <a:tr h="182880">
                <a:tc>
                  <a:txBody>
                    <a:bodyPr/>
                    <a:lstStyle/>
                    <a:p>
                      <a:pPr algn="ctr" fontAlgn="b"/>
                      <a:r>
                        <a:rPr lang="en-US" sz="1100" b="1" u="none" strike="noStrike" dirty="0">
                          <a:effectLst/>
                        </a:rPr>
                        <a:t>Term</a:t>
                      </a:r>
                      <a:endParaRPr lang="en-US" sz="1100" b="1" i="0" u="none" strike="noStrike" dirty="0">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dirty="0">
                          <a:effectLst/>
                        </a:rPr>
                        <a:t>P-value</a:t>
                      </a:r>
                      <a:endParaRPr lang="en-US" sz="1100" b="1" i="0" u="none" strike="noStrike" dirty="0">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dirty="0">
                          <a:effectLst/>
                        </a:rPr>
                        <a:t>Adjusted P-value</a:t>
                      </a:r>
                      <a:endParaRPr lang="en-US" sz="1100" b="1" i="0" u="none" strike="noStrike" dirty="0">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dirty="0">
                          <a:effectLst/>
                        </a:rPr>
                        <a:t>Odds Ratio</a:t>
                      </a:r>
                      <a:endParaRPr lang="en-US" sz="1100" b="1" i="0" u="none" strike="noStrike" dirty="0">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dirty="0">
                          <a:effectLst/>
                        </a:rPr>
                        <a:t>Combined Score</a:t>
                      </a:r>
                      <a:endParaRPr lang="en-US" sz="1100" b="1" i="0" u="none" strike="noStrike" dirty="0">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a:effectLst/>
                        </a:rPr>
                        <a:t>Genes</a:t>
                      </a:r>
                      <a:endParaRPr lang="en-US" sz="1100" b="1"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a:effectLst/>
                        </a:rPr>
                        <a:t>WikiPathway 2023 Human</a:t>
                      </a:r>
                      <a:endParaRPr lang="en-US" sz="1100" b="1" i="0" u="none" strike="noStrike">
                        <a:solidFill>
                          <a:srgbClr val="000000"/>
                        </a:solidFill>
                        <a:effectLst/>
                        <a:latin typeface="Calibri" panose="020F0502020204030204" pitchFamily="34" charset="0"/>
                      </a:endParaRPr>
                    </a:p>
                  </a:txBody>
                  <a:tcPr marL="7620" marR="7620" marT="7620" marB="0" anchor="b"/>
                </a:tc>
              </a:tr>
              <a:tr h="182880">
                <a:tc>
                  <a:txBody>
                    <a:bodyPr/>
                    <a:lstStyle/>
                    <a:p>
                      <a:pPr algn="ctr" fontAlgn="b"/>
                      <a:r>
                        <a:rPr lang="en-US" sz="1100" b="1" u="none" strike="noStrike">
                          <a:effectLst/>
                        </a:rPr>
                        <a:t>Neural Crest Differentiation WP2064</a:t>
                      </a:r>
                      <a:endParaRPr lang="en-US" sz="1100" b="1"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a:effectLst/>
                        </a:rPr>
                        <a:t>2.33E-09</a:t>
                      </a:r>
                      <a:endParaRPr lang="en-US" sz="1100" b="1"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dirty="0">
                          <a:effectLst/>
                        </a:rPr>
                        <a:t>3.56E-07</a:t>
                      </a:r>
                      <a:endParaRPr lang="en-US" sz="1100" b="1" i="0" u="none" strike="noStrike" dirty="0">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a:effectLst/>
                        </a:rPr>
                        <a:t>27.52272</a:t>
                      </a:r>
                      <a:endParaRPr lang="en-US" sz="1100" b="1"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dirty="0">
                          <a:effectLst/>
                        </a:rPr>
                        <a:t>547.1149</a:t>
                      </a:r>
                      <a:endParaRPr lang="en-US" sz="1100" b="1" i="0" u="none" strike="noStrike" dirty="0">
                        <a:solidFill>
                          <a:srgbClr val="000000"/>
                        </a:solidFill>
                        <a:effectLst/>
                        <a:latin typeface="Calibri" panose="020F0502020204030204" pitchFamily="34" charset="0"/>
                      </a:endParaRPr>
                    </a:p>
                  </a:txBody>
                  <a:tcPr marL="7620" marR="7620" marT="7620" marB="0" anchor="b"/>
                </a:tc>
                <a:tc gridSpan="2">
                  <a:txBody>
                    <a:bodyPr/>
                    <a:lstStyle/>
                    <a:p>
                      <a:pPr algn="ctr" fontAlgn="b"/>
                      <a:r>
                        <a:rPr lang="en-US" sz="1100" b="1" u="none" strike="noStrike" dirty="0">
                          <a:effectLst/>
                        </a:rPr>
                        <a:t>TFAP2A;TFAP2B;OLIG3;SNAI1;HOXA1;ASCL1;SOX10;NEUROG1</a:t>
                      </a:r>
                      <a:endParaRPr lang="en-US" sz="1100" b="1" i="0" u="none" strike="noStrike" dirty="0">
                        <a:solidFill>
                          <a:srgbClr val="000000"/>
                        </a:solidFill>
                        <a:effectLst/>
                        <a:latin typeface="Calibri" panose="020F0502020204030204" pitchFamily="34" charset="0"/>
                      </a:endParaRPr>
                    </a:p>
                  </a:txBody>
                  <a:tcPr marL="7620" marR="7620" marT="7620" marB="0" anchor="b"/>
                </a:tc>
                <a:tc hMerge="1">
                  <a:txBody>
                    <a:bodyPr/>
                    <a:lstStyle/>
                    <a:p>
                      <a:endParaRPr lang="en-US"/>
                    </a:p>
                  </a:txBody>
                  <a:tcPr/>
                </a:tc>
              </a:tr>
              <a:tr h="182880">
                <a:tc>
                  <a:txBody>
                    <a:bodyPr/>
                    <a:lstStyle/>
                    <a:p>
                      <a:pPr algn="ctr" fontAlgn="b"/>
                      <a:r>
                        <a:rPr lang="en-US" sz="1100" b="1" u="none" strike="noStrike">
                          <a:effectLst/>
                        </a:rPr>
                        <a:t>Dopaminergic Neurogenesis WP2855</a:t>
                      </a:r>
                      <a:endParaRPr lang="en-US" sz="1100" b="1"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a:effectLst/>
                        </a:rPr>
                        <a:t>6.05E-08</a:t>
                      </a:r>
                      <a:endParaRPr lang="en-US" sz="1100" b="1"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a:effectLst/>
                        </a:rPr>
                        <a:t>4.63E-06</a:t>
                      </a:r>
                      <a:endParaRPr lang="en-US" sz="1100" b="1"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a:effectLst/>
                        </a:rPr>
                        <a:t>61.24615</a:t>
                      </a:r>
                      <a:endParaRPr lang="en-US" sz="1100" b="1"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a:effectLst/>
                        </a:rPr>
                        <a:t>1017.988</a:t>
                      </a:r>
                      <a:endParaRPr lang="en-US" sz="1100" b="1" i="0" u="none" strike="noStrike">
                        <a:solidFill>
                          <a:srgbClr val="000000"/>
                        </a:solidFill>
                        <a:effectLst/>
                        <a:latin typeface="Calibri" panose="020F0502020204030204" pitchFamily="34" charset="0"/>
                      </a:endParaRPr>
                    </a:p>
                  </a:txBody>
                  <a:tcPr marL="7620" marR="7620" marT="7620" marB="0" anchor="b"/>
                </a:tc>
                <a:tc gridSpan="2">
                  <a:txBody>
                    <a:bodyPr/>
                    <a:lstStyle/>
                    <a:p>
                      <a:pPr algn="ctr" fontAlgn="b"/>
                      <a:r>
                        <a:rPr lang="en-US" sz="1100" b="1" u="none" strike="noStrike" dirty="0">
                          <a:effectLst/>
                        </a:rPr>
                        <a:t>SOX2;STAT3;ASCL1;NKX6-1;NEUROG2</a:t>
                      </a:r>
                      <a:endParaRPr lang="en-US" sz="1100" b="1" i="0" u="none" strike="noStrike" dirty="0">
                        <a:solidFill>
                          <a:srgbClr val="000000"/>
                        </a:solidFill>
                        <a:effectLst/>
                        <a:latin typeface="Calibri" panose="020F0502020204030204" pitchFamily="34" charset="0"/>
                      </a:endParaRPr>
                    </a:p>
                  </a:txBody>
                  <a:tcPr marL="7620" marR="7620" marT="7620" marB="0" anchor="b"/>
                </a:tc>
                <a:tc hMerge="1">
                  <a:txBody>
                    <a:bodyPr/>
                    <a:lstStyle/>
                    <a:p>
                      <a:endParaRPr lang="en-US"/>
                    </a:p>
                  </a:txBody>
                  <a:tcPr/>
                </a:tc>
              </a:tr>
            </a:tbl>
          </a:graphicData>
        </a:graphic>
      </p:graphicFrame>
      <p:graphicFrame>
        <p:nvGraphicFramePr>
          <p:cNvPr id="3" name="Table 2"/>
          <p:cNvGraphicFramePr>
            <a:graphicFrameLocks noGrp="1"/>
          </p:cNvGraphicFramePr>
          <p:nvPr>
            <p:extLst/>
          </p:nvPr>
        </p:nvGraphicFramePr>
        <p:xfrm>
          <a:off x="388798" y="1080500"/>
          <a:ext cx="11437438" cy="365760"/>
        </p:xfrm>
        <a:graphic>
          <a:graphicData uri="http://schemas.openxmlformats.org/drawingml/2006/table">
            <a:tbl>
              <a:tblPr>
                <a:tableStyleId>{5C22544A-7EE6-4342-B048-85BDC9FD1C3A}</a:tableStyleId>
              </a:tblPr>
              <a:tblGrid>
                <a:gridCol w="3631792"/>
                <a:gridCol w="1300941"/>
                <a:gridCol w="1300941"/>
                <a:gridCol w="1300941"/>
                <a:gridCol w="1300941"/>
                <a:gridCol w="1300941"/>
                <a:gridCol w="1300941"/>
              </a:tblGrid>
              <a:tr h="182880">
                <a:tc>
                  <a:txBody>
                    <a:bodyPr/>
                    <a:lstStyle/>
                    <a:p>
                      <a:pPr algn="ctr" fontAlgn="b"/>
                      <a:r>
                        <a:rPr lang="en-US" sz="1100" b="1" u="none" strike="noStrike" dirty="0">
                          <a:effectLst/>
                        </a:rPr>
                        <a:t>Term</a:t>
                      </a:r>
                      <a:endParaRPr lang="en-US" sz="1100" b="1" i="0" u="none" strike="noStrike" dirty="0">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dirty="0">
                          <a:effectLst/>
                        </a:rPr>
                        <a:t>P-value</a:t>
                      </a:r>
                      <a:endParaRPr lang="en-US" sz="1100" b="1" i="0" u="none" strike="noStrike" dirty="0">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a:effectLst/>
                        </a:rPr>
                        <a:t>Adjusted P-value</a:t>
                      </a:r>
                      <a:endParaRPr lang="en-US" sz="1100" b="1"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a:effectLst/>
                        </a:rPr>
                        <a:t>Odds Ratio</a:t>
                      </a:r>
                      <a:endParaRPr lang="en-US" sz="1100" b="1"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a:effectLst/>
                        </a:rPr>
                        <a:t>Combined Score</a:t>
                      </a:r>
                      <a:endParaRPr lang="en-US" sz="1100" b="1"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a:effectLst/>
                        </a:rPr>
                        <a:t>Genes</a:t>
                      </a:r>
                      <a:endParaRPr lang="en-US" sz="1100" b="1"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a:effectLst/>
                        </a:rPr>
                        <a:t>KEGG 2021 Human</a:t>
                      </a:r>
                      <a:endParaRPr lang="en-US" sz="1100" b="1" i="0" u="none" strike="noStrike">
                        <a:solidFill>
                          <a:srgbClr val="000000"/>
                        </a:solidFill>
                        <a:effectLst/>
                        <a:latin typeface="Calibri" panose="020F0502020204030204" pitchFamily="34" charset="0"/>
                      </a:endParaRPr>
                    </a:p>
                  </a:txBody>
                  <a:tcPr marL="7620" marR="7620" marT="7620" marB="0" anchor="b"/>
                </a:tc>
              </a:tr>
              <a:tr h="182880">
                <a:tc>
                  <a:txBody>
                    <a:bodyPr/>
                    <a:lstStyle/>
                    <a:p>
                      <a:pPr algn="ctr" fontAlgn="b"/>
                      <a:r>
                        <a:rPr lang="en-US" sz="1100" b="1" u="none" strike="noStrike" dirty="0">
                          <a:effectLst/>
                        </a:rPr>
                        <a:t>Signaling pathways regulating pluripotency of stem cells</a:t>
                      </a:r>
                      <a:endParaRPr lang="en-US" sz="1100" b="1" i="0" u="none" strike="noStrike" dirty="0">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dirty="0">
                          <a:effectLst/>
                        </a:rPr>
                        <a:t>1.45E-04</a:t>
                      </a:r>
                      <a:endParaRPr lang="en-US" sz="1100" b="1" i="0" u="none" strike="noStrike" dirty="0">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dirty="0">
                          <a:effectLst/>
                        </a:rPr>
                        <a:t>0.005805</a:t>
                      </a:r>
                      <a:endParaRPr lang="en-US" sz="1100" b="1" i="0" u="none" strike="noStrike" dirty="0">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dirty="0">
                          <a:effectLst/>
                        </a:rPr>
                        <a:t>11.03233</a:t>
                      </a:r>
                      <a:endParaRPr lang="en-US" sz="1100" b="1" i="0" u="none" strike="noStrike" dirty="0">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dirty="0">
                          <a:effectLst/>
                        </a:rPr>
                        <a:t>97.50215</a:t>
                      </a:r>
                      <a:endParaRPr lang="en-US" sz="1100" b="1" i="0" u="none" strike="noStrike" dirty="0">
                        <a:solidFill>
                          <a:srgbClr val="000000"/>
                        </a:solidFill>
                        <a:effectLst/>
                        <a:latin typeface="Calibri" panose="020F0502020204030204" pitchFamily="34" charset="0"/>
                      </a:endParaRPr>
                    </a:p>
                  </a:txBody>
                  <a:tcPr marL="7620" marR="7620" marT="7620" marB="0" anchor="b"/>
                </a:tc>
                <a:tc gridSpan="2">
                  <a:txBody>
                    <a:bodyPr/>
                    <a:lstStyle/>
                    <a:p>
                      <a:pPr algn="ctr" fontAlgn="b"/>
                      <a:r>
                        <a:rPr lang="en-US" sz="1100" b="1" u="none" strike="noStrike" dirty="0">
                          <a:effectLst/>
                        </a:rPr>
                        <a:t>SOX2;ESX1;STAT3;HOXA1;NEUROG1</a:t>
                      </a:r>
                      <a:endParaRPr lang="en-US" sz="1100" b="1" i="0" u="none" strike="noStrike" dirty="0">
                        <a:solidFill>
                          <a:srgbClr val="000000"/>
                        </a:solidFill>
                        <a:effectLst/>
                        <a:latin typeface="Calibri" panose="020F0502020204030204" pitchFamily="34" charset="0"/>
                      </a:endParaRPr>
                    </a:p>
                  </a:txBody>
                  <a:tcPr marL="7620" marR="7620" marT="7620" marB="0" anchor="b"/>
                </a:tc>
                <a:tc hMerge="1">
                  <a:txBody>
                    <a:bodyPr/>
                    <a:lstStyle/>
                    <a:p>
                      <a:endParaRPr lang="en-US"/>
                    </a:p>
                  </a:txBody>
                  <a:tcPr/>
                </a:tc>
              </a:tr>
            </a:tbl>
          </a:graphicData>
        </a:graphic>
      </p:graphicFrame>
      <p:graphicFrame>
        <p:nvGraphicFramePr>
          <p:cNvPr id="4" name="Table 3"/>
          <p:cNvGraphicFramePr>
            <a:graphicFrameLocks noGrp="1"/>
          </p:cNvGraphicFramePr>
          <p:nvPr>
            <p:extLst/>
          </p:nvPr>
        </p:nvGraphicFramePr>
        <p:xfrm>
          <a:off x="388798" y="1561106"/>
          <a:ext cx="11437440" cy="548640"/>
        </p:xfrm>
        <a:graphic>
          <a:graphicData uri="http://schemas.openxmlformats.org/drawingml/2006/table">
            <a:tbl>
              <a:tblPr>
                <a:tableStyleId>{5C22544A-7EE6-4342-B048-85BDC9FD1C3A}</a:tableStyleId>
              </a:tblPr>
              <a:tblGrid>
                <a:gridCol w="3626057"/>
                <a:gridCol w="1334298"/>
                <a:gridCol w="1281279"/>
                <a:gridCol w="1307787"/>
                <a:gridCol w="1316624"/>
                <a:gridCol w="1315109"/>
                <a:gridCol w="1256286"/>
              </a:tblGrid>
              <a:tr h="182880">
                <a:tc>
                  <a:txBody>
                    <a:bodyPr/>
                    <a:lstStyle/>
                    <a:p>
                      <a:pPr algn="ctr" fontAlgn="b"/>
                      <a:r>
                        <a:rPr lang="en-US" sz="1100" b="1" u="none" strike="noStrike" dirty="0">
                          <a:effectLst/>
                        </a:rPr>
                        <a:t>Term</a:t>
                      </a:r>
                      <a:endParaRPr lang="en-US" sz="1100" b="1" i="0" u="none" strike="noStrike" dirty="0">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dirty="0">
                          <a:effectLst/>
                        </a:rPr>
                        <a:t>P-value</a:t>
                      </a:r>
                      <a:endParaRPr lang="en-US" sz="1100" b="1" i="0" u="none" strike="noStrike" dirty="0">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a:effectLst/>
                        </a:rPr>
                        <a:t>Adjusted P-value</a:t>
                      </a:r>
                      <a:endParaRPr lang="en-US" sz="1100" b="1"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a:effectLst/>
                        </a:rPr>
                        <a:t>Odds Ratio</a:t>
                      </a:r>
                      <a:endParaRPr lang="en-US" sz="1100" b="1"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a:effectLst/>
                        </a:rPr>
                        <a:t>Combined Score</a:t>
                      </a:r>
                      <a:endParaRPr lang="en-US" sz="1100" b="1"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a:effectLst/>
                        </a:rPr>
                        <a:t>Genes</a:t>
                      </a:r>
                      <a:endParaRPr lang="en-US" sz="1100" b="1"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a:effectLst/>
                        </a:rPr>
                        <a:t>BioPlanet 2019</a:t>
                      </a:r>
                      <a:endParaRPr lang="en-US" sz="1100" b="1" i="0" u="none" strike="noStrike">
                        <a:solidFill>
                          <a:srgbClr val="000000"/>
                        </a:solidFill>
                        <a:effectLst/>
                        <a:latin typeface="Calibri" panose="020F0502020204030204" pitchFamily="34" charset="0"/>
                      </a:endParaRPr>
                    </a:p>
                  </a:txBody>
                  <a:tcPr marL="7620" marR="7620" marT="7620" marB="0" anchor="b"/>
                </a:tc>
              </a:tr>
              <a:tr h="182880">
                <a:tc>
                  <a:txBody>
                    <a:bodyPr/>
                    <a:lstStyle/>
                    <a:p>
                      <a:pPr algn="ctr" fontAlgn="b"/>
                      <a:r>
                        <a:rPr lang="en-US" sz="1100" b="1" u="none" strike="noStrike" dirty="0">
                          <a:effectLst/>
                        </a:rPr>
                        <a:t>Neural crest differentiation</a:t>
                      </a:r>
                      <a:endParaRPr lang="en-US" sz="1100" b="1" i="0" u="none" strike="noStrike" dirty="0">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a:effectLst/>
                        </a:rPr>
                        <a:t>1.67E-05</a:t>
                      </a:r>
                      <a:endParaRPr lang="en-US" sz="1100" b="1"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a:effectLst/>
                        </a:rPr>
                        <a:t>0.002292</a:t>
                      </a:r>
                      <a:endParaRPr lang="en-US" sz="1100" b="1"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a:effectLst/>
                        </a:rPr>
                        <a:t>17.74955</a:t>
                      </a:r>
                      <a:endParaRPr lang="en-US" sz="1100" b="1"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a:effectLst/>
                        </a:rPr>
                        <a:t>195.2169</a:t>
                      </a:r>
                      <a:endParaRPr lang="en-US" sz="1100" b="1" i="0" u="none" strike="noStrike">
                        <a:solidFill>
                          <a:srgbClr val="000000"/>
                        </a:solidFill>
                        <a:effectLst/>
                        <a:latin typeface="Calibri" panose="020F0502020204030204" pitchFamily="34" charset="0"/>
                      </a:endParaRPr>
                    </a:p>
                  </a:txBody>
                  <a:tcPr marL="7620" marR="7620" marT="7620" marB="0" anchor="b"/>
                </a:tc>
                <a:tc gridSpan="2">
                  <a:txBody>
                    <a:bodyPr/>
                    <a:lstStyle/>
                    <a:p>
                      <a:pPr algn="ctr" fontAlgn="b"/>
                      <a:r>
                        <a:rPr lang="en-US" sz="1100" b="1" u="none" strike="noStrike" dirty="0">
                          <a:effectLst/>
                        </a:rPr>
                        <a:t>TFAP2A;SNAI1;ASCL1;SOX10;NEUROG1</a:t>
                      </a:r>
                      <a:endParaRPr lang="en-US" sz="1100" b="1" i="0" u="none" strike="noStrike" dirty="0">
                        <a:solidFill>
                          <a:srgbClr val="000000"/>
                        </a:solidFill>
                        <a:effectLst/>
                        <a:latin typeface="Calibri" panose="020F0502020204030204" pitchFamily="34" charset="0"/>
                      </a:endParaRPr>
                    </a:p>
                  </a:txBody>
                  <a:tcPr marL="7620" marR="7620" marT="7620" marB="0" anchor="b"/>
                </a:tc>
                <a:tc hMerge="1">
                  <a:txBody>
                    <a:bodyPr/>
                    <a:lstStyle/>
                    <a:p>
                      <a:endParaRPr lang="en-US"/>
                    </a:p>
                  </a:txBody>
                  <a:tcPr/>
                </a:tc>
              </a:tr>
              <a:tr h="182880">
                <a:tc>
                  <a:txBody>
                    <a:bodyPr/>
                    <a:lstStyle/>
                    <a:p>
                      <a:pPr algn="ctr" fontAlgn="b"/>
                      <a:r>
                        <a:rPr lang="en-US" sz="1100" b="1" u="none" strike="noStrike" dirty="0" err="1">
                          <a:effectLst/>
                        </a:rPr>
                        <a:t>Wnt</a:t>
                      </a:r>
                      <a:r>
                        <a:rPr lang="en-US" sz="1100" b="1" u="none" strike="noStrike" dirty="0">
                          <a:effectLst/>
                        </a:rPr>
                        <a:t> signaling pathway</a:t>
                      </a:r>
                      <a:endParaRPr lang="en-US" sz="1100" b="1" i="0" u="none" strike="noStrike" dirty="0">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dirty="0">
                          <a:effectLst/>
                        </a:rPr>
                        <a:t>1.57E-04</a:t>
                      </a:r>
                      <a:endParaRPr lang="en-US" sz="1100" b="1" i="0" u="none" strike="noStrike" dirty="0">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dirty="0">
                          <a:effectLst/>
                        </a:rPr>
                        <a:t>0.010783</a:t>
                      </a:r>
                      <a:endParaRPr lang="en-US" sz="1100" b="1" i="0" u="none" strike="noStrike" dirty="0">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dirty="0">
                          <a:effectLst/>
                        </a:rPr>
                        <a:t>8.210417</a:t>
                      </a:r>
                      <a:endParaRPr lang="en-US" sz="1100" b="1" i="0" u="none" strike="noStrike" dirty="0">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dirty="0">
                          <a:effectLst/>
                        </a:rPr>
                        <a:t>71.89534</a:t>
                      </a:r>
                      <a:endParaRPr lang="en-US" sz="1100" b="1" i="0" u="none" strike="noStrike" dirty="0">
                        <a:solidFill>
                          <a:srgbClr val="000000"/>
                        </a:solidFill>
                        <a:effectLst/>
                        <a:latin typeface="Calibri" panose="020F0502020204030204" pitchFamily="34" charset="0"/>
                      </a:endParaRPr>
                    </a:p>
                  </a:txBody>
                  <a:tcPr marL="7620" marR="7620" marT="7620" marB="0" anchor="b"/>
                </a:tc>
                <a:tc gridSpan="2">
                  <a:txBody>
                    <a:bodyPr/>
                    <a:lstStyle/>
                    <a:p>
                      <a:pPr algn="ctr" fontAlgn="b"/>
                      <a:r>
                        <a:rPr lang="en-US" sz="1100" b="1" u="none" strike="noStrike" dirty="0">
                          <a:effectLst/>
                        </a:rPr>
                        <a:t>SOX2;SOX18;SOX15;SOX6;SOX10;SOX4</a:t>
                      </a:r>
                      <a:endParaRPr lang="en-US" sz="1100" b="1" i="0" u="none" strike="noStrike" dirty="0">
                        <a:solidFill>
                          <a:srgbClr val="000000"/>
                        </a:solidFill>
                        <a:effectLst/>
                        <a:latin typeface="Calibri" panose="020F0502020204030204" pitchFamily="34" charset="0"/>
                      </a:endParaRPr>
                    </a:p>
                  </a:txBody>
                  <a:tcPr marL="7620" marR="7620" marT="7620" marB="0" anchor="b"/>
                </a:tc>
                <a:tc hMerge="1">
                  <a:txBody>
                    <a:bodyPr/>
                    <a:lstStyle/>
                    <a:p>
                      <a:endParaRPr lang="en-US"/>
                    </a:p>
                  </a:txBody>
                  <a:tcPr/>
                </a:tc>
              </a:tr>
            </a:tbl>
          </a:graphicData>
        </a:graphic>
      </p:graphicFrame>
      <p:graphicFrame>
        <p:nvGraphicFramePr>
          <p:cNvPr id="5" name="Table 4"/>
          <p:cNvGraphicFramePr>
            <a:graphicFrameLocks noGrp="1"/>
          </p:cNvGraphicFramePr>
          <p:nvPr>
            <p:extLst/>
          </p:nvPr>
        </p:nvGraphicFramePr>
        <p:xfrm>
          <a:off x="388800" y="2224592"/>
          <a:ext cx="11437439" cy="2401448"/>
        </p:xfrm>
        <a:graphic>
          <a:graphicData uri="http://schemas.openxmlformats.org/drawingml/2006/table">
            <a:tbl>
              <a:tblPr>
                <a:tableStyleId>{5C22544A-7EE6-4342-B048-85BDC9FD1C3A}</a:tableStyleId>
              </a:tblPr>
              <a:tblGrid>
                <a:gridCol w="1001645"/>
                <a:gridCol w="874804"/>
                <a:gridCol w="1290116"/>
                <a:gridCol w="963168"/>
                <a:gridCol w="1086878"/>
                <a:gridCol w="4848335"/>
                <a:gridCol w="1372493"/>
              </a:tblGrid>
              <a:tr h="121084">
                <a:tc>
                  <a:txBody>
                    <a:bodyPr/>
                    <a:lstStyle/>
                    <a:p>
                      <a:pPr algn="ctr" fontAlgn="b"/>
                      <a:r>
                        <a:rPr lang="en-US" sz="1100" b="1" u="none" strike="noStrike" dirty="0">
                          <a:effectLst/>
                        </a:rPr>
                        <a:t>Term</a:t>
                      </a:r>
                      <a:endParaRPr lang="en-US" sz="1100" b="1" i="0" u="none" strike="noStrike" dirty="0">
                        <a:solidFill>
                          <a:srgbClr val="000000"/>
                        </a:solidFill>
                        <a:effectLst/>
                        <a:latin typeface="Calibri" panose="020F0502020204030204" pitchFamily="34" charset="0"/>
                      </a:endParaRPr>
                    </a:p>
                  </a:txBody>
                  <a:tcPr marL="3892" marR="3892" marT="3892" marB="0" anchor="b"/>
                </a:tc>
                <a:tc>
                  <a:txBody>
                    <a:bodyPr/>
                    <a:lstStyle/>
                    <a:p>
                      <a:pPr algn="ctr" fontAlgn="b"/>
                      <a:r>
                        <a:rPr lang="en-US" sz="1100" b="1" u="none" strike="noStrike" dirty="0">
                          <a:effectLst/>
                        </a:rPr>
                        <a:t>P-value</a:t>
                      </a:r>
                      <a:endParaRPr lang="en-US" sz="1100" b="1" i="0" u="none" strike="noStrike" dirty="0">
                        <a:solidFill>
                          <a:srgbClr val="000000"/>
                        </a:solidFill>
                        <a:effectLst/>
                        <a:latin typeface="Calibri" panose="020F0502020204030204" pitchFamily="34" charset="0"/>
                      </a:endParaRPr>
                    </a:p>
                  </a:txBody>
                  <a:tcPr marL="3892" marR="3892" marT="3892" marB="0" anchor="b"/>
                </a:tc>
                <a:tc>
                  <a:txBody>
                    <a:bodyPr/>
                    <a:lstStyle/>
                    <a:p>
                      <a:pPr algn="ctr" fontAlgn="b"/>
                      <a:r>
                        <a:rPr lang="en-US" sz="1100" b="1" u="none" strike="noStrike">
                          <a:effectLst/>
                        </a:rPr>
                        <a:t>Adjusted P-value</a:t>
                      </a:r>
                      <a:endParaRPr lang="en-US" sz="1100" b="1" i="0" u="none" strike="noStrike">
                        <a:solidFill>
                          <a:srgbClr val="000000"/>
                        </a:solidFill>
                        <a:effectLst/>
                        <a:latin typeface="Calibri" panose="020F0502020204030204" pitchFamily="34" charset="0"/>
                      </a:endParaRPr>
                    </a:p>
                  </a:txBody>
                  <a:tcPr marL="3892" marR="3892" marT="3892" marB="0" anchor="b"/>
                </a:tc>
                <a:tc>
                  <a:txBody>
                    <a:bodyPr/>
                    <a:lstStyle/>
                    <a:p>
                      <a:pPr algn="ctr" fontAlgn="b"/>
                      <a:r>
                        <a:rPr lang="en-US" sz="1100" b="1" u="none" strike="noStrike">
                          <a:effectLst/>
                        </a:rPr>
                        <a:t>Odds Ratio</a:t>
                      </a:r>
                      <a:endParaRPr lang="en-US" sz="1100" b="1" i="0" u="none" strike="noStrike">
                        <a:solidFill>
                          <a:srgbClr val="000000"/>
                        </a:solidFill>
                        <a:effectLst/>
                        <a:latin typeface="Calibri" panose="020F0502020204030204" pitchFamily="34" charset="0"/>
                      </a:endParaRPr>
                    </a:p>
                  </a:txBody>
                  <a:tcPr marL="3892" marR="3892" marT="3892" marB="0" anchor="b"/>
                </a:tc>
                <a:tc>
                  <a:txBody>
                    <a:bodyPr/>
                    <a:lstStyle/>
                    <a:p>
                      <a:pPr algn="ctr" fontAlgn="b"/>
                      <a:r>
                        <a:rPr lang="en-US" sz="1100" b="1" u="none" strike="noStrike">
                          <a:effectLst/>
                        </a:rPr>
                        <a:t>Combined Score</a:t>
                      </a:r>
                      <a:endParaRPr lang="en-US" sz="1100" b="1" i="0" u="none" strike="noStrike">
                        <a:solidFill>
                          <a:srgbClr val="000000"/>
                        </a:solidFill>
                        <a:effectLst/>
                        <a:latin typeface="Calibri" panose="020F0502020204030204" pitchFamily="34" charset="0"/>
                      </a:endParaRPr>
                    </a:p>
                  </a:txBody>
                  <a:tcPr marL="3892" marR="3892" marT="3892" marB="0" anchor="b"/>
                </a:tc>
                <a:tc>
                  <a:txBody>
                    <a:bodyPr/>
                    <a:lstStyle/>
                    <a:p>
                      <a:pPr algn="ctr" fontAlgn="b"/>
                      <a:r>
                        <a:rPr lang="en-US" sz="1100" b="1" u="none" strike="noStrike">
                          <a:effectLst/>
                        </a:rPr>
                        <a:t>Genes</a:t>
                      </a:r>
                      <a:endParaRPr lang="en-US" sz="1100" b="1" i="0" u="none" strike="noStrike">
                        <a:solidFill>
                          <a:srgbClr val="000000"/>
                        </a:solidFill>
                        <a:effectLst/>
                        <a:latin typeface="Calibri" panose="020F0502020204030204" pitchFamily="34" charset="0"/>
                      </a:endParaRPr>
                    </a:p>
                  </a:txBody>
                  <a:tcPr marL="3892" marR="3892" marT="3892" marB="0" anchor="b"/>
                </a:tc>
                <a:tc>
                  <a:txBody>
                    <a:bodyPr/>
                    <a:lstStyle/>
                    <a:p>
                      <a:pPr algn="ctr" fontAlgn="b"/>
                      <a:r>
                        <a:rPr lang="en-US" sz="1100" b="1" u="none" strike="noStrike">
                          <a:effectLst/>
                        </a:rPr>
                        <a:t>Jensen TISSUES</a:t>
                      </a:r>
                      <a:endParaRPr lang="en-US" sz="1100" b="1" i="0" u="none" strike="noStrike">
                        <a:solidFill>
                          <a:srgbClr val="000000"/>
                        </a:solidFill>
                        <a:effectLst/>
                        <a:latin typeface="Calibri" panose="020F0502020204030204" pitchFamily="34" charset="0"/>
                      </a:endParaRPr>
                    </a:p>
                  </a:txBody>
                  <a:tcPr marL="3892" marR="3892" marT="3892" marB="0" anchor="b"/>
                </a:tc>
              </a:tr>
              <a:tr h="121084">
                <a:tc>
                  <a:txBody>
                    <a:bodyPr/>
                    <a:lstStyle/>
                    <a:p>
                      <a:pPr algn="ctr" fontAlgn="b"/>
                      <a:r>
                        <a:rPr lang="en-US" sz="1100" b="1" u="none" strike="noStrike" dirty="0">
                          <a:effectLst/>
                        </a:rPr>
                        <a:t>Neural crest</a:t>
                      </a:r>
                      <a:endParaRPr lang="en-US" sz="1100" b="1" i="0" u="none" strike="noStrike" dirty="0">
                        <a:solidFill>
                          <a:srgbClr val="000000"/>
                        </a:solidFill>
                        <a:effectLst/>
                        <a:latin typeface="Calibri" panose="020F0502020204030204" pitchFamily="34" charset="0"/>
                      </a:endParaRPr>
                    </a:p>
                  </a:txBody>
                  <a:tcPr marL="3892" marR="3892" marT="3892" marB="0" anchor="b"/>
                </a:tc>
                <a:tc>
                  <a:txBody>
                    <a:bodyPr/>
                    <a:lstStyle/>
                    <a:p>
                      <a:pPr algn="ctr" fontAlgn="b"/>
                      <a:r>
                        <a:rPr lang="en-US" sz="1100" b="1" u="none" strike="noStrike">
                          <a:effectLst/>
                        </a:rPr>
                        <a:t>5.41E-14</a:t>
                      </a:r>
                      <a:endParaRPr lang="en-US" sz="1100" b="1" i="0" u="none" strike="noStrike">
                        <a:solidFill>
                          <a:srgbClr val="000000"/>
                        </a:solidFill>
                        <a:effectLst/>
                        <a:latin typeface="Calibri" panose="020F0502020204030204" pitchFamily="34" charset="0"/>
                      </a:endParaRPr>
                    </a:p>
                  </a:txBody>
                  <a:tcPr marL="3892" marR="3892" marT="3892" marB="0" anchor="b"/>
                </a:tc>
                <a:tc>
                  <a:txBody>
                    <a:bodyPr/>
                    <a:lstStyle/>
                    <a:p>
                      <a:pPr algn="ctr" fontAlgn="b"/>
                      <a:r>
                        <a:rPr lang="en-US" sz="1100" b="1" u="none" strike="noStrike">
                          <a:effectLst/>
                        </a:rPr>
                        <a:t>1.59E-11</a:t>
                      </a:r>
                      <a:endParaRPr lang="en-US" sz="1100" b="1" i="0" u="none" strike="noStrike">
                        <a:solidFill>
                          <a:srgbClr val="000000"/>
                        </a:solidFill>
                        <a:effectLst/>
                        <a:latin typeface="Calibri" panose="020F0502020204030204" pitchFamily="34" charset="0"/>
                      </a:endParaRPr>
                    </a:p>
                  </a:txBody>
                  <a:tcPr marL="3892" marR="3892" marT="3892" marB="0" anchor="b"/>
                </a:tc>
                <a:tc>
                  <a:txBody>
                    <a:bodyPr/>
                    <a:lstStyle/>
                    <a:p>
                      <a:pPr algn="ctr" fontAlgn="b"/>
                      <a:r>
                        <a:rPr lang="en-US" sz="1100" b="1" u="none" strike="noStrike">
                          <a:effectLst/>
                        </a:rPr>
                        <a:t>32.51888</a:t>
                      </a:r>
                      <a:endParaRPr lang="en-US" sz="1100" b="1" i="0" u="none" strike="noStrike">
                        <a:solidFill>
                          <a:srgbClr val="000000"/>
                        </a:solidFill>
                        <a:effectLst/>
                        <a:latin typeface="Calibri" panose="020F0502020204030204" pitchFamily="34" charset="0"/>
                      </a:endParaRPr>
                    </a:p>
                  </a:txBody>
                  <a:tcPr marL="3892" marR="3892" marT="3892" marB="0" anchor="b"/>
                </a:tc>
                <a:tc>
                  <a:txBody>
                    <a:bodyPr/>
                    <a:lstStyle/>
                    <a:p>
                      <a:pPr algn="ctr" fontAlgn="b"/>
                      <a:r>
                        <a:rPr lang="en-US" sz="1100" b="1" u="none" strike="noStrike">
                          <a:effectLst/>
                        </a:rPr>
                        <a:t>993.3586</a:t>
                      </a:r>
                      <a:endParaRPr lang="en-US" sz="1100" b="1" i="0" u="none" strike="noStrike">
                        <a:solidFill>
                          <a:srgbClr val="000000"/>
                        </a:solidFill>
                        <a:effectLst/>
                        <a:latin typeface="Calibri" panose="020F0502020204030204" pitchFamily="34" charset="0"/>
                      </a:endParaRPr>
                    </a:p>
                  </a:txBody>
                  <a:tcPr marL="3892" marR="3892" marT="3892" marB="0" anchor="b"/>
                </a:tc>
                <a:tc gridSpan="2">
                  <a:txBody>
                    <a:bodyPr/>
                    <a:lstStyle/>
                    <a:p>
                      <a:pPr algn="ctr" fontAlgn="b"/>
                      <a:r>
                        <a:rPr lang="en-US" sz="1100" b="1" u="none" strike="noStrike">
                          <a:effectLst/>
                        </a:rPr>
                        <a:t>SOX2;TFAP2A;TFAP2B;FOXC1;TFAP2C;SNAI1;HOXB3;BARX1;ASCL1;SOX10;NEUROG1;HOXB5</a:t>
                      </a:r>
                      <a:endParaRPr lang="en-US" sz="1100" b="1" i="0" u="none" strike="noStrike">
                        <a:solidFill>
                          <a:srgbClr val="000000"/>
                        </a:solidFill>
                        <a:effectLst/>
                        <a:latin typeface="Calibri" panose="020F0502020204030204" pitchFamily="34" charset="0"/>
                      </a:endParaRPr>
                    </a:p>
                  </a:txBody>
                  <a:tcPr marL="3892" marR="3892" marT="3892" marB="0" anchor="b"/>
                </a:tc>
                <a:tc hMerge="1">
                  <a:txBody>
                    <a:bodyPr/>
                    <a:lstStyle/>
                    <a:p>
                      <a:endParaRPr lang="en-US"/>
                    </a:p>
                  </a:txBody>
                  <a:tcPr/>
                </a:tc>
              </a:tr>
              <a:tr h="121084">
                <a:tc>
                  <a:txBody>
                    <a:bodyPr/>
                    <a:lstStyle/>
                    <a:p>
                      <a:pPr algn="ctr" fontAlgn="b"/>
                      <a:r>
                        <a:rPr lang="en-US" sz="1100" b="1" u="none" strike="noStrike" dirty="0">
                          <a:effectLst/>
                        </a:rPr>
                        <a:t>Neural tube</a:t>
                      </a:r>
                      <a:endParaRPr lang="en-US" sz="1100" b="1" i="0" u="none" strike="noStrike" dirty="0">
                        <a:solidFill>
                          <a:srgbClr val="000000"/>
                        </a:solidFill>
                        <a:effectLst/>
                        <a:latin typeface="Calibri" panose="020F0502020204030204" pitchFamily="34" charset="0"/>
                      </a:endParaRPr>
                    </a:p>
                  </a:txBody>
                  <a:tcPr marL="3892" marR="3892" marT="3892" marB="0" anchor="b"/>
                </a:tc>
                <a:tc>
                  <a:txBody>
                    <a:bodyPr/>
                    <a:lstStyle/>
                    <a:p>
                      <a:pPr algn="ctr" fontAlgn="b"/>
                      <a:r>
                        <a:rPr lang="en-US" sz="1100" b="1" u="none" strike="noStrike" dirty="0">
                          <a:effectLst/>
                        </a:rPr>
                        <a:t>3.32E-13</a:t>
                      </a:r>
                      <a:endParaRPr lang="en-US" sz="1100" b="1" i="0" u="none" strike="noStrike" dirty="0">
                        <a:solidFill>
                          <a:srgbClr val="000000"/>
                        </a:solidFill>
                        <a:effectLst/>
                        <a:latin typeface="Calibri" panose="020F0502020204030204" pitchFamily="34" charset="0"/>
                      </a:endParaRPr>
                    </a:p>
                  </a:txBody>
                  <a:tcPr marL="3892" marR="3892" marT="3892" marB="0" anchor="b"/>
                </a:tc>
                <a:tc>
                  <a:txBody>
                    <a:bodyPr/>
                    <a:lstStyle/>
                    <a:p>
                      <a:pPr algn="ctr" fontAlgn="b"/>
                      <a:r>
                        <a:rPr lang="en-US" sz="1100" b="1" u="none" strike="noStrike" dirty="0">
                          <a:effectLst/>
                        </a:rPr>
                        <a:t>4.89E-11</a:t>
                      </a:r>
                      <a:endParaRPr lang="en-US" sz="1100" b="1" i="0" u="none" strike="noStrike" dirty="0">
                        <a:solidFill>
                          <a:srgbClr val="000000"/>
                        </a:solidFill>
                        <a:effectLst/>
                        <a:latin typeface="Calibri" panose="020F0502020204030204" pitchFamily="34" charset="0"/>
                      </a:endParaRPr>
                    </a:p>
                  </a:txBody>
                  <a:tcPr marL="3892" marR="3892" marT="3892" marB="0" anchor="b"/>
                </a:tc>
                <a:tc>
                  <a:txBody>
                    <a:bodyPr/>
                    <a:lstStyle/>
                    <a:p>
                      <a:pPr algn="ctr" fontAlgn="b"/>
                      <a:r>
                        <a:rPr lang="en-US" sz="1100" b="1" u="none" strike="noStrike">
                          <a:effectLst/>
                        </a:rPr>
                        <a:t>34.21877</a:t>
                      </a:r>
                      <a:endParaRPr lang="en-US" sz="1100" b="1" i="0" u="none" strike="noStrike">
                        <a:solidFill>
                          <a:srgbClr val="000000"/>
                        </a:solidFill>
                        <a:effectLst/>
                        <a:latin typeface="Calibri" panose="020F0502020204030204" pitchFamily="34" charset="0"/>
                      </a:endParaRPr>
                    </a:p>
                  </a:txBody>
                  <a:tcPr marL="3892" marR="3892" marT="3892" marB="0" anchor="b"/>
                </a:tc>
                <a:tc>
                  <a:txBody>
                    <a:bodyPr/>
                    <a:lstStyle/>
                    <a:p>
                      <a:pPr algn="ctr" fontAlgn="b"/>
                      <a:r>
                        <a:rPr lang="en-US" sz="1100" b="1" u="none" strike="noStrike">
                          <a:effectLst/>
                        </a:rPr>
                        <a:t>983.18</a:t>
                      </a:r>
                      <a:endParaRPr lang="en-US" sz="1100" b="1" i="0" u="none" strike="noStrike">
                        <a:solidFill>
                          <a:srgbClr val="000000"/>
                        </a:solidFill>
                        <a:effectLst/>
                        <a:latin typeface="Calibri" panose="020F0502020204030204" pitchFamily="34" charset="0"/>
                      </a:endParaRPr>
                    </a:p>
                  </a:txBody>
                  <a:tcPr marL="3892" marR="3892" marT="3892" marB="0" anchor="b"/>
                </a:tc>
                <a:tc gridSpan="2">
                  <a:txBody>
                    <a:bodyPr/>
                    <a:lstStyle/>
                    <a:p>
                      <a:pPr algn="ctr" fontAlgn="b"/>
                      <a:r>
                        <a:rPr lang="en-US" sz="1100" b="1" u="none" strike="noStrike" dirty="0" smtClean="0">
                          <a:effectLst/>
                        </a:rPr>
                        <a:t>NKX6-2;FOXG1;HOXB3;HOXD4;ASCL1;NKX6-1;SOX10;HOXC8;NEUROG1;NEUROG2;HOXB5</a:t>
                      </a:r>
                      <a:endParaRPr lang="en-US" sz="1100" b="1" i="0" u="none" strike="noStrike" dirty="0">
                        <a:solidFill>
                          <a:srgbClr val="000000"/>
                        </a:solidFill>
                        <a:effectLst/>
                        <a:latin typeface="Calibri" panose="020F0502020204030204" pitchFamily="34" charset="0"/>
                      </a:endParaRPr>
                    </a:p>
                  </a:txBody>
                  <a:tcPr marL="3892" marR="3892" marT="3892" marB="0" anchor="b"/>
                </a:tc>
                <a:tc hMerge="1">
                  <a:txBody>
                    <a:bodyPr/>
                    <a:lstStyle/>
                    <a:p>
                      <a:endParaRPr lang="en-US"/>
                    </a:p>
                  </a:txBody>
                  <a:tcPr/>
                </a:tc>
              </a:tr>
              <a:tr h="121084">
                <a:tc>
                  <a:txBody>
                    <a:bodyPr/>
                    <a:lstStyle/>
                    <a:p>
                      <a:pPr algn="ctr" fontAlgn="b"/>
                      <a:r>
                        <a:rPr lang="en-US" sz="1100" b="1" u="none" strike="noStrike" dirty="0">
                          <a:effectLst/>
                        </a:rPr>
                        <a:t>Ectoderm</a:t>
                      </a:r>
                      <a:endParaRPr lang="en-US" sz="1100" b="1" i="0" u="none" strike="noStrike" dirty="0">
                        <a:solidFill>
                          <a:srgbClr val="000000"/>
                        </a:solidFill>
                        <a:effectLst/>
                        <a:latin typeface="Calibri" panose="020F0502020204030204" pitchFamily="34" charset="0"/>
                      </a:endParaRPr>
                    </a:p>
                  </a:txBody>
                  <a:tcPr marL="3892" marR="3892" marT="3892" marB="0" anchor="b"/>
                </a:tc>
                <a:tc>
                  <a:txBody>
                    <a:bodyPr/>
                    <a:lstStyle/>
                    <a:p>
                      <a:pPr algn="ctr" fontAlgn="b"/>
                      <a:r>
                        <a:rPr lang="en-US" sz="1100" b="1" u="none" strike="noStrike">
                          <a:effectLst/>
                        </a:rPr>
                        <a:t>4.24E-11</a:t>
                      </a:r>
                      <a:endParaRPr lang="en-US" sz="1100" b="1" i="0" u="none" strike="noStrike">
                        <a:solidFill>
                          <a:srgbClr val="000000"/>
                        </a:solidFill>
                        <a:effectLst/>
                        <a:latin typeface="Calibri" panose="020F0502020204030204" pitchFamily="34" charset="0"/>
                      </a:endParaRPr>
                    </a:p>
                  </a:txBody>
                  <a:tcPr marL="3892" marR="3892" marT="3892" marB="0" anchor="b"/>
                </a:tc>
                <a:tc>
                  <a:txBody>
                    <a:bodyPr/>
                    <a:lstStyle/>
                    <a:p>
                      <a:pPr algn="ctr" fontAlgn="b"/>
                      <a:r>
                        <a:rPr lang="en-US" sz="1100" b="1" u="none" strike="noStrike" dirty="0">
                          <a:effectLst/>
                        </a:rPr>
                        <a:t>3.12E-09</a:t>
                      </a:r>
                      <a:endParaRPr lang="en-US" sz="1100" b="1" i="0" u="none" strike="noStrike" dirty="0">
                        <a:solidFill>
                          <a:srgbClr val="000000"/>
                        </a:solidFill>
                        <a:effectLst/>
                        <a:latin typeface="Calibri" panose="020F0502020204030204" pitchFamily="34" charset="0"/>
                      </a:endParaRPr>
                    </a:p>
                  </a:txBody>
                  <a:tcPr marL="3892" marR="3892" marT="3892" marB="0" anchor="b"/>
                </a:tc>
                <a:tc>
                  <a:txBody>
                    <a:bodyPr/>
                    <a:lstStyle/>
                    <a:p>
                      <a:pPr algn="ctr" fontAlgn="b"/>
                      <a:r>
                        <a:rPr lang="en-US" sz="1100" b="1" u="none" strike="noStrike">
                          <a:effectLst/>
                        </a:rPr>
                        <a:t>26.19577</a:t>
                      </a:r>
                      <a:endParaRPr lang="en-US" sz="1100" b="1" i="0" u="none" strike="noStrike">
                        <a:solidFill>
                          <a:srgbClr val="000000"/>
                        </a:solidFill>
                        <a:effectLst/>
                        <a:latin typeface="Calibri" panose="020F0502020204030204" pitchFamily="34" charset="0"/>
                      </a:endParaRPr>
                    </a:p>
                  </a:txBody>
                  <a:tcPr marL="3892" marR="3892" marT="3892" marB="0" anchor="b"/>
                </a:tc>
                <a:tc>
                  <a:txBody>
                    <a:bodyPr/>
                    <a:lstStyle/>
                    <a:p>
                      <a:pPr algn="ctr" fontAlgn="b"/>
                      <a:r>
                        <a:rPr lang="en-US" sz="1100" b="1" u="none" strike="noStrike">
                          <a:effectLst/>
                        </a:rPr>
                        <a:t>625.6473</a:t>
                      </a:r>
                      <a:endParaRPr lang="en-US" sz="1100" b="1" i="0" u="none" strike="noStrike">
                        <a:solidFill>
                          <a:srgbClr val="000000"/>
                        </a:solidFill>
                        <a:effectLst/>
                        <a:latin typeface="Calibri" panose="020F0502020204030204" pitchFamily="34" charset="0"/>
                      </a:endParaRPr>
                    </a:p>
                  </a:txBody>
                  <a:tcPr marL="3892" marR="3892" marT="3892" marB="0" anchor="b"/>
                </a:tc>
                <a:tc gridSpan="2">
                  <a:txBody>
                    <a:bodyPr/>
                    <a:lstStyle/>
                    <a:p>
                      <a:pPr algn="ctr" fontAlgn="b"/>
                      <a:r>
                        <a:rPr lang="en-US" sz="1100" b="1" u="none" strike="noStrike">
                          <a:effectLst/>
                        </a:rPr>
                        <a:t>TFAP2A;DLX1;FOXG1;ESX1;FOXI1;SNAI1;SOX6;SOX10;NEUROG1;NEUROG2</a:t>
                      </a:r>
                      <a:endParaRPr lang="en-US" sz="1100" b="1" i="0" u="none" strike="noStrike">
                        <a:solidFill>
                          <a:srgbClr val="000000"/>
                        </a:solidFill>
                        <a:effectLst/>
                        <a:latin typeface="Calibri" panose="020F0502020204030204" pitchFamily="34" charset="0"/>
                      </a:endParaRPr>
                    </a:p>
                  </a:txBody>
                  <a:tcPr marL="3892" marR="3892" marT="3892" marB="0" anchor="b"/>
                </a:tc>
                <a:tc hMerge="1">
                  <a:txBody>
                    <a:bodyPr/>
                    <a:lstStyle/>
                    <a:p>
                      <a:endParaRPr lang="en-US"/>
                    </a:p>
                  </a:txBody>
                  <a:tcPr/>
                </a:tc>
              </a:tr>
              <a:tr h="121084">
                <a:tc>
                  <a:txBody>
                    <a:bodyPr/>
                    <a:lstStyle/>
                    <a:p>
                      <a:pPr algn="ctr" fontAlgn="b"/>
                      <a:r>
                        <a:rPr lang="en-US" sz="1100" b="1" u="none" strike="noStrike">
                          <a:effectLst/>
                        </a:rPr>
                        <a:t>Neural stem cell</a:t>
                      </a:r>
                      <a:endParaRPr lang="en-US" sz="1100" b="1" i="0" u="none" strike="noStrike">
                        <a:solidFill>
                          <a:srgbClr val="000000"/>
                        </a:solidFill>
                        <a:effectLst/>
                        <a:latin typeface="Calibri" panose="020F0502020204030204" pitchFamily="34" charset="0"/>
                      </a:endParaRPr>
                    </a:p>
                  </a:txBody>
                  <a:tcPr marL="3892" marR="3892" marT="3892" marB="0" anchor="b"/>
                </a:tc>
                <a:tc>
                  <a:txBody>
                    <a:bodyPr/>
                    <a:lstStyle/>
                    <a:p>
                      <a:pPr algn="ctr" fontAlgn="b"/>
                      <a:r>
                        <a:rPr lang="en-US" sz="1100" b="1" u="none" strike="noStrike">
                          <a:effectLst/>
                        </a:rPr>
                        <a:t>1.63E-07</a:t>
                      </a:r>
                      <a:endParaRPr lang="en-US" sz="1100" b="1" i="0" u="none" strike="noStrike">
                        <a:solidFill>
                          <a:srgbClr val="000000"/>
                        </a:solidFill>
                        <a:effectLst/>
                        <a:latin typeface="Calibri" panose="020F0502020204030204" pitchFamily="34" charset="0"/>
                      </a:endParaRPr>
                    </a:p>
                  </a:txBody>
                  <a:tcPr marL="3892" marR="3892" marT="3892" marB="0" anchor="b"/>
                </a:tc>
                <a:tc>
                  <a:txBody>
                    <a:bodyPr/>
                    <a:lstStyle/>
                    <a:p>
                      <a:pPr algn="ctr" fontAlgn="b"/>
                      <a:r>
                        <a:rPr lang="en-US" sz="1100" b="1" u="none" strike="noStrike" dirty="0">
                          <a:effectLst/>
                        </a:rPr>
                        <a:t>9.59E-06</a:t>
                      </a:r>
                      <a:endParaRPr lang="en-US" sz="1100" b="1" i="0" u="none" strike="noStrike" dirty="0">
                        <a:solidFill>
                          <a:srgbClr val="000000"/>
                        </a:solidFill>
                        <a:effectLst/>
                        <a:latin typeface="Calibri" panose="020F0502020204030204" pitchFamily="34" charset="0"/>
                      </a:endParaRPr>
                    </a:p>
                  </a:txBody>
                  <a:tcPr marL="3892" marR="3892" marT="3892" marB="0" anchor="b"/>
                </a:tc>
                <a:tc>
                  <a:txBody>
                    <a:bodyPr/>
                    <a:lstStyle/>
                    <a:p>
                      <a:pPr algn="ctr" fontAlgn="b"/>
                      <a:r>
                        <a:rPr lang="en-US" sz="1100" b="1" u="none" strike="noStrike" dirty="0">
                          <a:effectLst/>
                        </a:rPr>
                        <a:t>20.20489</a:t>
                      </a:r>
                      <a:endParaRPr lang="en-US" sz="1100" b="1" i="0" u="none" strike="noStrike" dirty="0">
                        <a:solidFill>
                          <a:srgbClr val="000000"/>
                        </a:solidFill>
                        <a:effectLst/>
                        <a:latin typeface="Calibri" panose="020F0502020204030204" pitchFamily="34" charset="0"/>
                      </a:endParaRPr>
                    </a:p>
                  </a:txBody>
                  <a:tcPr marL="3892" marR="3892" marT="3892" marB="0" anchor="b"/>
                </a:tc>
                <a:tc>
                  <a:txBody>
                    <a:bodyPr/>
                    <a:lstStyle/>
                    <a:p>
                      <a:pPr algn="ctr" fontAlgn="b"/>
                      <a:r>
                        <a:rPr lang="en-US" sz="1100" b="1" u="none" strike="noStrike">
                          <a:effectLst/>
                        </a:rPr>
                        <a:t>315.7872</a:t>
                      </a:r>
                      <a:endParaRPr lang="en-US" sz="1100" b="1" i="0" u="none" strike="noStrike">
                        <a:solidFill>
                          <a:srgbClr val="000000"/>
                        </a:solidFill>
                        <a:effectLst/>
                        <a:latin typeface="Calibri" panose="020F0502020204030204" pitchFamily="34" charset="0"/>
                      </a:endParaRPr>
                    </a:p>
                  </a:txBody>
                  <a:tcPr marL="3892" marR="3892" marT="3892" marB="0" anchor="b"/>
                </a:tc>
                <a:tc gridSpan="2">
                  <a:txBody>
                    <a:bodyPr/>
                    <a:lstStyle/>
                    <a:p>
                      <a:pPr algn="ctr" fontAlgn="b"/>
                      <a:r>
                        <a:rPr lang="en-US" sz="1100" b="1" u="none" strike="noStrike">
                          <a:effectLst/>
                        </a:rPr>
                        <a:t>SOX2;FOXG1;STAT3;ASCL1;SOX10;NEUROG1;NEUROG2</a:t>
                      </a:r>
                      <a:endParaRPr lang="en-US" sz="1100" b="1" i="0" u="none" strike="noStrike">
                        <a:solidFill>
                          <a:srgbClr val="000000"/>
                        </a:solidFill>
                        <a:effectLst/>
                        <a:latin typeface="Calibri" panose="020F0502020204030204" pitchFamily="34" charset="0"/>
                      </a:endParaRPr>
                    </a:p>
                  </a:txBody>
                  <a:tcPr marL="3892" marR="3892" marT="3892" marB="0" anchor="b"/>
                </a:tc>
                <a:tc hMerge="1">
                  <a:txBody>
                    <a:bodyPr/>
                    <a:lstStyle/>
                    <a:p>
                      <a:endParaRPr lang="en-US"/>
                    </a:p>
                  </a:txBody>
                  <a:tcPr/>
                </a:tc>
              </a:tr>
              <a:tr h="121084">
                <a:tc>
                  <a:txBody>
                    <a:bodyPr/>
                    <a:lstStyle/>
                    <a:p>
                      <a:pPr algn="ctr" fontAlgn="b"/>
                      <a:r>
                        <a:rPr lang="en-US" sz="1100" b="1" u="none" strike="noStrike">
                          <a:effectLst/>
                        </a:rPr>
                        <a:t>Gill arch</a:t>
                      </a:r>
                      <a:endParaRPr lang="en-US" sz="1100" b="1" i="0" u="none" strike="noStrike">
                        <a:solidFill>
                          <a:srgbClr val="000000"/>
                        </a:solidFill>
                        <a:effectLst/>
                        <a:latin typeface="Calibri" panose="020F0502020204030204" pitchFamily="34" charset="0"/>
                      </a:endParaRPr>
                    </a:p>
                  </a:txBody>
                  <a:tcPr marL="3892" marR="3892" marT="3892" marB="0" anchor="b"/>
                </a:tc>
                <a:tc>
                  <a:txBody>
                    <a:bodyPr/>
                    <a:lstStyle/>
                    <a:p>
                      <a:pPr algn="ctr" fontAlgn="b"/>
                      <a:r>
                        <a:rPr lang="en-US" sz="1100" b="1" u="none" strike="noStrike">
                          <a:effectLst/>
                        </a:rPr>
                        <a:t>5.12E-07</a:t>
                      </a:r>
                      <a:endParaRPr lang="en-US" sz="1100" b="1" i="0" u="none" strike="noStrike">
                        <a:solidFill>
                          <a:srgbClr val="000000"/>
                        </a:solidFill>
                        <a:effectLst/>
                        <a:latin typeface="Calibri" panose="020F0502020204030204" pitchFamily="34" charset="0"/>
                      </a:endParaRPr>
                    </a:p>
                  </a:txBody>
                  <a:tcPr marL="3892" marR="3892" marT="3892" marB="0" anchor="b"/>
                </a:tc>
                <a:tc>
                  <a:txBody>
                    <a:bodyPr/>
                    <a:lstStyle/>
                    <a:p>
                      <a:pPr algn="ctr" fontAlgn="b"/>
                      <a:r>
                        <a:rPr lang="en-US" sz="1100" b="1" u="none" strike="noStrike">
                          <a:effectLst/>
                        </a:rPr>
                        <a:t>2.34E-05</a:t>
                      </a:r>
                      <a:endParaRPr lang="en-US" sz="1100" b="1" i="0" u="none" strike="noStrike">
                        <a:solidFill>
                          <a:srgbClr val="000000"/>
                        </a:solidFill>
                        <a:effectLst/>
                        <a:latin typeface="Calibri" panose="020F0502020204030204" pitchFamily="34" charset="0"/>
                      </a:endParaRPr>
                    </a:p>
                  </a:txBody>
                  <a:tcPr marL="3892" marR="3892" marT="3892" marB="0" anchor="b"/>
                </a:tc>
                <a:tc>
                  <a:txBody>
                    <a:bodyPr/>
                    <a:lstStyle/>
                    <a:p>
                      <a:pPr algn="ctr" fontAlgn="b"/>
                      <a:r>
                        <a:rPr lang="en-US" sz="1100" b="1" u="none" strike="noStrike" dirty="0">
                          <a:effectLst/>
                        </a:rPr>
                        <a:t>80.46465</a:t>
                      </a:r>
                      <a:endParaRPr lang="en-US" sz="1100" b="1" i="0" u="none" strike="noStrike" dirty="0">
                        <a:solidFill>
                          <a:srgbClr val="000000"/>
                        </a:solidFill>
                        <a:effectLst/>
                        <a:latin typeface="Calibri" panose="020F0502020204030204" pitchFamily="34" charset="0"/>
                      </a:endParaRPr>
                    </a:p>
                  </a:txBody>
                  <a:tcPr marL="3892" marR="3892" marT="3892" marB="0" anchor="b"/>
                </a:tc>
                <a:tc>
                  <a:txBody>
                    <a:bodyPr/>
                    <a:lstStyle/>
                    <a:p>
                      <a:pPr algn="ctr" fontAlgn="b"/>
                      <a:r>
                        <a:rPr lang="en-US" sz="1100" b="1" u="none" strike="noStrike" dirty="0">
                          <a:effectLst/>
                        </a:rPr>
                        <a:t>1165.452</a:t>
                      </a:r>
                      <a:endParaRPr lang="en-US" sz="1100" b="1" i="0" u="none" strike="noStrike" dirty="0">
                        <a:solidFill>
                          <a:srgbClr val="000000"/>
                        </a:solidFill>
                        <a:effectLst/>
                        <a:latin typeface="Calibri" panose="020F0502020204030204" pitchFamily="34" charset="0"/>
                      </a:endParaRPr>
                    </a:p>
                  </a:txBody>
                  <a:tcPr marL="3892" marR="3892" marT="3892" marB="0" anchor="b"/>
                </a:tc>
                <a:tc gridSpan="2">
                  <a:txBody>
                    <a:bodyPr/>
                    <a:lstStyle/>
                    <a:p>
                      <a:pPr algn="ctr" fontAlgn="b"/>
                      <a:r>
                        <a:rPr lang="en-US" sz="1100" b="1" u="none" strike="noStrike">
                          <a:effectLst/>
                        </a:rPr>
                        <a:t>FOXI1;HOXD4;NEUROG1;NEUROG2</a:t>
                      </a:r>
                      <a:endParaRPr lang="en-US" sz="1100" b="1" i="0" u="none" strike="noStrike">
                        <a:solidFill>
                          <a:srgbClr val="000000"/>
                        </a:solidFill>
                        <a:effectLst/>
                        <a:latin typeface="Calibri" panose="020F0502020204030204" pitchFamily="34" charset="0"/>
                      </a:endParaRPr>
                    </a:p>
                  </a:txBody>
                  <a:tcPr marL="3892" marR="3892" marT="3892" marB="0" anchor="b"/>
                </a:tc>
                <a:tc hMerge="1">
                  <a:txBody>
                    <a:bodyPr/>
                    <a:lstStyle/>
                    <a:p>
                      <a:endParaRPr lang="en-US"/>
                    </a:p>
                  </a:txBody>
                  <a:tcPr/>
                </a:tc>
              </a:tr>
              <a:tr h="121084">
                <a:tc>
                  <a:txBody>
                    <a:bodyPr/>
                    <a:lstStyle/>
                    <a:p>
                      <a:pPr algn="ctr" fontAlgn="b"/>
                      <a:r>
                        <a:rPr lang="en-US" sz="1100" b="1" u="none" strike="noStrike">
                          <a:effectLst/>
                        </a:rPr>
                        <a:t>Mesoderm</a:t>
                      </a:r>
                      <a:endParaRPr lang="en-US" sz="1100" b="1" i="0" u="none" strike="noStrike">
                        <a:solidFill>
                          <a:srgbClr val="000000"/>
                        </a:solidFill>
                        <a:effectLst/>
                        <a:latin typeface="Calibri" panose="020F0502020204030204" pitchFamily="34" charset="0"/>
                      </a:endParaRPr>
                    </a:p>
                  </a:txBody>
                  <a:tcPr marL="3892" marR="3892" marT="3892" marB="0" anchor="b"/>
                </a:tc>
                <a:tc>
                  <a:txBody>
                    <a:bodyPr/>
                    <a:lstStyle/>
                    <a:p>
                      <a:pPr algn="ctr" fontAlgn="b"/>
                      <a:r>
                        <a:rPr lang="en-US" sz="1100" b="1" u="none" strike="noStrike">
                          <a:effectLst/>
                        </a:rPr>
                        <a:t>5.57E-07</a:t>
                      </a:r>
                      <a:endParaRPr lang="en-US" sz="1100" b="1" i="0" u="none" strike="noStrike">
                        <a:solidFill>
                          <a:srgbClr val="000000"/>
                        </a:solidFill>
                        <a:effectLst/>
                        <a:latin typeface="Calibri" panose="020F0502020204030204" pitchFamily="34" charset="0"/>
                      </a:endParaRPr>
                    </a:p>
                  </a:txBody>
                  <a:tcPr marL="3892" marR="3892" marT="3892" marB="0" anchor="b"/>
                </a:tc>
                <a:tc>
                  <a:txBody>
                    <a:bodyPr/>
                    <a:lstStyle/>
                    <a:p>
                      <a:pPr algn="ctr" fontAlgn="b"/>
                      <a:r>
                        <a:rPr lang="en-US" sz="1100" b="1" u="none" strike="noStrike">
                          <a:effectLst/>
                        </a:rPr>
                        <a:t>2.34E-05</a:t>
                      </a:r>
                      <a:endParaRPr lang="en-US" sz="1100" b="1" i="0" u="none" strike="noStrike">
                        <a:solidFill>
                          <a:srgbClr val="000000"/>
                        </a:solidFill>
                        <a:effectLst/>
                        <a:latin typeface="Calibri" panose="020F0502020204030204" pitchFamily="34" charset="0"/>
                      </a:endParaRPr>
                    </a:p>
                  </a:txBody>
                  <a:tcPr marL="3892" marR="3892" marT="3892" marB="0" anchor="b"/>
                </a:tc>
                <a:tc>
                  <a:txBody>
                    <a:bodyPr/>
                    <a:lstStyle/>
                    <a:p>
                      <a:pPr algn="ctr" fontAlgn="b"/>
                      <a:r>
                        <a:rPr lang="en-US" sz="1100" b="1" u="none" strike="noStrike">
                          <a:effectLst/>
                        </a:rPr>
                        <a:t>23.26172</a:t>
                      </a:r>
                      <a:endParaRPr lang="en-US" sz="1100" b="1" i="0" u="none" strike="noStrike">
                        <a:solidFill>
                          <a:srgbClr val="000000"/>
                        </a:solidFill>
                        <a:effectLst/>
                        <a:latin typeface="Calibri" panose="020F0502020204030204" pitchFamily="34" charset="0"/>
                      </a:endParaRPr>
                    </a:p>
                  </a:txBody>
                  <a:tcPr marL="3892" marR="3892" marT="3892" marB="0" anchor="b"/>
                </a:tc>
                <a:tc>
                  <a:txBody>
                    <a:bodyPr/>
                    <a:lstStyle/>
                    <a:p>
                      <a:pPr algn="ctr" fontAlgn="b"/>
                      <a:r>
                        <a:rPr lang="en-US" sz="1100" b="1" u="none" strike="noStrike" dirty="0">
                          <a:effectLst/>
                        </a:rPr>
                        <a:t>334.981</a:t>
                      </a:r>
                      <a:endParaRPr lang="en-US" sz="1100" b="1" i="0" u="none" strike="noStrike" dirty="0">
                        <a:solidFill>
                          <a:srgbClr val="000000"/>
                        </a:solidFill>
                        <a:effectLst/>
                        <a:latin typeface="Calibri" panose="020F0502020204030204" pitchFamily="34" charset="0"/>
                      </a:endParaRPr>
                    </a:p>
                  </a:txBody>
                  <a:tcPr marL="3892" marR="3892" marT="3892" marB="0" anchor="b"/>
                </a:tc>
                <a:tc gridSpan="2">
                  <a:txBody>
                    <a:bodyPr/>
                    <a:lstStyle/>
                    <a:p>
                      <a:pPr algn="ctr" fontAlgn="b"/>
                      <a:r>
                        <a:rPr lang="en-US" sz="1100" b="1" u="none" strike="noStrike" dirty="0">
                          <a:effectLst/>
                        </a:rPr>
                        <a:t>HOXB3;SRY;HOXA7;HOXC8;HOXB6;HOXB5</a:t>
                      </a:r>
                      <a:endParaRPr lang="en-US" sz="1100" b="1" i="0" u="none" strike="noStrike" dirty="0">
                        <a:solidFill>
                          <a:srgbClr val="000000"/>
                        </a:solidFill>
                        <a:effectLst/>
                        <a:latin typeface="Calibri" panose="020F0502020204030204" pitchFamily="34" charset="0"/>
                      </a:endParaRPr>
                    </a:p>
                  </a:txBody>
                  <a:tcPr marL="3892" marR="3892" marT="3892" marB="0" anchor="b"/>
                </a:tc>
                <a:tc hMerge="1">
                  <a:txBody>
                    <a:bodyPr/>
                    <a:lstStyle/>
                    <a:p>
                      <a:endParaRPr lang="en-US"/>
                    </a:p>
                  </a:txBody>
                  <a:tcPr/>
                </a:tc>
              </a:tr>
              <a:tr h="146035">
                <a:tc>
                  <a:txBody>
                    <a:bodyPr/>
                    <a:lstStyle/>
                    <a:p>
                      <a:pPr algn="ctr" fontAlgn="b"/>
                      <a:r>
                        <a:rPr lang="en-US" sz="1100" b="1" u="none" strike="noStrike">
                          <a:effectLst/>
                        </a:rPr>
                        <a:t>Endoderm</a:t>
                      </a:r>
                      <a:endParaRPr lang="en-US" sz="1100" b="1" i="0" u="none" strike="noStrike">
                        <a:solidFill>
                          <a:srgbClr val="000000"/>
                        </a:solidFill>
                        <a:effectLst/>
                        <a:latin typeface="Calibri" panose="020F0502020204030204" pitchFamily="34" charset="0"/>
                      </a:endParaRPr>
                    </a:p>
                  </a:txBody>
                  <a:tcPr marL="3892" marR="3892" marT="3892" marB="0" anchor="b"/>
                </a:tc>
                <a:tc>
                  <a:txBody>
                    <a:bodyPr/>
                    <a:lstStyle/>
                    <a:p>
                      <a:pPr algn="ctr" fontAlgn="b"/>
                      <a:r>
                        <a:rPr lang="en-US" sz="1100" b="1" u="none" strike="noStrike">
                          <a:effectLst/>
                        </a:rPr>
                        <a:t>7.30E-07</a:t>
                      </a:r>
                      <a:endParaRPr lang="en-US" sz="1100" b="1" i="0" u="none" strike="noStrike">
                        <a:solidFill>
                          <a:srgbClr val="000000"/>
                        </a:solidFill>
                        <a:effectLst/>
                        <a:latin typeface="Calibri" panose="020F0502020204030204" pitchFamily="34" charset="0"/>
                      </a:endParaRPr>
                    </a:p>
                  </a:txBody>
                  <a:tcPr marL="3892" marR="3892" marT="3892" marB="0" anchor="b"/>
                </a:tc>
                <a:tc>
                  <a:txBody>
                    <a:bodyPr/>
                    <a:lstStyle/>
                    <a:p>
                      <a:pPr algn="ctr" fontAlgn="b"/>
                      <a:r>
                        <a:rPr lang="en-US" sz="1100" b="1" u="none" strike="noStrike">
                          <a:effectLst/>
                        </a:rPr>
                        <a:t>2.68E-05</a:t>
                      </a:r>
                      <a:endParaRPr lang="en-US" sz="1100" b="1" i="0" u="none" strike="noStrike">
                        <a:solidFill>
                          <a:srgbClr val="000000"/>
                        </a:solidFill>
                        <a:effectLst/>
                        <a:latin typeface="Calibri" panose="020F0502020204030204" pitchFamily="34" charset="0"/>
                      </a:endParaRPr>
                    </a:p>
                  </a:txBody>
                  <a:tcPr marL="3892" marR="3892" marT="3892" marB="0" anchor="b"/>
                </a:tc>
                <a:tc>
                  <a:txBody>
                    <a:bodyPr/>
                    <a:lstStyle/>
                    <a:p>
                      <a:pPr algn="ctr" fontAlgn="b"/>
                      <a:r>
                        <a:rPr lang="en-US" sz="1100" b="1" u="none" strike="noStrike">
                          <a:effectLst/>
                        </a:rPr>
                        <a:t>22.14955</a:t>
                      </a:r>
                      <a:endParaRPr lang="en-US" sz="1100" b="1" i="0" u="none" strike="noStrike">
                        <a:solidFill>
                          <a:srgbClr val="000000"/>
                        </a:solidFill>
                        <a:effectLst/>
                        <a:latin typeface="Calibri" panose="020F0502020204030204" pitchFamily="34" charset="0"/>
                      </a:endParaRPr>
                    </a:p>
                  </a:txBody>
                  <a:tcPr marL="3892" marR="3892" marT="3892" marB="0" anchor="b"/>
                </a:tc>
                <a:tc>
                  <a:txBody>
                    <a:bodyPr/>
                    <a:lstStyle/>
                    <a:p>
                      <a:pPr algn="ctr" fontAlgn="b"/>
                      <a:r>
                        <a:rPr lang="en-US" sz="1100" b="1" u="none" strike="noStrike">
                          <a:effectLst/>
                        </a:rPr>
                        <a:t>312.9873</a:t>
                      </a:r>
                      <a:endParaRPr lang="en-US" sz="1100" b="1" i="0" u="none" strike="noStrike">
                        <a:solidFill>
                          <a:srgbClr val="000000"/>
                        </a:solidFill>
                        <a:effectLst/>
                        <a:latin typeface="Calibri" panose="020F0502020204030204" pitchFamily="34" charset="0"/>
                      </a:endParaRPr>
                    </a:p>
                  </a:txBody>
                  <a:tcPr marL="3892" marR="3892" marT="3892" marB="0" anchor="b"/>
                </a:tc>
                <a:tc gridSpan="2">
                  <a:txBody>
                    <a:bodyPr/>
                    <a:lstStyle/>
                    <a:p>
                      <a:pPr algn="ctr" fontAlgn="b"/>
                      <a:r>
                        <a:rPr lang="en-US" sz="1100" b="1" u="none" strike="noStrike" dirty="0">
                          <a:effectLst/>
                        </a:rPr>
                        <a:t>NKX6-2;BARX1;NKX6-1;FOXN1;MNX1;MIXL1</a:t>
                      </a:r>
                      <a:endParaRPr lang="en-US" sz="1100" b="1" i="0" u="none" strike="noStrike" dirty="0">
                        <a:solidFill>
                          <a:srgbClr val="000000"/>
                        </a:solidFill>
                        <a:effectLst/>
                        <a:latin typeface="Calibri" panose="020F0502020204030204" pitchFamily="34" charset="0"/>
                      </a:endParaRPr>
                    </a:p>
                  </a:txBody>
                  <a:tcPr marL="3892" marR="3892" marT="3892" marB="0" anchor="b"/>
                </a:tc>
                <a:tc hMerge="1">
                  <a:txBody>
                    <a:bodyPr/>
                    <a:lstStyle/>
                    <a:p>
                      <a:endParaRPr lang="en-US"/>
                    </a:p>
                  </a:txBody>
                  <a:tcPr/>
                </a:tc>
              </a:tr>
              <a:tr h="121084">
                <a:tc>
                  <a:txBody>
                    <a:bodyPr/>
                    <a:lstStyle/>
                    <a:p>
                      <a:pPr algn="ctr" fontAlgn="b"/>
                      <a:r>
                        <a:rPr lang="en-US" sz="1100" b="1" u="none" strike="noStrike">
                          <a:effectLst/>
                        </a:rPr>
                        <a:t>Primordium</a:t>
                      </a:r>
                      <a:endParaRPr lang="en-US" sz="1100" b="1" i="0" u="none" strike="noStrike">
                        <a:solidFill>
                          <a:srgbClr val="000000"/>
                        </a:solidFill>
                        <a:effectLst/>
                        <a:latin typeface="Calibri" panose="020F0502020204030204" pitchFamily="34" charset="0"/>
                      </a:endParaRPr>
                    </a:p>
                  </a:txBody>
                  <a:tcPr marL="3892" marR="3892" marT="3892" marB="0" anchor="b"/>
                </a:tc>
                <a:tc>
                  <a:txBody>
                    <a:bodyPr/>
                    <a:lstStyle/>
                    <a:p>
                      <a:pPr algn="ctr" fontAlgn="b"/>
                      <a:r>
                        <a:rPr lang="en-US" sz="1100" b="1" u="none" strike="noStrike">
                          <a:effectLst/>
                        </a:rPr>
                        <a:t>1.71E-06</a:t>
                      </a:r>
                      <a:endParaRPr lang="en-US" sz="1100" b="1" i="0" u="none" strike="noStrike">
                        <a:solidFill>
                          <a:srgbClr val="000000"/>
                        </a:solidFill>
                        <a:effectLst/>
                        <a:latin typeface="Calibri" panose="020F0502020204030204" pitchFamily="34" charset="0"/>
                      </a:endParaRPr>
                    </a:p>
                  </a:txBody>
                  <a:tcPr marL="3892" marR="3892" marT="3892" marB="0" anchor="b"/>
                </a:tc>
                <a:tc>
                  <a:txBody>
                    <a:bodyPr/>
                    <a:lstStyle/>
                    <a:p>
                      <a:pPr algn="ctr" fontAlgn="b"/>
                      <a:r>
                        <a:rPr lang="en-US" sz="1100" b="1" u="none" strike="noStrike">
                          <a:effectLst/>
                        </a:rPr>
                        <a:t>5.59E-05</a:t>
                      </a:r>
                      <a:endParaRPr lang="en-US" sz="1100" b="1" i="0" u="none" strike="noStrike">
                        <a:solidFill>
                          <a:srgbClr val="000000"/>
                        </a:solidFill>
                        <a:effectLst/>
                        <a:latin typeface="Calibri" panose="020F0502020204030204" pitchFamily="34" charset="0"/>
                      </a:endParaRPr>
                    </a:p>
                  </a:txBody>
                  <a:tcPr marL="3892" marR="3892" marT="3892" marB="0" anchor="b"/>
                </a:tc>
                <a:tc>
                  <a:txBody>
                    <a:bodyPr/>
                    <a:lstStyle/>
                    <a:p>
                      <a:pPr algn="ctr" fontAlgn="b"/>
                      <a:r>
                        <a:rPr lang="en-US" sz="1100" b="1" u="none" strike="noStrike">
                          <a:effectLst/>
                        </a:rPr>
                        <a:t>18.97194</a:t>
                      </a:r>
                      <a:endParaRPr lang="en-US" sz="1100" b="1" i="0" u="none" strike="noStrike">
                        <a:solidFill>
                          <a:srgbClr val="000000"/>
                        </a:solidFill>
                        <a:effectLst/>
                        <a:latin typeface="Calibri" panose="020F0502020204030204" pitchFamily="34" charset="0"/>
                      </a:endParaRPr>
                    </a:p>
                  </a:txBody>
                  <a:tcPr marL="3892" marR="3892" marT="3892" marB="0" anchor="b"/>
                </a:tc>
                <a:tc>
                  <a:txBody>
                    <a:bodyPr/>
                    <a:lstStyle/>
                    <a:p>
                      <a:pPr algn="ctr" fontAlgn="b"/>
                      <a:r>
                        <a:rPr lang="en-US" sz="1100" b="1" u="none" strike="noStrike">
                          <a:effectLst/>
                        </a:rPr>
                        <a:t>251.9136</a:t>
                      </a:r>
                      <a:endParaRPr lang="en-US" sz="1100" b="1" i="0" u="none" strike="noStrike">
                        <a:solidFill>
                          <a:srgbClr val="000000"/>
                        </a:solidFill>
                        <a:effectLst/>
                        <a:latin typeface="Calibri" panose="020F0502020204030204" pitchFamily="34" charset="0"/>
                      </a:endParaRPr>
                    </a:p>
                  </a:txBody>
                  <a:tcPr marL="3892" marR="3892" marT="3892" marB="0" anchor="b"/>
                </a:tc>
                <a:tc gridSpan="2">
                  <a:txBody>
                    <a:bodyPr/>
                    <a:lstStyle/>
                    <a:p>
                      <a:pPr algn="ctr" fontAlgn="b"/>
                      <a:r>
                        <a:rPr lang="en-US" sz="1100" b="1" u="none" strike="noStrike" dirty="0">
                          <a:effectLst/>
                        </a:rPr>
                        <a:t>SOX2;TFAP2C;PRDM1;SRY;FOXN1;LHX8</a:t>
                      </a:r>
                      <a:endParaRPr lang="en-US" sz="1100" b="1" i="0" u="none" strike="noStrike" dirty="0">
                        <a:solidFill>
                          <a:srgbClr val="000000"/>
                        </a:solidFill>
                        <a:effectLst/>
                        <a:latin typeface="Calibri" panose="020F0502020204030204" pitchFamily="34" charset="0"/>
                      </a:endParaRPr>
                    </a:p>
                  </a:txBody>
                  <a:tcPr marL="3892" marR="3892" marT="3892" marB="0" anchor="b"/>
                </a:tc>
                <a:tc hMerge="1">
                  <a:txBody>
                    <a:bodyPr/>
                    <a:lstStyle/>
                    <a:p>
                      <a:endParaRPr lang="en-US"/>
                    </a:p>
                  </a:txBody>
                  <a:tcPr/>
                </a:tc>
              </a:tr>
              <a:tr h="121084">
                <a:tc>
                  <a:txBody>
                    <a:bodyPr/>
                    <a:lstStyle/>
                    <a:p>
                      <a:pPr algn="ctr" fontAlgn="b"/>
                      <a:r>
                        <a:rPr lang="en-US" sz="1100" b="1" u="none" strike="noStrike">
                          <a:effectLst/>
                        </a:rPr>
                        <a:t>Mesenchyme</a:t>
                      </a:r>
                      <a:endParaRPr lang="en-US" sz="1100" b="1" i="0" u="none" strike="noStrike">
                        <a:solidFill>
                          <a:srgbClr val="000000"/>
                        </a:solidFill>
                        <a:effectLst/>
                        <a:latin typeface="Calibri" panose="020F0502020204030204" pitchFamily="34" charset="0"/>
                      </a:endParaRPr>
                    </a:p>
                  </a:txBody>
                  <a:tcPr marL="3892" marR="3892" marT="3892" marB="0" anchor="b"/>
                </a:tc>
                <a:tc>
                  <a:txBody>
                    <a:bodyPr/>
                    <a:lstStyle/>
                    <a:p>
                      <a:pPr algn="ctr" fontAlgn="b"/>
                      <a:r>
                        <a:rPr lang="en-US" sz="1100" b="1" u="none" strike="noStrike">
                          <a:effectLst/>
                        </a:rPr>
                        <a:t>3.86E-06</a:t>
                      </a:r>
                      <a:endParaRPr lang="en-US" sz="1100" b="1" i="0" u="none" strike="noStrike">
                        <a:solidFill>
                          <a:srgbClr val="000000"/>
                        </a:solidFill>
                        <a:effectLst/>
                        <a:latin typeface="Calibri" panose="020F0502020204030204" pitchFamily="34" charset="0"/>
                      </a:endParaRPr>
                    </a:p>
                  </a:txBody>
                  <a:tcPr marL="3892" marR="3892" marT="3892" marB="0" anchor="b"/>
                </a:tc>
                <a:tc>
                  <a:txBody>
                    <a:bodyPr/>
                    <a:lstStyle/>
                    <a:p>
                      <a:pPr algn="ctr" fontAlgn="b"/>
                      <a:r>
                        <a:rPr lang="en-US" sz="1100" b="1" u="none" strike="noStrike">
                          <a:effectLst/>
                        </a:rPr>
                        <a:t>1.08E-04</a:t>
                      </a:r>
                      <a:endParaRPr lang="en-US" sz="1100" b="1" i="0" u="none" strike="noStrike">
                        <a:solidFill>
                          <a:srgbClr val="000000"/>
                        </a:solidFill>
                        <a:effectLst/>
                        <a:latin typeface="Calibri" panose="020F0502020204030204" pitchFamily="34" charset="0"/>
                      </a:endParaRPr>
                    </a:p>
                  </a:txBody>
                  <a:tcPr marL="3892" marR="3892" marT="3892" marB="0" anchor="b"/>
                </a:tc>
                <a:tc>
                  <a:txBody>
                    <a:bodyPr/>
                    <a:lstStyle/>
                    <a:p>
                      <a:pPr algn="ctr" fontAlgn="b"/>
                      <a:r>
                        <a:rPr lang="en-US" sz="1100" b="1" u="none" strike="noStrike">
                          <a:effectLst/>
                        </a:rPr>
                        <a:t>9.916331</a:t>
                      </a:r>
                      <a:endParaRPr lang="en-US" sz="1100" b="1" i="0" u="none" strike="noStrike">
                        <a:solidFill>
                          <a:srgbClr val="000000"/>
                        </a:solidFill>
                        <a:effectLst/>
                        <a:latin typeface="Calibri" panose="020F0502020204030204" pitchFamily="34" charset="0"/>
                      </a:endParaRPr>
                    </a:p>
                  </a:txBody>
                  <a:tcPr marL="3892" marR="3892" marT="3892" marB="0" anchor="b"/>
                </a:tc>
                <a:tc>
                  <a:txBody>
                    <a:bodyPr/>
                    <a:lstStyle/>
                    <a:p>
                      <a:pPr algn="ctr" fontAlgn="b"/>
                      <a:r>
                        <a:rPr lang="en-US" sz="1100" b="1" u="none" strike="noStrike">
                          <a:effectLst/>
                        </a:rPr>
                        <a:t>123.6097</a:t>
                      </a:r>
                      <a:endParaRPr lang="en-US" sz="1100" b="1" i="0" u="none" strike="noStrike">
                        <a:solidFill>
                          <a:srgbClr val="000000"/>
                        </a:solidFill>
                        <a:effectLst/>
                        <a:latin typeface="Calibri" panose="020F0502020204030204" pitchFamily="34" charset="0"/>
                      </a:endParaRPr>
                    </a:p>
                  </a:txBody>
                  <a:tcPr marL="3892" marR="3892" marT="3892" marB="0" anchor="b"/>
                </a:tc>
                <a:tc gridSpan="2">
                  <a:txBody>
                    <a:bodyPr/>
                    <a:lstStyle/>
                    <a:p>
                      <a:pPr algn="ctr" fontAlgn="b"/>
                      <a:r>
                        <a:rPr lang="en-US" sz="1100" b="1" u="none" strike="noStrike" dirty="0">
                          <a:effectLst/>
                        </a:rPr>
                        <a:t>FOXC1;ZEB1;STAT3;SNAI1;FOXL1;BARX1;SOX10;LHX8</a:t>
                      </a:r>
                      <a:endParaRPr lang="en-US" sz="1100" b="1" i="0" u="none" strike="noStrike" dirty="0">
                        <a:solidFill>
                          <a:srgbClr val="000000"/>
                        </a:solidFill>
                        <a:effectLst/>
                        <a:latin typeface="Calibri" panose="020F0502020204030204" pitchFamily="34" charset="0"/>
                      </a:endParaRPr>
                    </a:p>
                  </a:txBody>
                  <a:tcPr marL="3892" marR="3892" marT="3892" marB="0" anchor="b"/>
                </a:tc>
                <a:tc hMerge="1">
                  <a:txBody>
                    <a:bodyPr/>
                    <a:lstStyle/>
                    <a:p>
                      <a:endParaRPr lang="en-US"/>
                    </a:p>
                  </a:txBody>
                  <a:tcPr/>
                </a:tc>
              </a:tr>
              <a:tr h="121084">
                <a:tc>
                  <a:txBody>
                    <a:bodyPr/>
                    <a:lstStyle/>
                    <a:p>
                      <a:pPr algn="ctr" fontAlgn="b"/>
                      <a:r>
                        <a:rPr lang="en-US" sz="1100" b="1" u="none" strike="noStrike" dirty="0">
                          <a:effectLst/>
                        </a:rPr>
                        <a:t>Cancer stem cell</a:t>
                      </a:r>
                      <a:endParaRPr lang="en-US" sz="1100" b="1" i="0" u="none" strike="noStrike" dirty="0">
                        <a:solidFill>
                          <a:srgbClr val="000000"/>
                        </a:solidFill>
                        <a:effectLst/>
                        <a:latin typeface="Calibri" panose="020F0502020204030204" pitchFamily="34" charset="0"/>
                      </a:endParaRPr>
                    </a:p>
                  </a:txBody>
                  <a:tcPr marL="3892" marR="3892" marT="3892" marB="0" anchor="b"/>
                </a:tc>
                <a:tc>
                  <a:txBody>
                    <a:bodyPr/>
                    <a:lstStyle/>
                    <a:p>
                      <a:pPr algn="ctr" fontAlgn="b"/>
                      <a:r>
                        <a:rPr lang="en-US" sz="1100" b="1" u="none" strike="noStrike">
                          <a:effectLst/>
                        </a:rPr>
                        <a:t>7.87E-06</a:t>
                      </a:r>
                      <a:endParaRPr lang="en-US" sz="1100" b="1" i="0" u="none" strike="noStrike">
                        <a:solidFill>
                          <a:srgbClr val="000000"/>
                        </a:solidFill>
                        <a:effectLst/>
                        <a:latin typeface="Calibri" panose="020F0502020204030204" pitchFamily="34" charset="0"/>
                      </a:endParaRPr>
                    </a:p>
                  </a:txBody>
                  <a:tcPr marL="3892" marR="3892" marT="3892" marB="0" anchor="b"/>
                </a:tc>
                <a:tc>
                  <a:txBody>
                    <a:bodyPr/>
                    <a:lstStyle/>
                    <a:p>
                      <a:pPr algn="ctr" fontAlgn="b"/>
                      <a:r>
                        <a:rPr lang="en-US" sz="1100" b="1" u="none" strike="noStrike">
                          <a:effectLst/>
                        </a:rPr>
                        <a:t>1.93E-04</a:t>
                      </a:r>
                      <a:endParaRPr lang="en-US" sz="1100" b="1" i="0" u="none" strike="noStrike">
                        <a:solidFill>
                          <a:srgbClr val="000000"/>
                        </a:solidFill>
                        <a:effectLst/>
                        <a:latin typeface="Calibri" panose="020F0502020204030204" pitchFamily="34" charset="0"/>
                      </a:endParaRPr>
                    </a:p>
                  </a:txBody>
                  <a:tcPr marL="3892" marR="3892" marT="3892" marB="0" anchor="b"/>
                </a:tc>
                <a:tc>
                  <a:txBody>
                    <a:bodyPr/>
                    <a:lstStyle/>
                    <a:p>
                      <a:pPr algn="ctr" fontAlgn="b"/>
                      <a:r>
                        <a:rPr lang="en-US" sz="1100" b="1" u="none" strike="noStrike">
                          <a:effectLst/>
                        </a:rPr>
                        <a:t>20.92413</a:t>
                      </a:r>
                      <a:endParaRPr lang="en-US" sz="1100" b="1" i="0" u="none" strike="noStrike">
                        <a:solidFill>
                          <a:srgbClr val="000000"/>
                        </a:solidFill>
                        <a:effectLst/>
                        <a:latin typeface="Calibri" panose="020F0502020204030204" pitchFamily="34" charset="0"/>
                      </a:endParaRPr>
                    </a:p>
                  </a:txBody>
                  <a:tcPr marL="3892" marR="3892" marT="3892" marB="0" anchor="b"/>
                </a:tc>
                <a:tc>
                  <a:txBody>
                    <a:bodyPr/>
                    <a:lstStyle/>
                    <a:p>
                      <a:pPr algn="ctr" fontAlgn="b"/>
                      <a:r>
                        <a:rPr lang="en-US" sz="1100" b="1" u="none" strike="noStrike">
                          <a:effectLst/>
                        </a:rPr>
                        <a:t>245.9215</a:t>
                      </a:r>
                      <a:endParaRPr lang="en-US" sz="1100" b="1" i="0" u="none" strike="noStrike">
                        <a:solidFill>
                          <a:srgbClr val="000000"/>
                        </a:solidFill>
                        <a:effectLst/>
                        <a:latin typeface="Calibri" panose="020F0502020204030204" pitchFamily="34" charset="0"/>
                      </a:endParaRPr>
                    </a:p>
                  </a:txBody>
                  <a:tcPr marL="3892" marR="3892" marT="3892" marB="0" anchor="b"/>
                </a:tc>
                <a:tc gridSpan="2">
                  <a:txBody>
                    <a:bodyPr/>
                    <a:lstStyle/>
                    <a:p>
                      <a:pPr algn="ctr" fontAlgn="b"/>
                      <a:r>
                        <a:rPr lang="en-US" sz="1100" b="1" u="none" strike="noStrike" dirty="0">
                          <a:effectLst/>
                        </a:rPr>
                        <a:t>SOX2;ZEB1;STAT3;SNAI1;SRY</a:t>
                      </a:r>
                      <a:endParaRPr lang="en-US" sz="1100" b="1" i="0" u="none" strike="noStrike" dirty="0">
                        <a:solidFill>
                          <a:srgbClr val="000000"/>
                        </a:solidFill>
                        <a:effectLst/>
                        <a:latin typeface="Calibri" panose="020F0502020204030204" pitchFamily="34" charset="0"/>
                      </a:endParaRPr>
                    </a:p>
                  </a:txBody>
                  <a:tcPr marL="3892" marR="3892" marT="3892" marB="0" anchor="b"/>
                </a:tc>
                <a:tc hMerge="1">
                  <a:txBody>
                    <a:bodyPr/>
                    <a:lstStyle/>
                    <a:p>
                      <a:endParaRPr lang="en-US"/>
                    </a:p>
                  </a:txBody>
                  <a:tcPr/>
                </a:tc>
              </a:tr>
              <a:tr h="121084">
                <a:tc>
                  <a:txBody>
                    <a:bodyPr/>
                    <a:lstStyle/>
                    <a:p>
                      <a:pPr algn="ctr" fontAlgn="b"/>
                      <a:r>
                        <a:rPr lang="en-US" sz="1100" b="1" u="none" strike="noStrike">
                          <a:effectLst/>
                        </a:rPr>
                        <a:t>Interneuron</a:t>
                      </a:r>
                      <a:endParaRPr lang="en-US" sz="1100" b="1" i="0" u="none" strike="noStrike">
                        <a:solidFill>
                          <a:srgbClr val="000000"/>
                        </a:solidFill>
                        <a:effectLst/>
                        <a:latin typeface="Calibri" panose="020F0502020204030204" pitchFamily="34" charset="0"/>
                      </a:endParaRPr>
                    </a:p>
                  </a:txBody>
                  <a:tcPr marL="3892" marR="3892" marT="3892" marB="0" anchor="b"/>
                </a:tc>
                <a:tc>
                  <a:txBody>
                    <a:bodyPr/>
                    <a:lstStyle/>
                    <a:p>
                      <a:pPr algn="ctr" fontAlgn="b"/>
                      <a:r>
                        <a:rPr lang="en-US" sz="1100" b="1" u="none" strike="noStrike">
                          <a:effectLst/>
                        </a:rPr>
                        <a:t>1.45E-05</a:t>
                      </a:r>
                      <a:endParaRPr lang="en-US" sz="1100" b="1" i="0" u="none" strike="noStrike">
                        <a:solidFill>
                          <a:srgbClr val="000000"/>
                        </a:solidFill>
                        <a:effectLst/>
                        <a:latin typeface="Calibri" panose="020F0502020204030204" pitchFamily="34" charset="0"/>
                      </a:endParaRPr>
                    </a:p>
                  </a:txBody>
                  <a:tcPr marL="3892" marR="3892" marT="3892" marB="0" anchor="b"/>
                </a:tc>
                <a:tc>
                  <a:txBody>
                    <a:bodyPr/>
                    <a:lstStyle/>
                    <a:p>
                      <a:pPr algn="ctr" fontAlgn="b"/>
                      <a:r>
                        <a:rPr lang="en-US" sz="1100" b="1" u="none" strike="noStrike">
                          <a:effectLst/>
                        </a:rPr>
                        <a:t>3.29E-04</a:t>
                      </a:r>
                      <a:endParaRPr lang="en-US" sz="1100" b="1" i="0" u="none" strike="noStrike">
                        <a:solidFill>
                          <a:srgbClr val="000000"/>
                        </a:solidFill>
                        <a:effectLst/>
                        <a:latin typeface="Calibri" panose="020F0502020204030204" pitchFamily="34" charset="0"/>
                      </a:endParaRPr>
                    </a:p>
                  </a:txBody>
                  <a:tcPr marL="3892" marR="3892" marT="3892" marB="0" anchor="b"/>
                </a:tc>
                <a:tc>
                  <a:txBody>
                    <a:bodyPr/>
                    <a:lstStyle/>
                    <a:p>
                      <a:pPr algn="ctr" fontAlgn="b"/>
                      <a:r>
                        <a:rPr lang="en-US" sz="1100" b="1" u="none" strike="noStrike">
                          <a:effectLst/>
                        </a:rPr>
                        <a:t>81.08141</a:t>
                      </a:r>
                      <a:endParaRPr lang="en-US" sz="1100" b="1" i="0" u="none" strike="noStrike">
                        <a:solidFill>
                          <a:srgbClr val="000000"/>
                        </a:solidFill>
                        <a:effectLst/>
                        <a:latin typeface="Calibri" panose="020F0502020204030204" pitchFamily="34" charset="0"/>
                      </a:endParaRPr>
                    </a:p>
                  </a:txBody>
                  <a:tcPr marL="3892" marR="3892" marT="3892" marB="0" anchor="b"/>
                </a:tc>
                <a:tc>
                  <a:txBody>
                    <a:bodyPr/>
                    <a:lstStyle/>
                    <a:p>
                      <a:pPr algn="ctr" fontAlgn="b"/>
                      <a:r>
                        <a:rPr lang="en-US" sz="1100" b="1" u="none" strike="noStrike">
                          <a:effectLst/>
                        </a:rPr>
                        <a:t>903.147</a:t>
                      </a:r>
                      <a:endParaRPr lang="en-US" sz="1100" b="1" i="0" u="none" strike="noStrike">
                        <a:solidFill>
                          <a:srgbClr val="000000"/>
                        </a:solidFill>
                        <a:effectLst/>
                        <a:latin typeface="Calibri" panose="020F0502020204030204" pitchFamily="34" charset="0"/>
                      </a:endParaRPr>
                    </a:p>
                  </a:txBody>
                  <a:tcPr marL="3892" marR="3892" marT="3892" marB="0" anchor="b"/>
                </a:tc>
                <a:tc gridSpan="2">
                  <a:txBody>
                    <a:bodyPr/>
                    <a:lstStyle/>
                    <a:p>
                      <a:pPr algn="ctr" fontAlgn="b"/>
                      <a:r>
                        <a:rPr lang="en-US" sz="1100" b="1" u="none" strike="noStrike" dirty="0">
                          <a:effectLst/>
                        </a:rPr>
                        <a:t>DLX1;GSX1;EVX1</a:t>
                      </a:r>
                      <a:endParaRPr lang="en-US" sz="1100" b="1" i="0" u="none" strike="noStrike" dirty="0">
                        <a:solidFill>
                          <a:srgbClr val="000000"/>
                        </a:solidFill>
                        <a:effectLst/>
                        <a:latin typeface="Calibri" panose="020F0502020204030204" pitchFamily="34" charset="0"/>
                      </a:endParaRPr>
                    </a:p>
                  </a:txBody>
                  <a:tcPr marL="3892" marR="3892" marT="3892" marB="0" anchor="b"/>
                </a:tc>
                <a:tc hMerge="1">
                  <a:txBody>
                    <a:bodyPr/>
                    <a:lstStyle/>
                    <a:p>
                      <a:endParaRPr lang="en-US"/>
                    </a:p>
                  </a:txBody>
                  <a:tcPr/>
                </a:tc>
              </a:tr>
              <a:tr h="121084">
                <a:tc>
                  <a:txBody>
                    <a:bodyPr/>
                    <a:lstStyle/>
                    <a:p>
                      <a:pPr algn="ctr" fontAlgn="b"/>
                      <a:r>
                        <a:rPr lang="en-US" sz="1100" b="1" u="none" strike="noStrike" dirty="0" smtClean="0">
                          <a:effectLst/>
                        </a:rPr>
                        <a:t>Motor neuron</a:t>
                      </a:r>
                      <a:endParaRPr lang="en-US" sz="1100" b="1" i="0" u="none" strike="noStrike" dirty="0">
                        <a:solidFill>
                          <a:srgbClr val="000000"/>
                        </a:solidFill>
                        <a:effectLst/>
                        <a:latin typeface="Calibri" panose="020F0502020204030204" pitchFamily="34" charset="0"/>
                      </a:endParaRPr>
                    </a:p>
                  </a:txBody>
                  <a:tcPr marL="3892" marR="3892" marT="3892" marB="0" anchor="b"/>
                </a:tc>
                <a:tc>
                  <a:txBody>
                    <a:bodyPr/>
                    <a:lstStyle/>
                    <a:p>
                      <a:pPr algn="ctr" fontAlgn="b"/>
                      <a:r>
                        <a:rPr lang="en-US" sz="1100" b="1" u="none" strike="noStrike">
                          <a:effectLst/>
                        </a:rPr>
                        <a:t>2.01E-05</a:t>
                      </a:r>
                      <a:endParaRPr lang="en-US" sz="1100" b="1" i="0" u="none" strike="noStrike">
                        <a:solidFill>
                          <a:srgbClr val="000000"/>
                        </a:solidFill>
                        <a:effectLst/>
                        <a:latin typeface="Calibri" panose="020F0502020204030204" pitchFamily="34" charset="0"/>
                      </a:endParaRPr>
                    </a:p>
                  </a:txBody>
                  <a:tcPr marL="3892" marR="3892" marT="3892" marB="0" anchor="b"/>
                </a:tc>
                <a:tc>
                  <a:txBody>
                    <a:bodyPr/>
                    <a:lstStyle/>
                    <a:p>
                      <a:pPr algn="ctr" fontAlgn="b"/>
                      <a:r>
                        <a:rPr lang="en-US" sz="1100" b="1" u="none" strike="noStrike">
                          <a:effectLst/>
                        </a:rPr>
                        <a:t>4.22E-04</a:t>
                      </a:r>
                      <a:endParaRPr lang="en-US" sz="1100" b="1" i="0" u="none" strike="noStrike">
                        <a:solidFill>
                          <a:srgbClr val="000000"/>
                        </a:solidFill>
                        <a:effectLst/>
                        <a:latin typeface="Calibri" panose="020F0502020204030204" pitchFamily="34" charset="0"/>
                      </a:endParaRPr>
                    </a:p>
                  </a:txBody>
                  <a:tcPr marL="3892" marR="3892" marT="3892" marB="0" anchor="b"/>
                </a:tc>
                <a:tc>
                  <a:txBody>
                    <a:bodyPr/>
                    <a:lstStyle/>
                    <a:p>
                      <a:pPr algn="ctr" fontAlgn="b"/>
                      <a:r>
                        <a:rPr lang="en-US" sz="1100" b="1" u="none" strike="noStrike">
                          <a:effectLst/>
                        </a:rPr>
                        <a:t>28.69841</a:t>
                      </a:r>
                      <a:endParaRPr lang="en-US" sz="1100" b="1" i="0" u="none" strike="noStrike">
                        <a:solidFill>
                          <a:srgbClr val="000000"/>
                        </a:solidFill>
                        <a:effectLst/>
                        <a:latin typeface="Calibri" panose="020F0502020204030204" pitchFamily="34" charset="0"/>
                      </a:endParaRPr>
                    </a:p>
                  </a:txBody>
                  <a:tcPr marL="3892" marR="3892" marT="3892" marB="0" anchor="b"/>
                </a:tc>
                <a:tc>
                  <a:txBody>
                    <a:bodyPr/>
                    <a:lstStyle/>
                    <a:p>
                      <a:pPr algn="ctr" fontAlgn="b"/>
                      <a:r>
                        <a:rPr lang="en-US" sz="1100" b="1" u="none" strike="noStrike">
                          <a:effectLst/>
                        </a:rPr>
                        <a:t>310.3778</a:t>
                      </a:r>
                      <a:endParaRPr lang="en-US" sz="1100" b="1" i="0" u="none" strike="noStrike">
                        <a:solidFill>
                          <a:srgbClr val="000000"/>
                        </a:solidFill>
                        <a:effectLst/>
                        <a:latin typeface="Calibri" panose="020F0502020204030204" pitchFamily="34" charset="0"/>
                      </a:endParaRPr>
                    </a:p>
                  </a:txBody>
                  <a:tcPr marL="3892" marR="3892" marT="3892" marB="0" anchor="b"/>
                </a:tc>
                <a:tc gridSpan="2">
                  <a:txBody>
                    <a:bodyPr/>
                    <a:lstStyle/>
                    <a:p>
                      <a:pPr algn="ctr" fontAlgn="b"/>
                      <a:r>
                        <a:rPr lang="en-US" sz="1100" b="1" u="none" strike="noStrike" dirty="0">
                          <a:effectLst/>
                        </a:rPr>
                        <a:t>ISL2;LHX4;NKX6-1;MNX1</a:t>
                      </a:r>
                      <a:endParaRPr lang="en-US" sz="1100" b="1" i="0" u="none" strike="noStrike" dirty="0">
                        <a:solidFill>
                          <a:srgbClr val="000000"/>
                        </a:solidFill>
                        <a:effectLst/>
                        <a:latin typeface="Calibri" panose="020F0502020204030204" pitchFamily="34" charset="0"/>
                      </a:endParaRPr>
                    </a:p>
                  </a:txBody>
                  <a:tcPr marL="3892" marR="3892" marT="3892" marB="0" anchor="b"/>
                </a:tc>
                <a:tc hMerge="1">
                  <a:txBody>
                    <a:bodyPr/>
                    <a:lstStyle/>
                    <a:p>
                      <a:endParaRPr lang="en-US"/>
                    </a:p>
                  </a:txBody>
                  <a:tcPr/>
                </a:tc>
              </a:tr>
              <a:tr h="121084">
                <a:tc>
                  <a:txBody>
                    <a:bodyPr/>
                    <a:lstStyle/>
                    <a:p>
                      <a:pPr algn="ctr" fontAlgn="b"/>
                      <a:r>
                        <a:rPr lang="en-US" sz="1100" b="1" u="none" strike="noStrike" dirty="0">
                          <a:effectLst/>
                        </a:rPr>
                        <a:t>Blastocyst</a:t>
                      </a:r>
                      <a:endParaRPr lang="en-US" sz="1100" b="1" i="0" u="none" strike="noStrike" dirty="0">
                        <a:solidFill>
                          <a:srgbClr val="000000"/>
                        </a:solidFill>
                        <a:effectLst/>
                        <a:latin typeface="Calibri" panose="020F0502020204030204" pitchFamily="34" charset="0"/>
                      </a:endParaRPr>
                    </a:p>
                  </a:txBody>
                  <a:tcPr marL="3892" marR="3892" marT="3892" marB="0" anchor="b"/>
                </a:tc>
                <a:tc>
                  <a:txBody>
                    <a:bodyPr/>
                    <a:lstStyle/>
                    <a:p>
                      <a:pPr algn="ctr" fontAlgn="b"/>
                      <a:r>
                        <a:rPr lang="en-US" sz="1100" b="1" u="none" strike="noStrike">
                          <a:effectLst/>
                        </a:rPr>
                        <a:t>8.93E-05</a:t>
                      </a:r>
                      <a:endParaRPr lang="en-US" sz="1100" b="1" i="0" u="none" strike="noStrike">
                        <a:solidFill>
                          <a:srgbClr val="000000"/>
                        </a:solidFill>
                        <a:effectLst/>
                        <a:latin typeface="Calibri" panose="020F0502020204030204" pitchFamily="34" charset="0"/>
                      </a:endParaRPr>
                    </a:p>
                  </a:txBody>
                  <a:tcPr marL="3892" marR="3892" marT="3892" marB="0" anchor="b"/>
                </a:tc>
                <a:tc>
                  <a:txBody>
                    <a:bodyPr/>
                    <a:lstStyle/>
                    <a:p>
                      <a:pPr algn="ctr" fontAlgn="b"/>
                      <a:r>
                        <a:rPr lang="en-US" sz="1100" b="1" u="none" strike="noStrike">
                          <a:effectLst/>
                        </a:rPr>
                        <a:t>0.001642</a:t>
                      </a:r>
                      <a:endParaRPr lang="en-US" sz="1100" b="1" i="0" u="none" strike="noStrike">
                        <a:solidFill>
                          <a:srgbClr val="000000"/>
                        </a:solidFill>
                        <a:effectLst/>
                        <a:latin typeface="Calibri" panose="020F0502020204030204" pitchFamily="34" charset="0"/>
                      </a:endParaRPr>
                    </a:p>
                  </a:txBody>
                  <a:tcPr marL="3892" marR="3892" marT="3892" marB="0" anchor="b"/>
                </a:tc>
                <a:tc>
                  <a:txBody>
                    <a:bodyPr/>
                    <a:lstStyle/>
                    <a:p>
                      <a:pPr algn="ctr" fontAlgn="b"/>
                      <a:r>
                        <a:rPr lang="en-US" sz="1100" b="1" u="none" strike="noStrike">
                          <a:effectLst/>
                        </a:rPr>
                        <a:t>12.2866</a:t>
                      </a:r>
                      <a:endParaRPr lang="en-US" sz="1100" b="1" i="0" u="none" strike="noStrike">
                        <a:solidFill>
                          <a:srgbClr val="000000"/>
                        </a:solidFill>
                        <a:effectLst/>
                        <a:latin typeface="Calibri" panose="020F0502020204030204" pitchFamily="34" charset="0"/>
                      </a:endParaRPr>
                    </a:p>
                  </a:txBody>
                  <a:tcPr marL="3892" marR="3892" marT="3892" marB="0" anchor="b"/>
                </a:tc>
                <a:tc>
                  <a:txBody>
                    <a:bodyPr/>
                    <a:lstStyle/>
                    <a:p>
                      <a:pPr algn="ctr" fontAlgn="b"/>
                      <a:r>
                        <a:rPr lang="en-US" sz="1100" b="1" u="none" strike="noStrike">
                          <a:effectLst/>
                        </a:rPr>
                        <a:t>114.5479</a:t>
                      </a:r>
                      <a:endParaRPr lang="en-US" sz="1100" b="1" i="0" u="none" strike="noStrike">
                        <a:solidFill>
                          <a:srgbClr val="000000"/>
                        </a:solidFill>
                        <a:effectLst/>
                        <a:latin typeface="Calibri" panose="020F0502020204030204" pitchFamily="34" charset="0"/>
                      </a:endParaRPr>
                    </a:p>
                  </a:txBody>
                  <a:tcPr marL="3892" marR="3892" marT="3892" marB="0" anchor="b"/>
                </a:tc>
                <a:tc gridSpan="2">
                  <a:txBody>
                    <a:bodyPr/>
                    <a:lstStyle/>
                    <a:p>
                      <a:pPr algn="ctr" fontAlgn="b"/>
                      <a:r>
                        <a:rPr lang="en-US" sz="1100" b="1" u="none" strike="noStrike" dirty="0">
                          <a:effectLst/>
                        </a:rPr>
                        <a:t>SOX2;TFAP2C;STAT3;PRDM1;SRY</a:t>
                      </a:r>
                      <a:endParaRPr lang="en-US" sz="1100" b="1" i="0" u="none" strike="noStrike" dirty="0">
                        <a:solidFill>
                          <a:srgbClr val="000000"/>
                        </a:solidFill>
                        <a:effectLst/>
                        <a:latin typeface="Calibri" panose="020F0502020204030204" pitchFamily="34" charset="0"/>
                      </a:endParaRPr>
                    </a:p>
                  </a:txBody>
                  <a:tcPr marL="3892" marR="3892" marT="3892" marB="0" anchor="b"/>
                </a:tc>
                <a:tc hMerge="1">
                  <a:txBody>
                    <a:bodyPr/>
                    <a:lstStyle/>
                    <a:p>
                      <a:endParaRPr lang="en-US"/>
                    </a:p>
                  </a:txBody>
                  <a:tcPr/>
                </a:tc>
              </a:tr>
            </a:tbl>
          </a:graphicData>
        </a:graphic>
      </p:graphicFrame>
      <p:graphicFrame>
        <p:nvGraphicFramePr>
          <p:cNvPr id="7" name="Table 6"/>
          <p:cNvGraphicFramePr>
            <a:graphicFrameLocks noGrp="1"/>
          </p:cNvGraphicFramePr>
          <p:nvPr>
            <p:extLst/>
          </p:nvPr>
        </p:nvGraphicFramePr>
        <p:xfrm>
          <a:off x="388796" y="4786218"/>
          <a:ext cx="11437437" cy="525780"/>
        </p:xfrm>
        <a:graphic>
          <a:graphicData uri="http://schemas.openxmlformats.org/drawingml/2006/table">
            <a:tbl>
              <a:tblPr>
                <a:tableStyleId>{5C22544A-7EE6-4342-B048-85BDC9FD1C3A}</a:tableStyleId>
              </a:tblPr>
              <a:tblGrid>
                <a:gridCol w="3173009"/>
                <a:gridCol w="957943"/>
                <a:gridCol w="1114697"/>
                <a:gridCol w="1088572"/>
                <a:gridCol w="1280160"/>
                <a:gridCol w="2002971"/>
                <a:gridCol w="1820085"/>
              </a:tblGrid>
              <a:tr h="111251">
                <a:tc>
                  <a:txBody>
                    <a:bodyPr/>
                    <a:lstStyle/>
                    <a:p>
                      <a:pPr algn="ctr" fontAlgn="b"/>
                      <a:r>
                        <a:rPr lang="en-US" sz="1100" b="1" u="none" strike="noStrike" dirty="0">
                          <a:effectLst/>
                        </a:rPr>
                        <a:t>Term</a:t>
                      </a:r>
                      <a:endParaRPr lang="en-US" sz="1100" b="1" i="0" u="none" strike="noStrike" dirty="0">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dirty="0">
                          <a:effectLst/>
                        </a:rPr>
                        <a:t>P-value</a:t>
                      </a:r>
                      <a:endParaRPr lang="en-US" sz="1100" b="1" i="0" u="none" strike="noStrike" dirty="0">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a:effectLst/>
                        </a:rPr>
                        <a:t>Adjusted P-value</a:t>
                      </a:r>
                      <a:endParaRPr lang="en-US" sz="1100" b="1"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a:effectLst/>
                        </a:rPr>
                        <a:t>Odds Ratio</a:t>
                      </a:r>
                      <a:endParaRPr lang="en-US" sz="1100" b="1"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a:effectLst/>
                        </a:rPr>
                        <a:t>Combined Score</a:t>
                      </a:r>
                      <a:endParaRPr lang="en-US" sz="1100" b="1"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a:effectLst/>
                        </a:rPr>
                        <a:t>Genes</a:t>
                      </a:r>
                      <a:endParaRPr lang="en-US" sz="1100" b="1"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a:effectLst/>
                        </a:rPr>
                        <a:t>GTEx Aging Signatures 2021</a:t>
                      </a:r>
                      <a:endParaRPr lang="en-US" sz="1100" b="1" i="0" u="none" strike="noStrike">
                        <a:solidFill>
                          <a:srgbClr val="000000"/>
                        </a:solidFill>
                        <a:effectLst/>
                        <a:latin typeface="Calibri" panose="020F0502020204030204" pitchFamily="34" charset="0"/>
                      </a:endParaRPr>
                    </a:p>
                  </a:txBody>
                  <a:tcPr marL="7620" marR="7620" marT="7620" marB="0" anchor="b"/>
                </a:tc>
              </a:tr>
              <a:tr h="59334">
                <a:tc>
                  <a:txBody>
                    <a:bodyPr/>
                    <a:lstStyle/>
                    <a:p>
                      <a:pPr algn="ctr" fontAlgn="b"/>
                      <a:r>
                        <a:rPr lang="en-US" sz="1100" b="1" u="none" strike="noStrike">
                          <a:effectLst/>
                        </a:rPr>
                        <a:t>GTEx BloodVessel 20-29 vs 60-69 Down</a:t>
                      </a:r>
                      <a:endParaRPr lang="en-US" sz="1100" b="1" i="0" u="none" strike="noStrike">
                        <a:solidFill>
                          <a:srgbClr val="FF0000"/>
                        </a:solidFill>
                        <a:effectLst/>
                        <a:latin typeface="Calibri" panose="020F0502020204030204" pitchFamily="34" charset="0"/>
                      </a:endParaRPr>
                    </a:p>
                  </a:txBody>
                  <a:tcPr marL="7620" marR="7620" marT="7620" marB="0" anchor="b"/>
                </a:tc>
                <a:tc>
                  <a:txBody>
                    <a:bodyPr/>
                    <a:lstStyle/>
                    <a:p>
                      <a:pPr algn="ctr" fontAlgn="b"/>
                      <a:r>
                        <a:rPr lang="en-US" sz="1100" b="1" u="none" strike="noStrike">
                          <a:effectLst/>
                        </a:rPr>
                        <a:t>2.58E-06</a:t>
                      </a:r>
                      <a:endParaRPr lang="en-US" sz="1100" b="1"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a:effectLst/>
                        </a:rPr>
                        <a:t>4.46E-04</a:t>
                      </a:r>
                      <a:endParaRPr lang="en-US" sz="1100" b="1"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a:effectLst/>
                        </a:rPr>
                        <a:t>10.49747</a:t>
                      </a:r>
                      <a:endParaRPr lang="en-US" sz="1100" b="1"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a:effectLst/>
                        </a:rPr>
                        <a:t>135.0868</a:t>
                      </a:r>
                      <a:endParaRPr lang="en-US" sz="1100" b="1" i="0" u="none" strike="noStrike">
                        <a:solidFill>
                          <a:srgbClr val="000000"/>
                        </a:solidFill>
                        <a:effectLst/>
                        <a:latin typeface="Calibri" panose="020F0502020204030204" pitchFamily="34" charset="0"/>
                      </a:endParaRPr>
                    </a:p>
                  </a:txBody>
                  <a:tcPr marL="7620" marR="7620" marT="7620" marB="0" anchor="b"/>
                </a:tc>
                <a:tc gridSpan="2">
                  <a:txBody>
                    <a:bodyPr/>
                    <a:lstStyle/>
                    <a:p>
                      <a:pPr algn="ctr" fontAlgn="b"/>
                      <a:r>
                        <a:rPr lang="en-US" sz="1100" b="1" u="none" strike="noStrike">
                          <a:effectLst/>
                        </a:rPr>
                        <a:t>HOXA9;HOXC4;SP5;HOXA7;KLF14;HOXA6;HOXC8;HOXB5</a:t>
                      </a:r>
                      <a:endParaRPr lang="en-US" sz="1100" b="1" i="0" u="none" strike="noStrike">
                        <a:solidFill>
                          <a:srgbClr val="000000"/>
                        </a:solidFill>
                        <a:effectLst/>
                        <a:latin typeface="Calibri" panose="020F0502020204030204" pitchFamily="34" charset="0"/>
                      </a:endParaRPr>
                    </a:p>
                  </a:txBody>
                  <a:tcPr marL="7620" marR="7620" marT="7620" marB="0" anchor="b"/>
                </a:tc>
                <a:tc hMerge="1">
                  <a:txBody>
                    <a:bodyPr/>
                    <a:lstStyle/>
                    <a:p>
                      <a:endParaRPr lang="en-US"/>
                    </a:p>
                  </a:txBody>
                  <a:tcPr/>
                </a:tc>
              </a:tr>
              <a:tr h="59334">
                <a:tc>
                  <a:txBody>
                    <a:bodyPr/>
                    <a:lstStyle/>
                    <a:p>
                      <a:pPr algn="ctr" fontAlgn="b"/>
                      <a:r>
                        <a:rPr lang="en-US" sz="1100" b="1" u="none" strike="noStrike">
                          <a:effectLst/>
                        </a:rPr>
                        <a:t>GTEx BloodVessel 20-29 vs 50-59 Down</a:t>
                      </a:r>
                      <a:endParaRPr lang="en-US" sz="1100" b="1" i="0" u="none" strike="noStrike">
                        <a:solidFill>
                          <a:srgbClr val="FF0000"/>
                        </a:solidFill>
                        <a:effectLst/>
                        <a:latin typeface="Calibri" panose="020F0502020204030204" pitchFamily="34" charset="0"/>
                      </a:endParaRPr>
                    </a:p>
                  </a:txBody>
                  <a:tcPr marL="7620" marR="7620" marT="7620" marB="0" anchor="b"/>
                </a:tc>
                <a:tc>
                  <a:txBody>
                    <a:bodyPr/>
                    <a:lstStyle/>
                    <a:p>
                      <a:pPr algn="ctr" fontAlgn="b"/>
                      <a:r>
                        <a:rPr lang="en-US" sz="1100" b="1" u="none" strike="noStrike">
                          <a:effectLst/>
                        </a:rPr>
                        <a:t>2.41E-04</a:t>
                      </a:r>
                      <a:endParaRPr lang="en-US" sz="1100" b="1"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a:effectLst/>
                        </a:rPr>
                        <a:t>0.020876</a:t>
                      </a:r>
                      <a:endParaRPr lang="en-US" sz="1100" b="1"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a:effectLst/>
                        </a:rPr>
                        <a:t>7.563781</a:t>
                      </a:r>
                      <a:endParaRPr lang="en-US" sz="1100" b="1"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a:effectLst/>
                        </a:rPr>
                        <a:t>63.00102</a:t>
                      </a:r>
                      <a:endParaRPr lang="en-US" sz="1100" b="1" i="0" u="none" strike="noStrike">
                        <a:solidFill>
                          <a:srgbClr val="000000"/>
                        </a:solidFill>
                        <a:effectLst/>
                        <a:latin typeface="Calibri" panose="020F0502020204030204" pitchFamily="34" charset="0"/>
                      </a:endParaRPr>
                    </a:p>
                  </a:txBody>
                  <a:tcPr marL="7620" marR="7620" marT="7620" marB="0" anchor="b"/>
                </a:tc>
                <a:tc gridSpan="2">
                  <a:txBody>
                    <a:bodyPr/>
                    <a:lstStyle/>
                    <a:p>
                      <a:pPr algn="ctr" fontAlgn="b"/>
                      <a:r>
                        <a:rPr lang="en-US" sz="1100" b="1" u="none" strike="noStrike" dirty="0">
                          <a:effectLst/>
                        </a:rPr>
                        <a:t>HOXA9;HOXC4;SP5;HOXA7;HOXA6;HOXC8</a:t>
                      </a:r>
                      <a:endParaRPr lang="en-US" sz="1100" b="1" i="0" u="none" strike="noStrike" dirty="0">
                        <a:solidFill>
                          <a:srgbClr val="000000"/>
                        </a:solidFill>
                        <a:effectLst/>
                        <a:latin typeface="Calibri" panose="020F0502020204030204" pitchFamily="34" charset="0"/>
                      </a:endParaRPr>
                    </a:p>
                  </a:txBody>
                  <a:tcPr marL="7620" marR="7620" marT="7620" marB="0" anchor="b"/>
                </a:tc>
                <a:tc hMerge="1">
                  <a:txBody>
                    <a:bodyPr/>
                    <a:lstStyle/>
                    <a:p>
                      <a:endParaRPr lang="en-US"/>
                    </a:p>
                  </a:txBody>
                  <a:tcPr/>
                </a:tc>
              </a:tr>
            </a:tbl>
          </a:graphicData>
        </a:graphic>
      </p:graphicFrame>
      <p:graphicFrame>
        <p:nvGraphicFramePr>
          <p:cNvPr id="9" name="Table 8"/>
          <p:cNvGraphicFramePr>
            <a:graphicFrameLocks noGrp="1"/>
          </p:cNvGraphicFramePr>
          <p:nvPr>
            <p:extLst/>
          </p:nvPr>
        </p:nvGraphicFramePr>
        <p:xfrm>
          <a:off x="388796" y="5485160"/>
          <a:ext cx="11437438" cy="794567"/>
        </p:xfrm>
        <a:graphic>
          <a:graphicData uri="http://schemas.openxmlformats.org/drawingml/2006/table">
            <a:tbl>
              <a:tblPr>
                <a:tableStyleId>{5C22544A-7EE6-4342-B048-85BDC9FD1C3A}</a:tableStyleId>
              </a:tblPr>
              <a:tblGrid>
                <a:gridCol w="1013283"/>
                <a:gridCol w="888275"/>
                <a:gridCol w="1254034"/>
                <a:gridCol w="998704"/>
                <a:gridCol w="1066291"/>
                <a:gridCol w="2890182"/>
                <a:gridCol w="3326669"/>
              </a:tblGrid>
              <a:tr h="247167">
                <a:tc>
                  <a:txBody>
                    <a:bodyPr/>
                    <a:lstStyle/>
                    <a:p>
                      <a:pPr algn="ctr" fontAlgn="b"/>
                      <a:r>
                        <a:rPr lang="en-US" sz="1100" b="1" u="none" strike="noStrike">
                          <a:effectLst/>
                        </a:rPr>
                        <a:t>Term</a:t>
                      </a:r>
                      <a:endParaRPr lang="en-US" sz="1100" b="1"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dirty="0">
                          <a:effectLst/>
                        </a:rPr>
                        <a:t>P-value</a:t>
                      </a:r>
                      <a:endParaRPr lang="en-US" sz="1100" b="1" i="0" u="none" strike="noStrike" dirty="0">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a:effectLst/>
                        </a:rPr>
                        <a:t>Adjusted P-value</a:t>
                      </a:r>
                      <a:endParaRPr lang="en-US" sz="1100" b="1"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a:effectLst/>
                        </a:rPr>
                        <a:t>Odds Ratio</a:t>
                      </a:r>
                      <a:endParaRPr lang="en-US" sz="1100" b="1"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a:effectLst/>
                        </a:rPr>
                        <a:t>Combined Score</a:t>
                      </a:r>
                      <a:endParaRPr lang="en-US" sz="1100" b="1"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a:effectLst/>
                        </a:rPr>
                        <a:t>Genes</a:t>
                      </a:r>
                      <a:endParaRPr lang="en-US" sz="1100" b="1"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a:effectLst/>
                        </a:rPr>
                        <a:t>Tissue Protein Expression from Human Proteome Map</a:t>
                      </a:r>
                      <a:endParaRPr lang="en-US" sz="1100" b="1" i="0" u="none" strike="noStrike">
                        <a:solidFill>
                          <a:srgbClr val="000000"/>
                        </a:solidFill>
                        <a:effectLst/>
                        <a:latin typeface="Calibri" panose="020F0502020204030204" pitchFamily="34" charset="0"/>
                      </a:endParaRPr>
                    </a:p>
                  </a:txBody>
                  <a:tcPr marL="7620" marR="7620" marT="7620" marB="0" anchor="b"/>
                </a:tc>
              </a:tr>
              <a:tr h="186070">
                <a:tc>
                  <a:txBody>
                    <a:bodyPr/>
                    <a:lstStyle/>
                    <a:p>
                      <a:pPr algn="ctr" fontAlgn="b"/>
                      <a:r>
                        <a:rPr lang="en-US" sz="1100" b="1" u="none" strike="noStrike">
                          <a:effectLst/>
                        </a:rPr>
                        <a:t>fetal testis</a:t>
                      </a:r>
                      <a:endParaRPr lang="en-US" sz="1100" b="1"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a:effectLst/>
                        </a:rPr>
                        <a:t>3.46E-11</a:t>
                      </a:r>
                      <a:endParaRPr lang="en-US" sz="1100" b="1"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a:effectLst/>
                        </a:rPr>
                        <a:t>7.60E-10</a:t>
                      </a:r>
                      <a:endParaRPr lang="en-US" sz="1100" b="1"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a:effectLst/>
                        </a:rPr>
                        <a:t>15.5547</a:t>
                      </a:r>
                      <a:endParaRPr lang="en-US" sz="1100" b="1"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a:effectLst/>
                        </a:rPr>
                        <a:t>374.6867</a:t>
                      </a:r>
                      <a:endParaRPr lang="en-US" sz="1100" b="1" i="0" u="none" strike="noStrike">
                        <a:solidFill>
                          <a:srgbClr val="000000"/>
                        </a:solidFill>
                        <a:effectLst/>
                        <a:latin typeface="Calibri" panose="020F0502020204030204" pitchFamily="34" charset="0"/>
                      </a:endParaRPr>
                    </a:p>
                  </a:txBody>
                  <a:tcPr marL="7620" marR="7620" marT="7620" marB="0" anchor="b"/>
                </a:tc>
                <a:tc gridSpan="2">
                  <a:txBody>
                    <a:bodyPr/>
                    <a:lstStyle/>
                    <a:p>
                      <a:pPr algn="ctr" fontAlgn="b"/>
                      <a:r>
                        <a:rPr lang="en-US" sz="1100" b="1" u="none" strike="noStrike">
                          <a:effectLst/>
                        </a:rPr>
                        <a:t>FOXC1;GSX1;BSX;HOXA9;HOXB3;HOXC4;HOXA1;HOXA7;HOXA6;HOXC8;MNX1;HOXB6;HOXB5</a:t>
                      </a:r>
                      <a:endParaRPr lang="en-US" sz="1100" b="1" i="0" u="none" strike="noStrike">
                        <a:solidFill>
                          <a:srgbClr val="000000"/>
                        </a:solidFill>
                        <a:effectLst/>
                        <a:latin typeface="Calibri" panose="020F0502020204030204" pitchFamily="34" charset="0"/>
                      </a:endParaRPr>
                    </a:p>
                  </a:txBody>
                  <a:tcPr marL="7620" marR="7620" marT="7620" marB="0" anchor="b"/>
                </a:tc>
                <a:tc hMerge="1">
                  <a:txBody>
                    <a:bodyPr/>
                    <a:lstStyle/>
                    <a:p>
                      <a:endParaRPr lang="en-US"/>
                    </a:p>
                  </a:txBody>
                  <a:tcPr/>
                </a:tc>
              </a:tr>
              <a:tr h="186070">
                <a:tc>
                  <a:txBody>
                    <a:bodyPr/>
                    <a:lstStyle/>
                    <a:p>
                      <a:pPr algn="ctr" fontAlgn="b"/>
                      <a:r>
                        <a:rPr lang="en-US" sz="1100" b="1" u="none" strike="noStrike">
                          <a:effectLst/>
                        </a:rPr>
                        <a:t>cd4 cells</a:t>
                      </a:r>
                      <a:endParaRPr lang="en-US" sz="1100" b="1"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a:effectLst/>
                        </a:rPr>
                        <a:t>1.01E-05</a:t>
                      </a:r>
                      <a:endParaRPr lang="en-US" sz="1100" b="1"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a:effectLst/>
                        </a:rPr>
                        <a:t>1.11E-04</a:t>
                      </a:r>
                      <a:endParaRPr lang="en-US" sz="1100" b="1"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a:effectLst/>
                        </a:rPr>
                        <a:t>8.647804</a:t>
                      </a:r>
                      <a:endParaRPr lang="en-US" sz="1100" b="1"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a:effectLst/>
                        </a:rPr>
                        <a:t>99.49338</a:t>
                      </a:r>
                      <a:endParaRPr lang="en-US" sz="1100" b="1" i="0" u="none" strike="noStrike">
                        <a:solidFill>
                          <a:srgbClr val="000000"/>
                        </a:solidFill>
                        <a:effectLst/>
                        <a:latin typeface="Calibri" panose="020F0502020204030204" pitchFamily="34" charset="0"/>
                      </a:endParaRPr>
                    </a:p>
                  </a:txBody>
                  <a:tcPr marL="7620" marR="7620" marT="7620" marB="0" anchor="b"/>
                </a:tc>
                <a:tc gridSpan="2">
                  <a:txBody>
                    <a:bodyPr/>
                    <a:lstStyle/>
                    <a:p>
                      <a:pPr algn="ctr" fontAlgn="b"/>
                      <a:r>
                        <a:rPr lang="en-US" sz="1100" b="1" u="none" strike="noStrike">
                          <a:effectLst/>
                        </a:rPr>
                        <a:t>NKX6-2;ESX1;NOTO;EVX1;EVX2;VAX2;MIXL1;DRGX</a:t>
                      </a:r>
                      <a:endParaRPr lang="en-US" sz="1100" b="1" i="0" u="none" strike="noStrike">
                        <a:solidFill>
                          <a:srgbClr val="000000"/>
                        </a:solidFill>
                        <a:effectLst/>
                        <a:latin typeface="Calibri" panose="020F0502020204030204" pitchFamily="34" charset="0"/>
                      </a:endParaRPr>
                    </a:p>
                  </a:txBody>
                  <a:tcPr marL="7620" marR="7620" marT="7620" marB="0" anchor="b"/>
                </a:tc>
                <a:tc hMerge="1">
                  <a:txBody>
                    <a:bodyPr/>
                    <a:lstStyle/>
                    <a:p>
                      <a:endParaRPr lang="en-US"/>
                    </a:p>
                  </a:txBody>
                  <a:tcPr/>
                </a:tc>
              </a:tr>
              <a:tr h="66652">
                <a:tc>
                  <a:txBody>
                    <a:bodyPr/>
                    <a:lstStyle/>
                    <a:p>
                      <a:pPr algn="ctr" fontAlgn="b"/>
                      <a:r>
                        <a:rPr lang="en-US" sz="1100" b="1" u="none" strike="noStrike">
                          <a:effectLst/>
                        </a:rPr>
                        <a:t>adult rectum</a:t>
                      </a:r>
                      <a:endParaRPr lang="en-US" sz="1100" b="1"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a:effectLst/>
                        </a:rPr>
                        <a:t>0.004071</a:t>
                      </a:r>
                      <a:endParaRPr lang="en-US" sz="1100" b="1"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a:effectLst/>
                        </a:rPr>
                        <a:t>0.029851</a:t>
                      </a:r>
                      <a:endParaRPr lang="en-US" sz="1100" b="1"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a:effectLst/>
                        </a:rPr>
                        <a:t>5.102391</a:t>
                      </a:r>
                      <a:endParaRPr lang="en-US" sz="1100" b="1"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a:effectLst/>
                        </a:rPr>
                        <a:t>28.08344</a:t>
                      </a:r>
                      <a:endParaRPr lang="en-US" sz="1100" b="1" i="0" u="none" strike="noStrike">
                        <a:solidFill>
                          <a:srgbClr val="000000"/>
                        </a:solidFill>
                        <a:effectLst/>
                        <a:latin typeface="Calibri" panose="020F0502020204030204" pitchFamily="34" charset="0"/>
                      </a:endParaRPr>
                    </a:p>
                  </a:txBody>
                  <a:tcPr marL="7620" marR="7620" marT="7620" marB="0" anchor="b"/>
                </a:tc>
                <a:tc gridSpan="2">
                  <a:txBody>
                    <a:bodyPr/>
                    <a:lstStyle/>
                    <a:p>
                      <a:pPr algn="ctr" fontAlgn="b"/>
                      <a:r>
                        <a:rPr lang="en-US" sz="1100" b="1" u="none" strike="noStrike" dirty="0">
                          <a:effectLst/>
                        </a:rPr>
                        <a:t>SOX18;HOXC4;HOXD4;SOX10;SOX4</a:t>
                      </a:r>
                      <a:endParaRPr lang="en-US" sz="1100" b="1" i="0" u="none" strike="noStrike" dirty="0">
                        <a:solidFill>
                          <a:srgbClr val="000000"/>
                        </a:solidFill>
                        <a:effectLst/>
                        <a:latin typeface="Calibri" panose="020F0502020204030204" pitchFamily="34" charset="0"/>
                      </a:endParaRPr>
                    </a:p>
                  </a:txBody>
                  <a:tcPr marL="7620" marR="7620" marT="7620" marB="0" anchor="b"/>
                </a:tc>
                <a:tc hMerge="1">
                  <a:txBody>
                    <a:bodyPr/>
                    <a:lstStyle/>
                    <a:p>
                      <a:endParaRPr lang="en-US"/>
                    </a:p>
                  </a:txBody>
                  <a:tcPr/>
                </a:tc>
              </a:tr>
            </a:tbl>
          </a:graphicData>
        </a:graphic>
      </p:graphicFrame>
      <p:sp>
        <p:nvSpPr>
          <p:cNvPr id="8" name="TextBox 7"/>
          <p:cNvSpPr txBox="1"/>
          <p:nvPr/>
        </p:nvSpPr>
        <p:spPr>
          <a:xfrm>
            <a:off x="3044881" y="0"/>
            <a:ext cx="6326091" cy="338554"/>
          </a:xfrm>
          <a:prstGeom prst="rect">
            <a:avLst/>
          </a:prstGeom>
          <a:noFill/>
        </p:spPr>
        <p:txBody>
          <a:bodyPr wrap="none" rtlCol="0">
            <a:spAutoFit/>
          </a:bodyPr>
          <a:lstStyle/>
          <a:p>
            <a:r>
              <a:rPr lang="en-US" sz="1600" b="1" dirty="0" smtClean="0"/>
              <a:t>GSEA of 70 LTR5_Hs TFs manifesting more than 50% gain of TFBS density</a:t>
            </a:r>
            <a:endParaRPr lang="en-US" sz="1600" b="1" dirty="0"/>
          </a:p>
        </p:txBody>
      </p:sp>
      <p:sp>
        <p:nvSpPr>
          <p:cNvPr id="10" name="TextBox 9"/>
          <p:cNvSpPr txBox="1"/>
          <p:nvPr/>
        </p:nvSpPr>
        <p:spPr>
          <a:xfrm>
            <a:off x="14327" y="16904"/>
            <a:ext cx="301686" cy="400110"/>
          </a:xfrm>
          <a:prstGeom prst="rect">
            <a:avLst/>
          </a:prstGeom>
          <a:noFill/>
        </p:spPr>
        <p:txBody>
          <a:bodyPr wrap="none" rtlCol="0">
            <a:spAutoFit/>
          </a:bodyPr>
          <a:lstStyle/>
          <a:p>
            <a:r>
              <a:rPr lang="en-US" sz="2000" b="1" dirty="0"/>
              <a:t>F</a:t>
            </a:r>
          </a:p>
        </p:txBody>
      </p:sp>
    </p:spTree>
    <p:extLst>
      <p:ext uri="{BB962C8B-B14F-4D97-AF65-F5344CB8AC3E}">
        <p14:creationId xmlns:p14="http://schemas.microsoft.com/office/powerpoint/2010/main" val="13803451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nvPr>
        </p:nvGraphicFramePr>
        <p:xfrm>
          <a:off x="278667" y="484914"/>
          <a:ext cx="11582405" cy="3743814"/>
        </p:xfrm>
        <a:graphic>
          <a:graphicData uri="http://schemas.openxmlformats.org/drawingml/2006/table">
            <a:tbl>
              <a:tblPr>
                <a:tableStyleId>{5C22544A-7EE6-4342-B048-85BDC9FD1C3A}</a:tableStyleId>
              </a:tblPr>
              <a:tblGrid>
                <a:gridCol w="5024852"/>
                <a:gridCol w="680643"/>
                <a:gridCol w="599517"/>
                <a:gridCol w="696686"/>
                <a:gridCol w="809897"/>
                <a:gridCol w="2595428"/>
                <a:gridCol w="1175382"/>
              </a:tblGrid>
              <a:tr h="289873">
                <a:tc>
                  <a:txBody>
                    <a:bodyPr/>
                    <a:lstStyle/>
                    <a:p>
                      <a:pPr algn="ctr" fontAlgn="b"/>
                      <a:r>
                        <a:rPr lang="en-US" sz="1100" b="1" u="none" strike="noStrike" dirty="0">
                          <a:effectLst/>
                        </a:rPr>
                        <a:t>Term</a:t>
                      </a:r>
                      <a:endParaRPr lang="en-US" sz="1100" b="1" i="0" u="none" strike="noStrike" dirty="0">
                        <a:solidFill>
                          <a:srgbClr val="000000"/>
                        </a:solidFill>
                        <a:effectLst/>
                        <a:latin typeface="Calibri" panose="020F0502020204030204" pitchFamily="34" charset="0"/>
                      </a:endParaRPr>
                    </a:p>
                  </a:txBody>
                  <a:tcPr marL="3981" marR="3981" marT="3981" marB="0" anchor="b"/>
                </a:tc>
                <a:tc>
                  <a:txBody>
                    <a:bodyPr/>
                    <a:lstStyle/>
                    <a:p>
                      <a:pPr algn="ctr" fontAlgn="b"/>
                      <a:r>
                        <a:rPr lang="en-US" sz="1100" b="1" u="none" strike="noStrike" dirty="0">
                          <a:effectLst/>
                        </a:rPr>
                        <a:t>P-value</a:t>
                      </a:r>
                      <a:endParaRPr lang="en-US" sz="1100" b="1" i="0" u="none" strike="noStrike" dirty="0">
                        <a:solidFill>
                          <a:srgbClr val="000000"/>
                        </a:solidFill>
                        <a:effectLst/>
                        <a:latin typeface="Calibri" panose="020F0502020204030204" pitchFamily="34" charset="0"/>
                      </a:endParaRPr>
                    </a:p>
                  </a:txBody>
                  <a:tcPr marL="3981" marR="3981" marT="3981" marB="0" anchor="b"/>
                </a:tc>
                <a:tc>
                  <a:txBody>
                    <a:bodyPr/>
                    <a:lstStyle/>
                    <a:p>
                      <a:pPr algn="ctr" fontAlgn="b"/>
                      <a:r>
                        <a:rPr lang="en-US" sz="1100" b="1" u="none" strike="noStrike">
                          <a:effectLst/>
                        </a:rPr>
                        <a:t>Adjusted P-value</a:t>
                      </a:r>
                      <a:endParaRPr lang="en-US" sz="1100" b="1" i="0" u="none" strike="noStrike">
                        <a:solidFill>
                          <a:srgbClr val="000000"/>
                        </a:solidFill>
                        <a:effectLst/>
                        <a:latin typeface="Calibri" panose="020F0502020204030204" pitchFamily="34" charset="0"/>
                      </a:endParaRPr>
                    </a:p>
                  </a:txBody>
                  <a:tcPr marL="3981" marR="3981" marT="3981" marB="0" anchor="b"/>
                </a:tc>
                <a:tc>
                  <a:txBody>
                    <a:bodyPr/>
                    <a:lstStyle/>
                    <a:p>
                      <a:pPr algn="ctr" fontAlgn="b"/>
                      <a:r>
                        <a:rPr lang="en-US" sz="1100" b="1" u="none" strike="noStrike">
                          <a:effectLst/>
                        </a:rPr>
                        <a:t>Odds Ratio</a:t>
                      </a:r>
                      <a:endParaRPr lang="en-US" sz="1100" b="1" i="0" u="none" strike="noStrike">
                        <a:solidFill>
                          <a:srgbClr val="000000"/>
                        </a:solidFill>
                        <a:effectLst/>
                        <a:latin typeface="Calibri" panose="020F0502020204030204" pitchFamily="34" charset="0"/>
                      </a:endParaRPr>
                    </a:p>
                  </a:txBody>
                  <a:tcPr marL="3981" marR="3981" marT="3981" marB="0" anchor="b"/>
                </a:tc>
                <a:tc>
                  <a:txBody>
                    <a:bodyPr/>
                    <a:lstStyle/>
                    <a:p>
                      <a:pPr algn="ctr" fontAlgn="b"/>
                      <a:r>
                        <a:rPr lang="en-US" sz="1100" b="1" u="none" strike="noStrike">
                          <a:effectLst/>
                        </a:rPr>
                        <a:t>Combined Score</a:t>
                      </a:r>
                      <a:endParaRPr lang="en-US" sz="1100" b="1" i="0" u="none" strike="noStrike">
                        <a:solidFill>
                          <a:srgbClr val="000000"/>
                        </a:solidFill>
                        <a:effectLst/>
                        <a:latin typeface="Calibri" panose="020F0502020204030204" pitchFamily="34" charset="0"/>
                      </a:endParaRPr>
                    </a:p>
                  </a:txBody>
                  <a:tcPr marL="3981" marR="3981" marT="3981" marB="0" anchor="b"/>
                </a:tc>
                <a:tc>
                  <a:txBody>
                    <a:bodyPr/>
                    <a:lstStyle/>
                    <a:p>
                      <a:pPr algn="ctr" fontAlgn="b"/>
                      <a:r>
                        <a:rPr lang="en-US" sz="1100" b="1" u="none" strike="noStrike">
                          <a:effectLst/>
                        </a:rPr>
                        <a:t>Genes</a:t>
                      </a:r>
                      <a:endParaRPr lang="en-US" sz="1100" b="1" i="0" u="none" strike="noStrike">
                        <a:solidFill>
                          <a:srgbClr val="000000"/>
                        </a:solidFill>
                        <a:effectLst/>
                        <a:latin typeface="Calibri" panose="020F0502020204030204" pitchFamily="34" charset="0"/>
                      </a:endParaRPr>
                    </a:p>
                  </a:txBody>
                  <a:tcPr marL="3981" marR="3981" marT="3981" marB="0" anchor="b"/>
                </a:tc>
                <a:tc>
                  <a:txBody>
                    <a:bodyPr/>
                    <a:lstStyle/>
                    <a:p>
                      <a:pPr algn="ctr" fontAlgn="b"/>
                      <a:r>
                        <a:rPr lang="en-US" sz="1100" b="1" u="none" strike="noStrike">
                          <a:effectLst/>
                        </a:rPr>
                        <a:t>Reactome 2022</a:t>
                      </a:r>
                      <a:endParaRPr lang="en-US" sz="1100" b="1" i="0" u="none" strike="noStrike">
                        <a:solidFill>
                          <a:srgbClr val="000000"/>
                        </a:solidFill>
                        <a:effectLst/>
                        <a:latin typeface="Calibri" panose="020F0502020204030204" pitchFamily="34" charset="0"/>
                      </a:endParaRPr>
                    </a:p>
                  </a:txBody>
                  <a:tcPr marL="3981" marR="3981" marT="3981" marB="0" anchor="b"/>
                </a:tc>
              </a:tr>
              <a:tr h="289873">
                <a:tc>
                  <a:txBody>
                    <a:bodyPr/>
                    <a:lstStyle/>
                    <a:p>
                      <a:pPr algn="ctr" fontAlgn="b"/>
                      <a:r>
                        <a:rPr lang="en-US" sz="1100" b="1" u="none" strike="noStrike" dirty="0">
                          <a:effectLst/>
                        </a:rPr>
                        <a:t>Negative Regulation Of Activity Of TFAP2 (AP-2) Family Transcription Factors </a:t>
                      </a:r>
                      <a:r>
                        <a:rPr lang="en-US" sz="1100" b="1" u="none" strike="noStrike" dirty="0" smtClean="0">
                          <a:effectLst/>
                        </a:rPr>
                        <a:t>              R-HSA-8866904</a:t>
                      </a:r>
                      <a:endParaRPr lang="en-US" sz="1100" b="1" i="0" u="none" strike="noStrike" dirty="0">
                        <a:solidFill>
                          <a:srgbClr val="000000"/>
                        </a:solidFill>
                        <a:effectLst/>
                        <a:latin typeface="Calibri" panose="020F0502020204030204" pitchFamily="34" charset="0"/>
                      </a:endParaRPr>
                    </a:p>
                  </a:txBody>
                  <a:tcPr marL="3981" marR="3981" marT="3981" marB="0" anchor="b"/>
                </a:tc>
                <a:tc>
                  <a:txBody>
                    <a:bodyPr/>
                    <a:lstStyle/>
                    <a:p>
                      <a:pPr algn="ctr" fontAlgn="b"/>
                      <a:r>
                        <a:rPr lang="en-US" sz="1100" b="1" u="none" strike="noStrike">
                          <a:effectLst/>
                        </a:rPr>
                        <a:t>2.84E-08</a:t>
                      </a:r>
                      <a:endParaRPr lang="en-US" sz="1100" b="1" i="0" u="none" strike="noStrike">
                        <a:solidFill>
                          <a:srgbClr val="000000"/>
                        </a:solidFill>
                        <a:effectLst/>
                        <a:latin typeface="Calibri" panose="020F0502020204030204" pitchFamily="34" charset="0"/>
                      </a:endParaRPr>
                    </a:p>
                  </a:txBody>
                  <a:tcPr marL="3981" marR="3981" marT="3981" marB="0" anchor="b"/>
                </a:tc>
                <a:tc>
                  <a:txBody>
                    <a:bodyPr/>
                    <a:lstStyle/>
                    <a:p>
                      <a:pPr algn="ctr" fontAlgn="b"/>
                      <a:r>
                        <a:rPr lang="en-US" sz="1100" b="1" u="none" strike="noStrike">
                          <a:effectLst/>
                        </a:rPr>
                        <a:t>3.95E-06</a:t>
                      </a:r>
                      <a:endParaRPr lang="en-US" sz="1100" b="1" i="0" u="none" strike="noStrike">
                        <a:solidFill>
                          <a:srgbClr val="000000"/>
                        </a:solidFill>
                        <a:effectLst/>
                        <a:latin typeface="Calibri" panose="020F0502020204030204" pitchFamily="34" charset="0"/>
                      </a:endParaRPr>
                    </a:p>
                  </a:txBody>
                  <a:tcPr marL="3981" marR="3981" marT="3981" marB="0" anchor="b"/>
                </a:tc>
                <a:tc>
                  <a:txBody>
                    <a:bodyPr/>
                    <a:lstStyle/>
                    <a:p>
                      <a:pPr algn="ctr" fontAlgn="b"/>
                      <a:r>
                        <a:rPr lang="en-US" sz="1100" b="1" u="none" strike="noStrike">
                          <a:effectLst/>
                        </a:rPr>
                        <a:t>201.2525</a:t>
                      </a:r>
                      <a:endParaRPr lang="en-US" sz="1100" b="1" i="0" u="none" strike="noStrike">
                        <a:solidFill>
                          <a:srgbClr val="000000"/>
                        </a:solidFill>
                        <a:effectLst/>
                        <a:latin typeface="Calibri" panose="020F0502020204030204" pitchFamily="34" charset="0"/>
                      </a:endParaRPr>
                    </a:p>
                  </a:txBody>
                  <a:tcPr marL="3981" marR="3981" marT="3981" marB="0" anchor="b"/>
                </a:tc>
                <a:tc>
                  <a:txBody>
                    <a:bodyPr/>
                    <a:lstStyle/>
                    <a:p>
                      <a:pPr algn="ctr" fontAlgn="b"/>
                      <a:r>
                        <a:rPr lang="en-US" sz="1100" b="1" u="none" strike="noStrike">
                          <a:effectLst/>
                        </a:rPr>
                        <a:t>3496.913</a:t>
                      </a:r>
                      <a:endParaRPr lang="en-US" sz="1100" b="1" i="0" u="none" strike="noStrike">
                        <a:solidFill>
                          <a:srgbClr val="000000"/>
                        </a:solidFill>
                        <a:effectLst/>
                        <a:latin typeface="Calibri" panose="020F0502020204030204" pitchFamily="34" charset="0"/>
                      </a:endParaRPr>
                    </a:p>
                  </a:txBody>
                  <a:tcPr marL="3981" marR="3981" marT="3981" marB="0" anchor="b"/>
                </a:tc>
                <a:tc gridSpan="2">
                  <a:txBody>
                    <a:bodyPr/>
                    <a:lstStyle/>
                    <a:p>
                      <a:pPr algn="ctr" fontAlgn="b"/>
                      <a:r>
                        <a:rPr lang="en-US" sz="1100" b="1" u="none" strike="noStrike">
                          <a:effectLst/>
                        </a:rPr>
                        <a:t>TFAP2A;TFAP2B;TFAP2C;TFAP2E</a:t>
                      </a:r>
                      <a:endParaRPr lang="en-US" sz="1100" b="1" i="0" u="none" strike="noStrike">
                        <a:solidFill>
                          <a:srgbClr val="000000"/>
                        </a:solidFill>
                        <a:effectLst/>
                        <a:latin typeface="Calibri" panose="020F0502020204030204" pitchFamily="34" charset="0"/>
                      </a:endParaRPr>
                    </a:p>
                  </a:txBody>
                  <a:tcPr marL="3981" marR="3981" marT="3981" marB="0" anchor="b"/>
                </a:tc>
                <a:tc hMerge="1">
                  <a:txBody>
                    <a:bodyPr/>
                    <a:lstStyle/>
                    <a:p>
                      <a:endParaRPr lang="en-US"/>
                    </a:p>
                  </a:txBody>
                  <a:tcPr/>
                </a:tc>
              </a:tr>
              <a:tr h="146637">
                <a:tc>
                  <a:txBody>
                    <a:bodyPr/>
                    <a:lstStyle/>
                    <a:p>
                      <a:pPr algn="ctr" fontAlgn="b"/>
                      <a:r>
                        <a:rPr lang="en-US" sz="1100" b="1" u="none" strike="noStrike">
                          <a:effectLst/>
                        </a:rPr>
                        <a:t>Activation Of TFAP2 (AP-2) Family Of Transcription Factors R-HSA-8866907</a:t>
                      </a:r>
                      <a:endParaRPr lang="en-US" sz="1100" b="1" i="0" u="none" strike="noStrike">
                        <a:solidFill>
                          <a:srgbClr val="000000"/>
                        </a:solidFill>
                        <a:effectLst/>
                        <a:latin typeface="Calibri" panose="020F0502020204030204" pitchFamily="34" charset="0"/>
                      </a:endParaRPr>
                    </a:p>
                  </a:txBody>
                  <a:tcPr marL="3981" marR="3981" marT="3981" marB="0" anchor="b"/>
                </a:tc>
                <a:tc>
                  <a:txBody>
                    <a:bodyPr/>
                    <a:lstStyle/>
                    <a:p>
                      <a:pPr algn="ctr" fontAlgn="b"/>
                      <a:r>
                        <a:rPr lang="en-US" sz="1100" b="1" u="none" strike="noStrike">
                          <a:effectLst/>
                        </a:rPr>
                        <a:t>6.67E-08</a:t>
                      </a:r>
                      <a:endParaRPr lang="en-US" sz="1100" b="1" i="0" u="none" strike="noStrike">
                        <a:solidFill>
                          <a:srgbClr val="000000"/>
                        </a:solidFill>
                        <a:effectLst/>
                        <a:latin typeface="Calibri" panose="020F0502020204030204" pitchFamily="34" charset="0"/>
                      </a:endParaRPr>
                    </a:p>
                  </a:txBody>
                  <a:tcPr marL="3981" marR="3981" marT="3981" marB="0" anchor="b"/>
                </a:tc>
                <a:tc>
                  <a:txBody>
                    <a:bodyPr/>
                    <a:lstStyle/>
                    <a:p>
                      <a:pPr algn="ctr" fontAlgn="b"/>
                      <a:r>
                        <a:rPr lang="en-US" sz="1100" b="1" u="none" strike="noStrike">
                          <a:effectLst/>
                        </a:rPr>
                        <a:t>4.63E-06</a:t>
                      </a:r>
                      <a:endParaRPr lang="en-US" sz="1100" b="1" i="0" u="none" strike="noStrike">
                        <a:solidFill>
                          <a:srgbClr val="000000"/>
                        </a:solidFill>
                        <a:effectLst/>
                        <a:latin typeface="Calibri" panose="020F0502020204030204" pitchFamily="34" charset="0"/>
                      </a:endParaRPr>
                    </a:p>
                  </a:txBody>
                  <a:tcPr marL="3981" marR="3981" marT="3981" marB="0" anchor="b"/>
                </a:tc>
                <a:tc>
                  <a:txBody>
                    <a:bodyPr/>
                    <a:lstStyle/>
                    <a:p>
                      <a:pPr algn="ctr" fontAlgn="b"/>
                      <a:r>
                        <a:rPr lang="en-US" sz="1100" b="1" u="none" strike="noStrike">
                          <a:effectLst/>
                        </a:rPr>
                        <a:t>150.9242</a:t>
                      </a:r>
                      <a:endParaRPr lang="en-US" sz="1100" b="1" i="0" u="none" strike="noStrike">
                        <a:solidFill>
                          <a:srgbClr val="000000"/>
                        </a:solidFill>
                        <a:effectLst/>
                        <a:latin typeface="Calibri" panose="020F0502020204030204" pitchFamily="34" charset="0"/>
                      </a:endParaRPr>
                    </a:p>
                  </a:txBody>
                  <a:tcPr marL="3981" marR="3981" marT="3981" marB="0" anchor="b"/>
                </a:tc>
                <a:tc>
                  <a:txBody>
                    <a:bodyPr/>
                    <a:lstStyle/>
                    <a:p>
                      <a:pPr algn="ctr" fontAlgn="b"/>
                      <a:r>
                        <a:rPr lang="en-US" sz="1100" b="1" u="none" strike="noStrike">
                          <a:effectLst/>
                        </a:rPr>
                        <a:t>2493.807</a:t>
                      </a:r>
                      <a:endParaRPr lang="en-US" sz="1100" b="1" i="0" u="none" strike="noStrike">
                        <a:solidFill>
                          <a:srgbClr val="000000"/>
                        </a:solidFill>
                        <a:effectLst/>
                        <a:latin typeface="Calibri" panose="020F0502020204030204" pitchFamily="34" charset="0"/>
                      </a:endParaRPr>
                    </a:p>
                  </a:txBody>
                  <a:tcPr marL="3981" marR="3981" marT="3981" marB="0" anchor="b"/>
                </a:tc>
                <a:tc gridSpan="2">
                  <a:txBody>
                    <a:bodyPr/>
                    <a:lstStyle/>
                    <a:p>
                      <a:pPr algn="ctr" fontAlgn="b"/>
                      <a:r>
                        <a:rPr lang="en-US" sz="1100" b="1" u="none" strike="noStrike">
                          <a:effectLst/>
                        </a:rPr>
                        <a:t>TFAP2A;TFAP2B;TFAP2C;TFAP2E</a:t>
                      </a:r>
                      <a:endParaRPr lang="en-US" sz="1100" b="1" i="0" u="none" strike="noStrike">
                        <a:solidFill>
                          <a:srgbClr val="000000"/>
                        </a:solidFill>
                        <a:effectLst/>
                        <a:latin typeface="Calibri" panose="020F0502020204030204" pitchFamily="34" charset="0"/>
                      </a:endParaRPr>
                    </a:p>
                  </a:txBody>
                  <a:tcPr marL="3981" marR="3981" marT="3981" marB="0" anchor="b"/>
                </a:tc>
                <a:tc hMerge="1">
                  <a:txBody>
                    <a:bodyPr/>
                    <a:lstStyle/>
                    <a:p>
                      <a:endParaRPr lang="en-US"/>
                    </a:p>
                  </a:txBody>
                  <a:tcPr/>
                </a:tc>
              </a:tr>
              <a:tr h="289873">
                <a:tc>
                  <a:txBody>
                    <a:bodyPr/>
                    <a:lstStyle/>
                    <a:p>
                      <a:pPr algn="ctr" fontAlgn="b"/>
                      <a:r>
                        <a:rPr lang="en-US" sz="1100" b="1" u="none" strike="noStrike" dirty="0">
                          <a:effectLst/>
                        </a:rPr>
                        <a:t>Transcriptional Regulation By AP-2 (TFAP2) Family Of Transcription Factors </a:t>
                      </a:r>
                      <a:r>
                        <a:rPr lang="en-US" sz="1100" b="1" u="none" strike="noStrike" dirty="0" smtClean="0">
                          <a:effectLst/>
                        </a:rPr>
                        <a:t>                 R-HSA-8864260</a:t>
                      </a:r>
                      <a:endParaRPr lang="en-US" sz="1100" b="1" i="0" u="none" strike="noStrike" dirty="0">
                        <a:solidFill>
                          <a:srgbClr val="000000"/>
                        </a:solidFill>
                        <a:effectLst/>
                        <a:latin typeface="Calibri" panose="020F0502020204030204" pitchFamily="34" charset="0"/>
                      </a:endParaRPr>
                    </a:p>
                  </a:txBody>
                  <a:tcPr marL="3981" marR="3981" marT="3981" marB="0" anchor="b"/>
                </a:tc>
                <a:tc>
                  <a:txBody>
                    <a:bodyPr/>
                    <a:lstStyle/>
                    <a:p>
                      <a:pPr algn="ctr" fontAlgn="b"/>
                      <a:r>
                        <a:rPr lang="en-US" sz="1100" b="1" u="none" strike="noStrike">
                          <a:effectLst/>
                        </a:rPr>
                        <a:t>7.45E-06</a:t>
                      </a:r>
                      <a:endParaRPr lang="en-US" sz="1100" b="1" i="0" u="none" strike="noStrike">
                        <a:solidFill>
                          <a:srgbClr val="000000"/>
                        </a:solidFill>
                        <a:effectLst/>
                        <a:latin typeface="Calibri" panose="020F0502020204030204" pitchFamily="34" charset="0"/>
                      </a:endParaRPr>
                    </a:p>
                  </a:txBody>
                  <a:tcPr marL="3981" marR="3981" marT="3981" marB="0" anchor="b"/>
                </a:tc>
                <a:tc>
                  <a:txBody>
                    <a:bodyPr/>
                    <a:lstStyle/>
                    <a:p>
                      <a:pPr algn="ctr" fontAlgn="b"/>
                      <a:r>
                        <a:rPr lang="en-US" sz="1100" b="1" u="none" strike="noStrike">
                          <a:effectLst/>
                        </a:rPr>
                        <a:t>3.23E-04</a:t>
                      </a:r>
                      <a:endParaRPr lang="en-US" sz="1100" b="1" i="0" u="none" strike="noStrike">
                        <a:solidFill>
                          <a:srgbClr val="000000"/>
                        </a:solidFill>
                        <a:effectLst/>
                        <a:latin typeface="Calibri" panose="020F0502020204030204" pitchFamily="34" charset="0"/>
                      </a:endParaRPr>
                    </a:p>
                  </a:txBody>
                  <a:tcPr marL="3981" marR="3981" marT="3981" marB="0" anchor="b"/>
                </a:tc>
                <a:tc>
                  <a:txBody>
                    <a:bodyPr/>
                    <a:lstStyle/>
                    <a:p>
                      <a:pPr algn="ctr" fontAlgn="b"/>
                      <a:r>
                        <a:rPr lang="en-US" sz="1100" b="1" u="none" strike="noStrike">
                          <a:effectLst/>
                        </a:rPr>
                        <a:t>37.68561</a:t>
                      </a:r>
                      <a:endParaRPr lang="en-US" sz="1100" b="1" i="0" u="none" strike="noStrike">
                        <a:solidFill>
                          <a:srgbClr val="000000"/>
                        </a:solidFill>
                        <a:effectLst/>
                        <a:latin typeface="Calibri" panose="020F0502020204030204" pitchFamily="34" charset="0"/>
                      </a:endParaRPr>
                    </a:p>
                  </a:txBody>
                  <a:tcPr marL="3981" marR="3981" marT="3981" marB="0" anchor="b"/>
                </a:tc>
                <a:tc>
                  <a:txBody>
                    <a:bodyPr/>
                    <a:lstStyle/>
                    <a:p>
                      <a:pPr algn="ctr" fontAlgn="b"/>
                      <a:r>
                        <a:rPr lang="en-US" sz="1100" b="1" u="none" strike="noStrike">
                          <a:effectLst/>
                        </a:rPr>
                        <a:t>444.9823</a:t>
                      </a:r>
                      <a:endParaRPr lang="en-US" sz="1100" b="1" i="0" u="none" strike="noStrike">
                        <a:solidFill>
                          <a:srgbClr val="000000"/>
                        </a:solidFill>
                        <a:effectLst/>
                        <a:latin typeface="Calibri" panose="020F0502020204030204" pitchFamily="34" charset="0"/>
                      </a:endParaRPr>
                    </a:p>
                  </a:txBody>
                  <a:tcPr marL="3981" marR="3981" marT="3981" marB="0" anchor="b"/>
                </a:tc>
                <a:tc gridSpan="2">
                  <a:txBody>
                    <a:bodyPr/>
                    <a:lstStyle/>
                    <a:p>
                      <a:pPr algn="ctr" fontAlgn="b"/>
                      <a:r>
                        <a:rPr lang="en-US" sz="1100" b="1" u="none" strike="noStrike">
                          <a:effectLst/>
                        </a:rPr>
                        <a:t>TFAP2A;TFAP2B;TFAP2C;TFAP2E</a:t>
                      </a:r>
                      <a:endParaRPr lang="en-US" sz="1100" b="1" i="0" u="none" strike="noStrike">
                        <a:solidFill>
                          <a:srgbClr val="000000"/>
                        </a:solidFill>
                        <a:effectLst/>
                        <a:latin typeface="Calibri" panose="020F0502020204030204" pitchFamily="34" charset="0"/>
                      </a:endParaRPr>
                    </a:p>
                  </a:txBody>
                  <a:tcPr marL="3981" marR="3981" marT="3981" marB="0" anchor="b"/>
                </a:tc>
                <a:tc hMerge="1">
                  <a:txBody>
                    <a:bodyPr/>
                    <a:lstStyle/>
                    <a:p>
                      <a:endParaRPr lang="en-US"/>
                    </a:p>
                  </a:txBody>
                  <a:tcPr/>
                </a:tc>
              </a:tr>
              <a:tr h="289873">
                <a:tc>
                  <a:txBody>
                    <a:bodyPr/>
                    <a:lstStyle/>
                    <a:p>
                      <a:pPr algn="ctr" fontAlgn="b"/>
                      <a:r>
                        <a:rPr lang="en-US" sz="1100" b="1" u="none" strike="noStrike">
                          <a:effectLst/>
                        </a:rPr>
                        <a:t>TFAP2 (AP-2) Family Regulates Transcription Of Growth Factors And Their Receptors R-HSA-8866910</a:t>
                      </a:r>
                      <a:endParaRPr lang="en-US" sz="1100" b="1" i="0" u="none" strike="noStrike">
                        <a:solidFill>
                          <a:srgbClr val="000000"/>
                        </a:solidFill>
                        <a:effectLst/>
                        <a:latin typeface="Calibri" panose="020F0502020204030204" pitchFamily="34" charset="0"/>
                      </a:endParaRPr>
                    </a:p>
                  </a:txBody>
                  <a:tcPr marL="3981" marR="3981" marT="3981" marB="0" anchor="b"/>
                </a:tc>
                <a:tc>
                  <a:txBody>
                    <a:bodyPr/>
                    <a:lstStyle/>
                    <a:p>
                      <a:pPr algn="ctr" fontAlgn="b"/>
                      <a:r>
                        <a:rPr lang="en-US" sz="1100" b="1" u="none" strike="noStrike">
                          <a:effectLst/>
                        </a:rPr>
                        <a:t>1.15E-05</a:t>
                      </a:r>
                      <a:endParaRPr lang="en-US" sz="1100" b="1" i="0" u="none" strike="noStrike">
                        <a:solidFill>
                          <a:srgbClr val="000000"/>
                        </a:solidFill>
                        <a:effectLst/>
                        <a:latin typeface="Calibri" panose="020F0502020204030204" pitchFamily="34" charset="0"/>
                      </a:endParaRPr>
                    </a:p>
                  </a:txBody>
                  <a:tcPr marL="3981" marR="3981" marT="3981" marB="0" anchor="b"/>
                </a:tc>
                <a:tc>
                  <a:txBody>
                    <a:bodyPr/>
                    <a:lstStyle/>
                    <a:p>
                      <a:pPr algn="ctr" fontAlgn="b"/>
                      <a:r>
                        <a:rPr lang="en-US" sz="1100" b="1" u="none" strike="noStrike">
                          <a:effectLst/>
                        </a:rPr>
                        <a:t>3.23E-04</a:t>
                      </a:r>
                      <a:endParaRPr lang="en-US" sz="1100" b="1" i="0" u="none" strike="noStrike">
                        <a:solidFill>
                          <a:srgbClr val="000000"/>
                        </a:solidFill>
                        <a:effectLst/>
                        <a:latin typeface="Calibri" panose="020F0502020204030204" pitchFamily="34" charset="0"/>
                      </a:endParaRPr>
                    </a:p>
                  </a:txBody>
                  <a:tcPr marL="3981" marR="3981" marT="3981" marB="0" anchor="b"/>
                </a:tc>
                <a:tc>
                  <a:txBody>
                    <a:bodyPr/>
                    <a:lstStyle/>
                    <a:p>
                      <a:pPr algn="ctr" fontAlgn="b"/>
                      <a:r>
                        <a:rPr lang="en-US" sz="1100" b="1" u="none" strike="noStrike">
                          <a:effectLst/>
                        </a:rPr>
                        <a:t>89.19403</a:t>
                      </a:r>
                      <a:endParaRPr lang="en-US" sz="1100" b="1" i="0" u="none" strike="noStrike">
                        <a:solidFill>
                          <a:srgbClr val="000000"/>
                        </a:solidFill>
                        <a:effectLst/>
                        <a:latin typeface="Calibri" panose="020F0502020204030204" pitchFamily="34" charset="0"/>
                      </a:endParaRPr>
                    </a:p>
                  </a:txBody>
                  <a:tcPr marL="3981" marR="3981" marT="3981" marB="0" anchor="b"/>
                </a:tc>
                <a:tc>
                  <a:txBody>
                    <a:bodyPr/>
                    <a:lstStyle/>
                    <a:p>
                      <a:pPr algn="ctr" fontAlgn="b"/>
                      <a:r>
                        <a:rPr lang="en-US" sz="1100" b="1" u="none" strike="noStrike">
                          <a:effectLst/>
                        </a:rPr>
                        <a:t>1014.798</a:t>
                      </a:r>
                      <a:endParaRPr lang="en-US" sz="1100" b="1" i="0" u="none" strike="noStrike">
                        <a:solidFill>
                          <a:srgbClr val="000000"/>
                        </a:solidFill>
                        <a:effectLst/>
                        <a:latin typeface="Calibri" panose="020F0502020204030204" pitchFamily="34" charset="0"/>
                      </a:endParaRPr>
                    </a:p>
                  </a:txBody>
                  <a:tcPr marL="3981" marR="3981" marT="3981" marB="0" anchor="b"/>
                </a:tc>
                <a:tc gridSpan="2">
                  <a:txBody>
                    <a:bodyPr/>
                    <a:lstStyle/>
                    <a:p>
                      <a:pPr algn="ctr" fontAlgn="b"/>
                      <a:r>
                        <a:rPr lang="en-US" sz="1100" b="1" u="none" strike="noStrike">
                          <a:effectLst/>
                        </a:rPr>
                        <a:t>TFAP2A;TFAP2B;TFAP2C</a:t>
                      </a:r>
                      <a:endParaRPr lang="en-US" sz="1100" b="1" i="0" u="none" strike="noStrike">
                        <a:solidFill>
                          <a:srgbClr val="000000"/>
                        </a:solidFill>
                        <a:effectLst/>
                        <a:latin typeface="Calibri" panose="020F0502020204030204" pitchFamily="34" charset="0"/>
                      </a:endParaRPr>
                    </a:p>
                  </a:txBody>
                  <a:tcPr marL="3981" marR="3981" marT="3981" marB="0" anchor="b"/>
                </a:tc>
                <a:tc hMerge="1">
                  <a:txBody>
                    <a:bodyPr/>
                    <a:lstStyle/>
                    <a:p>
                      <a:endParaRPr lang="en-US"/>
                    </a:p>
                  </a:txBody>
                  <a:tcPr/>
                </a:tc>
              </a:tr>
              <a:tr h="289873">
                <a:tc>
                  <a:txBody>
                    <a:bodyPr/>
                    <a:lstStyle/>
                    <a:p>
                      <a:pPr algn="ctr" fontAlgn="b"/>
                      <a:r>
                        <a:rPr lang="en-US" sz="1100" b="1" u="none" strike="noStrike">
                          <a:effectLst/>
                        </a:rPr>
                        <a:t>Generic Transcription Pathway R-HSA-212436</a:t>
                      </a:r>
                      <a:endParaRPr lang="en-US" sz="1100" b="1" i="0" u="none" strike="noStrike">
                        <a:solidFill>
                          <a:srgbClr val="000000"/>
                        </a:solidFill>
                        <a:effectLst/>
                        <a:latin typeface="Calibri" panose="020F0502020204030204" pitchFamily="34" charset="0"/>
                      </a:endParaRPr>
                    </a:p>
                  </a:txBody>
                  <a:tcPr marL="3981" marR="3981" marT="3981" marB="0" anchor="b"/>
                </a:tc>
                <a:tc>
                  <a:txBody>
                    <a:bodyPr/>
                    <a:lstStyle/>
                    <a:p>
                      <a:pPr algn="ctr" fontAlgn="b"/>
                      <a:r>
                        <a:rPr lang="en-US" sz="1100" b="1" u="none" strike="noStrike">
                          <a:effectLst/>
                        </a:rPr>
                        <a:t>1.24E-05</a:t>
                      </a:r>
                      <a:endParaRPr lang="en-US" sz="1100" b="1" i="0" u="none" strike="noStrike">
                        <a:solidFill>
                          <a:srgbClr val="000000"/>
                        </a:solidFill>
                        <a:effectLst/>
                        <a:latin typeface="Calibri" panose="020F0502020204030204" pitchFamily="34" charset="0"/>
                      </a:endParaRPr>
                    </a:p>
                  </a:txBody>
                  <a:tcPr marL="3981" marR="3981" marT="3981" marB="0" anchor="b"/>
                </a:tc>
                <a:tc>
                  <a:txBody>
                    <a:bodyPr/>
                    <a:lstStyle/>
                    <a:p>
                      <a:pPr algn="ctr" fontAlgn="b"/>
                      <a:r>
                        <a:rPr lang="en-US" sz="1100" b="1" u="none" strike="noStrike">
                          <a:effectLst/>
                        </a:rPr>
                        <a:t>3.23E-04</a:t>
                      </a:r>
                      <a:endParaRPr lang="en-US" sz="1100" b="1" i="0" u="none" strike="noStrike">
                        <a:solidFill>
                          <a:srgbClr val="000000"/>
                        </a:solidFill>
                        <a:effectLst/>
                        <a:latin typeface="Calibri" panose="020F0502020204030204" pitchFamily="34" charset="0"/>
                      </a:endParaRPr>
                    </a:p>
                  </a:txBody>
                  <a:tcPr marL="3981" marR="3981" marT="3981" marB="0" anchor="b"/>
                </a:tc>
                <a:tc>
                  <a:txBody>
                    <a:bodyPr/>
                    <a:lstStyle/>
                    <a:p>
                      <a:pPr algn="ctr" fontAlgn="b"/>
                      <a:r>
                        <a:rPr lang="en-US" sz="1100" b="1" u="none" strike="noStrike">
                          <a:effectLst/>
                        </a:rPr>
                        <a:t>4.353191</a:t>
                      </a:r>
                      <a:endParaRPr lang="en-US" sz="1100" b="1" i="0" u="none" strike="noStrike">
                        <a:solidFill>
                          <a:srgbClr val="000000"/>
                        </a:solidFill>
                        <a:effectLst/>
                        <a:latin typeface="Calibri" panose="020F0502020204030204" pitchFamily="34" charset="0"/>
                      </a:endParaRPr>
                    </a:p>
                  </a:txBody>
                  <a:tcPr marL="3981" marR="3981" marT="3981" marB="0" anchor="b"/>
                </a:tc>
                <a:tc>
                  <a:txBody>
                    <a:bodyPr/>
                    <a:lstStyle/>
                    <a:p>
                      <a:pPr algn="ctr" fontAlgn="b"/>
                      <a:r>
                        <a:rPr lang="en-US" sz="1100" b="1" u="none" strike="noStrike">
                          <a:effectLst/>
                        </a:rPr>
                        <a:t>49.1819</a:t>
                      </a:r>
                      <a:endParaRPr lang="en-US" sz="1100" b="1" i="0" u="none" strike="noStrike">
                        <a:solidFill>
                          <a:srgbClr val="000000"/>
                        </a:solidFill>
                        <a:effectLst/>
                        <a:latin typeface="Calibri" panose="020F0502020204030204" pitchFamily="34" charset="0"/>
                      </a:endParaRPr>
                    </a:p>
                  </a:txBody>
                  <a:tcPr marL="3981" marR="3981" marT="3981" marB="0" anchor="b"/>
                </a:tc>
                <a:tc gridSpan="2">
                  <a:txBody>
                    <a:bodyPr/>
                    <a:lstStyle/>
                    <a:p>
                      <a:pPr algn="ctr" fontAlgn="b"/>
                      <a:r>
                        <a:rPr lang="en-US" sz="1100" b="1" u="none" strike="noStrike" dirty="0">
                          <a:effectLst/>
                        </a:rPr>
                        <a:t>TFAP2A;TFAP2B;TFAP2C;TFAP2E;FOXG1;TCF12;NR1H4;FOXO6</a:t>
                      </a:r>
                      <a:r>
                        <a:rPr lang="en-US" sz="1100" b="1" u="none" strike="noStrike" dirty="0" smtClean="0">
                          <a:effectLst/>
                        </a:rPr>
                        <a:t>; ARID3A;PRDM1;FOXO4;FOXP3;NR2C1;SOX2;ZNF257</a:t>
                      </a:r>
                      <a:endParaRPr lang="en-US" sz="1100" b="1" i="0" u="none" strike="noStrike" dirty="0">
                        <a:solidFill>
                          <a:srgbClr val="000000"/>
                        </a:solidFill>
                        <a:effectLst/>
                        <a:latin typeface="Calibri" panose="020F0502020204030204" pitchFamily="34" charset="0"/>
                      </a:endParaRPr>
                    </a:p>
                  </a:txBody>
                  <a:tcPr marL="3981" marR="3981" marT="3981" marB="0" anchor="b"/>
                </a:tc>
                <a:tc hMerge="1">
                  <a:txBody>
                    <a:bodyPr/>
                    <a:lstStyle/>
                    <a:p>
                      <a:endParaRPr lang="en-US"/>
                    </a:p>
                  </a:txBody>
                  <a:tcPr/>
                </a:tc>
              </a:tr>
              <a:tr h="146637">
                <a:tc>
                  <a:txBody>
                    <a:bodyPr/>
                    <a:lstStyle/>
                    <a:p>
                      <a:pPr algn="ctr" fontAlgn="b"/>
                      <a:r>
                        <a:rPr lang="en-US" sz="1100" b="1" u="none" strike="noStrike">
                          <a:effectLst/>
                        </a:rPr>
                        <a:t>Deactivation Of Beta-Catenin Transactivating Complex R-HSA-3769402</a:t>
                      </a:r>
                      <a:endParaRPr lang="en-US" sz="1100" b="1" i="0" u="none" strike="noStrike">
                        <a:solidFill>
                          <a:srgbClr val="000000"/>
                        </a:solidFill>
                        <a:effectLst/>
                        <a:latin typeface="Calibri" panose="020F0502020204030204" pitchFamily="34" charset="0"/>
                      </a:endParaRPr>
                    </a:p>
                  </a:txBody>
                  <a:tcPr marL="3981" marR="3981" marT="3981" marB="0" anchor="b"/>
                </a:tc>
                <a:tc>
                  <a:txBody>
                    <a:bodyPr/>
                    <a:lstStyle/>
                    <a:p>
                      <a:pPr algn="ctr" fontAlgn="b"/>
                      <a:r>
                        <a:rPr lang="en-US" sz="1100" b="1" u="none" strike="noStrike">
                          <a:effectLst/>
                        </a:rPr>
                        <a:t>1.39E-05</a:t>
                      </a:r>
                      <a:endParaRPr lang="en-US" sz="1100" b="1" i="0" u="none" strike="noStrike">
                        <a:solidFill>
                          <a:srgbClr val="000000"/>
                        </a:solidFill>
                        <a:effectLst/>
                        <a:latin typeface="Calibri" panose="020F0502020204030204" pitchFamily="34" charset="0"/>
                      </a:endParaRPr>
                    </a:p>
                  </a:txBody>
                  <a:tcPr marL="3981" marR="3981" marT="3981" marB="0" anchor="b"/>
                </a:tc>
                <a:tc>
                  <a:txBody>
                    <a:bodyPr/>
                    <a:lstStyle/>
                    <a:p>
                      <a:pPr algn="ctr" fontAlgn="b"/>
                      <a:r>
                        <a:rPr lang="en-US" sz="1100" b="1" u="none" strike="noStrike">
                          <a:effectLst/>
                        </a:rPr>
                        <a:t>3.23E-04</a:t>
                      </a:r>
                      <a:endParaRPr lang="en-US" sz="1100" b="1" i="0" u="none" strike="noStrike">
                        <a:solidFill>
                          <a:srgbClr val="000000"/>
                        </a:solidFill>
                        <a:effectLst/>
                        <a:latin typeface="Calibri" panose="020F0502020204030204" pitchFamily="34" charset="0"/>
                      </a:endParaRPr>
                    </a:p>
                  </a:txBody>
                  <a:tcPr marL="3981" marR="3981" marT="3981" marB="0" anchor="b"/>
                </a:tc>
                <a:tc>
                  <a:txBody>
                    <a:bodyPr/>
                    <a:lstStyle/>
                    <a:p>
                      <a:pPr algn="ctr" fontAlgn="b"/>
                      <a:r>
                        <a:rPr lang="en-US" sz="1100" b="1" u="none" strike="noStrike">
                          <a:effectLst/>
                        </a:rPr>
                        <a:t>31.72568</a:t>
                      </a:r>
                      <a:endParaRPr lang="en-US" sz="1100" b="1" i="0" u="none" strike="noStrike">
                        <a:solidFill>
                          <a:srgbClr val="000000"/>
                        </a:solidFill>
                        <a:effectLst/>
                        <a:latin typeface="Calibri" panose="020F0502020204030204" pitchFamily="34" charset="0"/>
                      </a:endParaRPr>
                    </a:p>
                  </a:txBody>
                  <a:tcPr marL="3981" marR="3981" marT="3981" marB="0" anchor="b"/>
                </a:tc>
                <a:tc>
                  <a:txBody>
                    <a:bodyPr/>
                    <a:lstStyle/>
                    <a:p>
                      <a:pPr algn="ctr" fontAlgn="b"/>
                      <a:r>
                        <a:rPr lang="en-US" sz="1100" b="1" u="none" strike="noStrike">
                          <a:effectLst/>
                        </a:rPr>
                        <a:t>354.7446</a:t>
                      </a:r>
                      <a:endParaRPr lang="en-US" sz="1100" b="1" i="0" u="none" strike="noStrike">
                        <a:solidFill>
                          <a:srgbClr val="000000"/>
                        </a:solidFill>
                        <a:effectLst/>
                        <a:latin typeface="Calibri" panose="020F0502020204030204" pitchFamily="34" charset="0"/>
                      </a:endParaRPr>
                    </a:p>
                  </a:txBody>
                  <a:tcPr marL="3981" marR="3981" marT="3981" marB="0" anchor="b"/>
                </a:tc>
                <a:tc gridSpan="2">
                  <a:txBody>
                    <a:bodyPr/>
                    <a:lstStyle/>
                    <a:p>
                      <a:pPr algn="ctr" fontAlgn="b"/>
                      <a:r>
                        <a:rPr lang="en-US" sz="1100" b="1" u="none" strike="noStrike">
                          <a:effectLst/>
                        </a:rPr>
                        <a:t>SOX2;SRY;SOX6;SOX4</a:t>
                      </a:r>
                      <a:endParaRPr lang="en-US" sz="1100" b="1" i="0" u="none" strike="noStrike">
                        <a:solidFill>
                          <a:srgbClr val="000000"/>
                        </a:solidFill>
                        <a:effectLst/>
                        <a:latin typeface="Calibri" panose="020F0502020204030204" pitchFamily="34" charset="0"/>
                      </a:endParaRPr>
                    </a:p>
                  </a:txBody>
                  <a:tcPr marL="3981" marR="3981" marT="3981" marB="0" anchor="b"/>
                </a:tc>
                <a:tc hMerge="1">
                  <a:txBody>
                    <a:bodyPr/>
                    <a:lstStyle/>
                    <a:p>
                      <a:endParaRPr lang="en-US"/>
                    </a:p>
                  </a:txBody>
                  <a:tcPr/>
                </a:tc>
              </a:tr>
              <a:tr h="289873">
                <a:tc>
                  <a:txBody>
                    <a:bodyPr/>
                    <a:lstStyle/>
                    <a:p>
                      <a:pPr algn="ctr" fontAlgn="b"/>
                      <a:r>
                        <a:rPr lang="en-US" sz="1100" b="1" u="none" strike="noStrike">
                          <a:effectLst/>
                        </a:rPr>
                        <a:t>Gene Expression (Transcription) R-HSA-74160</a:t>
                      </a:r>
                      <a:endParaRPr lang="en-US" sz="1100" b="1" i="0" u="none" strike="noStrike">
                        <a:solidFill>
                          <a:srgbClr val="000000"/>
                        </a:solidFill>
                        <a:effectLst/>
                        <a:latin typeface="Calibri" panose="020F0502020204030204" pitchFamily="34" charset="0"/>
                      </a:endParaRPr>
                    </a:p>
                  </a:txBody>
                  <a:tcPr marL="3981" marR="3981" marT="3981" marB="0" anchor="b"/>
                </a:tc>
                <a:tc>
                  <a:txBody>
                    <a:bodyPr/>
                    <a:lstStyle/>
                    <a:p>
                      <a:pPr algn="ctr" fontAlgn="b"/>
                      <a:r>
                        <a:rPr lang="en-US" sz="1100" b="1" u="none" strike="noStrike">
                          <a:effectLst/>
                        </a:rPr>
                        <a:t>3.12E-05</a:t>
                      </a:r>
                      <a:endParaRPr lang="en-US" sz="1100" b="1" i="0" u="none" strike="noStrike">
                        <a:solidFill>
                          <a:srgbClr val="000000"/>
                        </a:solidFill>
                        <a:effectLst/>
                        <a:latin typeface="Calibri" panose="020F0502020204030204" pitchFamily="34" charset="0"/>
                      </a:endParaRPr>
                    </a:p>
                  </a:txBody>
                  <a:tcPr marL="3981" marR="3981" marT="3981" marB="0" anchor="b"/>
                </a:tc>
                <a:tc>
                  <a:txBody>
                    <a:bodyPr/>
                    <a:lstStyle/>
                    <a:p>
                      <a:pPr algn="ctr" fontAlgn="b"/>
                      <a:r>
                        <a:rPr lang="en-US" sz="1100" b="1" u="none" strike="noStrike">
                          <a:effectLst/>
                        </a:rPr>
                        <a:t>6.01E-04</a:t>
                      </a:r>
                      <a:endParaRPr lang="en-US" sz="1100" b="1" i="0" u="none" strike="noStrike">
                        <a:solidFill>
                          <a:srgbClr val="000000"/>
                        </a:solidFill>
                        <a:effectLst/>
                        <a:latin typeface="Calibri" panose="020F0502020204030204" pitchFamily="34" charset="0"/>
                      </a:endParaRPr>
                    </a:p>
                  </a:txBody>
                  <a:tcPr marL="3981" marR="3981" marT="3981" marB="0" anchor="b"/>
                </a:tc>
                <a:tc>
                  <a:txBody>
                    <a:bodyPr/>
                    <a:lstStyle/>
                    <a:p>
                      <a:pPr algn="ctr" fontAlgn="b"/>
                      <a:r>
                        <a:rPr lang="en-US" sz="1100" b="1" u="none" strike="noStrike">
                          <a:effectLst/>
                        </a:rPr>
                        <a:t>3.824559</a:t>
                      </a:r>
                      <a:endParaRPr lang="en-US" sz="1100" b="1" i="0" u="none" strike="noStrike">
                        <a:solidFill>
                          <a:srgbClr val="000000"/>
                        </a:solidFill>
                        <a:effectLst/>
                        <a:latin typeface="Calibri" panose="020F0502020204030204" pitchFamily="34" charset="0"/>
                      </a:endParaRPr>
                    </a:p>
                  </a:txBody>
                  <a:tcPr marL="3981" marR="3981" marT="3981" marB="0" anchor="b"/>
                </a:tc>
                <a:tc>
                  <a:txBody>
                    <a:bodyPr/>
                    <a:lstStyle/>
                    <a:p>
                      <a:pPr algn="ctr" fontAlgn="b"/>
                      <a:r>
                        <a:rPr lang="en-US" sz="1100" b="1" u="none" strike="noStrike">
                          <a:effectLst/>
                        </a:rPr>
                        <a:t>39.68419</a:t>
                      </a:r>
                      <a:endParaRPr lang="en-US" sz="1100" b="1" i="0" u="none" strike="noStrike">
                        <a:solidFill>
                          <a:srgbClr val="000000"/>
                        </a:solidFill>
                        <a:effectLst/>
                        <a:latin typeface="Calibri" panose="020F0502020204030204" pitchFamily="34" charset="0"/>
                      </a:endParaRPr>
                    </a:p>
                  </a:txBody>
                  <a:tcPr marL="3981" marR="3981" marT="3981" marB="0" anchor="b"/>
                </a:tc>
                <a:tc gridSpan="2">
                  <a:txBody>
                    <a:bodyPr/>
                    <a:lstStyle/>
                    <a:p>
                      <a:pPr algn="ctr" fontAlgn="b"/>
                      <a:r>
                        <a:rPr lang="en-US" sz="1100" b="1" u="none" strike="noStrike">
                          <a:effectLst/>
                        </a:rPr>
                        <a:t>TFAP2A;TFAP2B;TFAP2C;NFIX;TFAP2E;FOXG1;TCF12;NR1H4;FOXO6;ARID3A;PRDM1;FOXO4;FOXP3;NR2C1;SOX2;ZNF257</a:t>
                      </a:r>
                      <a:endParaRPr lang="en-US" sz="1100" b="1" i="0" u="none" strike="noStrike">
                        <a:solidFill>
                          <a:srgbClr val="000000"/>
                        </a:solidFill>
                        <a:effectLst/>
                        <a:latin typeface="Calibri" panose="020F0502020204030204" pitchFamily="34" charset="0"/>
                      </a:endParaRPr>
                    </a:p>
                  </a:txBody>
                  <a:tcPr marL="3981" marR="3981" marT="3981" marB="0" anchor="b"/>
                </a:tc>
                <a:tc hMerge="1">
                  <a:txBody>
                    <a:bodyPr/>
                    <a:lstStyle/>
                    <a:p>
                      <a:endParaRPr lang="en-US"/>
                    </a:p>
                  </a:txBody>
                  <a:tcPr/>
                </a:tc>
              </a:tr>
              <a:tr h="146637">
                <a:tc>
                  <a:txBody>
                    <a:bodyPr/>
                    <a:lstStyle/>
                    <a:p>
                      <a:pPr algn="ctr" fontAlgn="b"/>
                      <a:r>
                        <a:rPr lang="en-US" sz="1100" b="1" u="none" strike="noStrike">
                          <a:effectLst/>
                        </a:rPr>
                        <a:t>SUMOylation Of Transcription Factors R-HSA-3232118</a:t>
                      </a:r>
                      <a:endParaRPr lang="en-US" sz="1100" b="1" i="0" u="none" strike="noStrike">
                        <a:solidFill>
                          <a:srgbClr val="000000"/>
                        </a:solidFill>
                        <a:effectLst/>
                        <a:latin typeface="Calibri" panose="020F0502020204030204" pitchFamily="34" charset="0"/>
                      </a:endParaRPr>
                    </a:p>
                  </a:txBody>
                  <a:tcPr marL="3981" marR="3981" marT="3981" marB="0" anchor="b"/>
                </a:tc>
                <a:tc>
                  <a:txBody>
                    <a:bodyPr/>
                    <a:lstStyle/>
                    <a:p>
                      <a:pPr algn="ctr" fontAlgn="b"/>
                      <a:r>
                        <a:rPr lang="en-US" sz="1100" b="1" u="none" strike="noStrike">
                          <a:effectLst/>
                        </a:rPr>
                        <a:t>3.82E-05</a:t>
                      </a:r>
                      <a:endParaRPr lang="en-US" sz="1100" b="1" i="0" u="none" strike="noStrike">
                        <a:solidFill>
                          <a:srgbClr val="000000"/>
                        </a:solidFill>
                        <a:effectLst/>
                        <a:latin typeface="Calibri" panose="020F0502020204030204" pitchFamily="34" charset="0"/>
                      </a:endParaRPr>
                    </a:p>
                  </a:txBody>
                  <a:tcPr marL="3981" marR="3981" marT="3981" marB="0" anchor="b"/>
                </a:tc>
                <a:tc>
                  <a:txBody>
                    <a:bodyPr/>
                    <a:lstStyle/>
                    <a:p>
                      <a:pPr algn="ctr" fontAlgn="b"/>
                      <a:r>
                        <a:rPr lang="en-US" sz="1100" b="1" u="none" strike="noStrike">
                          <a:effectLst/>
                        </a:rPr>
                        <a:t>6.01E-04</a:t>
                      </a:r>
                      <a:endParaRPr lang="en-US" sz="1100" b="1" i="0" u="none" strike="noStrike">
                        <a:solidFill>
                          <a:srgbClr val="000000"/>
                        </a:solidFill>
                        <a:effectLst/>
                        <a:latin typeface="Calibri" panose="020F0502020204030204" pitchFamily="34" charset="0"/>
                      </a:endParaRPr>
                    </a:p>
                  </a:txBody>
                  <a:tcPr marL="3981" marR="3981" marT="3981" marB="0" anchor="b"/>
                </a:tc>
                <a:tc>
                  <a:txBody>
                    <a:bodyPr/>
                    <a:lstStyle/>
                    <a:p>
                      <a:pPr algn="ctr" fontAlgn="b"/>
                      <a:r>
                        <a:rPr lang="en-US" sz="1100" b="1" u="none" strike="noStrike">
                          <a:effectLst/>
                        </a:rPr>
                        <a:t>55.72948</a:t>
                      </a:r>
                      <a:endParaRPr lang="en-US" sz="1100" b="1" i="0" u="none" strike="noStrike">
                        <a:solidFill>
                          <a:srgbClr val="000000"/>
                        </a:solidFill>
                        <a:effectLst/>
                        <a:latin typeface="Calibri" panose="020F0502020204030204" pitchFamily="34" charset="0"/>
                      </a:endParaRPr>
                    </a:p>
                  </a:txBody>
                  <a:tcPr marL="3981" marR="3981" marT="3981" marB="0" anchor="b"/>
                </a:tc>
                <a:tc>
                  <a:txBody>
                    <a:bodyPr/>
                    <a:lstStyle/>
                    <a:p>
                      <a:pPr algn="ctr" fontAlgn="b"/>
                      <a:r>
                        <a:rPr lang="en-US" sz="1100" b="1" u="none" strike="noStrike">
                          <a:effectLst/>
                        </a:rPr>
                        <a:t>566.8918</a:t>
                      </a:r>
                      <a:endParaRPr lang="en-US" sz="1100" b="1" i="0" u="none" strike="noStrike">
                        <a:solidFill>
                          <a:srgbClr val="000000"/>
                        </a:solidFill>
                        <a:effectLst/>
                        <a:latin typeface="Calibri" panose="020F0502020204030204" pitchFamily="34" charset="0"/>
                      </a:endParaRPr>
                    </a:p>
                  </a:txBody>
                  <a:tcPr marL="3981" marR="3981" marT="3981" marB="0" anchor="b"/>
                </a:tc>
                <a:tc gridSpan="2">
                  <a:txBody>
                    <a:bodyPr/>
                    <a:lstStyle/>
                    <a:p>
                      <a:pPr algn="ctr" fontAlgn="b"/>
                      <a:r>
                        <a:rPr lang="en-US" sz="1100" b="1" u="none" strike="noStrike">
                          <a:effectLst/>
                        </a:rPr>
                        <a:t>TFAP2A;TFAP2B;TFAP2C</a:t>
                      </a:r>
                      <a:endParaRPr lang="en-US" sz="1100" b="1" i="0" u="none" strike="noStrike">
                        <a:solidFill>
                          <a:srgbClr val="000000"/>
                        </a:solidFill>
                        <a:effectLst/>
                        <a:latin typeface="Calibri" panose="020F0502020204030204" pitchFamily="34" charset="0"/>
                      </a:endParaRPr>
                    </a:p>
                  </a:txBody>
                  <a:tcPr marL="3981" marR="3981" marT="3981" marB="0" anchor="b"/>
                </a:tc>
                <a:tc hMerge="1">
                  <a:txBody>
                    <a:bodyPr/>
                    <a:lstStyle/>
                    <a:p>
                      <a:endParaRPr lang="en-US"/>
                    </a:p>
                  </a:txBody>
                  <a:tcPr/>
                </a:tc>
              </a:tr>
              <a:tr h="289873">
                <a:tc>
                  <a:txBody>
                    <a:bodyPr/>
                    <a:lstStyle/>
                    <a:p>
                      <a:pPr algn="ctr" fontAlgn="b"/>
                      <a:r>
                        <a:rPr lang="en-US" sz="1100" b="1" u="none" strike="noStrike">
                          <a:effectLst/>
                        </a:rPr>
                        <a:t>RNA Polymerase II Transcription R-HSA-73857</a:t>
                      </a:r>
                      <a:endParaRPr lang="en-US" sz="1100" b="1" i="0" u="none" strike="noStrike">
                        <a:solidFill>
                          <a:srgbClr val="000000"/>
                        </a:solidFill>
                        <a:effectLst/>
                        <a:latin typeface="Calibri" panose="020F0502020204030204" pitchFamily="34" charset="0"/>
                      </a:endParaRPr>
                    </a:p>
                  </a:txBody>
                  <a:tcPr marL="3981" marR="3981" marT="3981" marB="0" anchor="b"/>
                </a:tc>
                <a:tc>
                  <a:txBody>
                    <a:bodyPr/>
                    <a:lstStyle/>
                    <a:p>
                      <a:pPr algn="ctr" fontAlgn="b"/>
                      <a:r>
                        <a:rPr lang="en-US" sz="1100" b="1" u="none" strike="noStrike">
                          <a:effectLst/>
                        </a:rPr>
                        <a:t>3.89E-05</a:t>
                      </a:r>
                      <a:endParaRPr lang="en-US" sz="1100" b="1" i="0" u="none" strike="noStrike">
                        <a:solidFill>
                          <a:srgbClr val="000000"/>
                        </a:solidFill>
                        <a:effectLst/>
                        <a:latin typeface="Calibri" panose="020F0502020204030204" pitchFamily="34" charset="0"/>
                      </a:endParaRPr>
                    </a:p>
                  </a:txBody>
                  <a:tcPr marL="3981" marR="3981" marT="3981" marB="0" anchor="b"/>
                </a:tc>
                <a:tc>
                  <a:txBody>
                    <a:bodyPr/>
                    <a:lstStyle/>
                    <a:p>
                      <a:pPr algn="ctr" fontAlgn="b"/>
                      <a:r>
                        <a:rPr lang="en-US" sz="1100" b="1" u="none" strike="noStrike">
                          <a:effectLst/>
                        </a:rPr>
                        <a:t>6.01E-04</a:t>
                      </a:r>
                      <a:endParaRPr lang="en-US" sz="1100" b="1" i="0" u="none" strike="noStrike">
                        <a:solidFill>
                          <a:srgbClr val="000000"/>
                        </a:solidFill>
                        <a:effectLst/>
                        <a:latin typeface="Calibri" panose="020F0502020204030204" pitchFamily="34" charset="0"/>
                      </a:endParaRPr>
                    </a:p>
                  </a:txBody>
                  <a:tcPr marL="3981" marR="3981" marT="3981" marB="0" anchor="b"/>
                </a:tc>
                <a:tc>
                  <a:txBody>
                    <a:bodyPr/>
                    <a:lstStyle/>
                    <a:p>
                      <a:pPr algn="ctr" fontAlgn="b"/>
                      <a:r>
                        <a:rPr lang="en-US" sz="1100" b="1" u="none" strike="noStrike">
                          <a:effectLst/>
                        </a:rPr>
                        <a:t>3.918063</a:t>
                      </a:r>
                      <a:endParaRPr lang="en-US" sz="1100" b="1" i="0" u="none" strike="noStrike">
                        <a:solidFill>
                          <a:srgbClr val="000000"/>
                        </a:solidFill>
                        <a:effectLst/>
                        <a:latin typeface="Calibri" panose="020F0502020204030204" pitchFamily="34" charset="0"/>
                      </a:endParaRPr>
                    </a:p>
                  </a:txBody>
                  <a:tcPr marL="3981" marR="3981" marT="3981" marB="0" anchor="b"/>
                </a:tc>
                <a:tc>
                  <a:txBody>
                    <a:bodyPr/>
                    <a:lstStyle/>
                    <a:p>
                      <a:pPr algn="ctr" fontAlgn="b"/>
                      <a:r>
                        <a:rPr lang="en-US" sz="1100" b="1" u="none" strike="noStrike">
                          <a:effectLst/>
                        </a:rPr>
                        <a:t>39.78659</a:t>
                      </a:r>
                      <a:endParaRPr lang="en-US" sz="1100" b="1" i="0" u="none" strike="noStrike">
                        <a:solidFill>
                          <a:srgbClr val="000000"/>
                        </a:solidFill>
                        <a:effectLst/>
                        <a:latin typeface="Calibri" panose="020F0502020204030204" pitchFamily="34" charset="0"/>
                      </a:endParaRPr>
                    </a:p>
                  </a:txBody>
                  <a:tcPr marL="3981" marR="3981" marT="3981" marB="0" anchor="b"/>
                </a:tc>
                <a:tc gridSpan="2">
                  <a:txBody>
                    <a:bodyPr/>
                    <a:lstStyle/>
                    <a:p>
                      <a:pPr algn="ctr" fontAlgn="b"/>
                      <a:r>
                        <a:rPr lang="en-US" sz="1100" b="1" u="none" strike="noStrike">
                          <a:effectLst/>
                        </a:rPr>
                        <a:t>TFAP2A;TFAP2B;TFAP2C;TFAP2E;FOXG1;TCF12;NR1H4;FOXO6;ARID3A;PRDM1;FOXO4;FOXP3;NR2C1;SOX2;ZNF257</a:t>
                      </a:r>
                      <a:endParaRPr lang="en-US" sz="1100" b="1" i="0" u="none" strike="noStrike">
                        <a:solidFill>
                          <a:srgbClr val="000000"/>
                        </a:solidFill>
                        <a:effectLst/>
                        <a:latin typeface="Calibri" panose="020F0502020204030204" pitchFamily="34" charset="0"/>
                      </a:endParaRPr>
                    </a:p>
                  </a:txBody>
                  <a:tcPr marL="3981" marR="3981" marT="3981" marB="0" anchor="b"/>
                </a:tc>
                <a:tc hMerge="1">
                  <a:txBody>
                    <a:bodyPr/>
                    <a:lstStyle/>
                    <a:p>
                      <a:endParaRPr lang="en-US"/>
                    </a:p>
                  </a:txBody>
                  <a:tcPr/>
                </a:tc>
              </a:tr>
              <a:tr h="289873">
                <a:tc>
                  <a:txBody>
                    <a:bodyPr/>
                    <a:lstStyle/>
                    <a:p>
                      <a:pPr algn="ctr" fontAlgn="b"/>
                      <a:r>
                        <a:rPr lang="en-US" sz="1100" b="1" u="none" strike="noStrike">
                          <a:effectLst/>
                        </a:rPr>
                        <a:t>Developmental Biology R-HSA-1266738</a:t>
                      </a:r>
                      <a:endParaRPr lang="en-US" sz="1100" b="1" i="0" u="none" strike="noStrike">
                        <a:solidFill>
                          <a:srgbClr val="000000"/>
                        </a:solidFill>
                        <a:effectLst/>
                        <a:latin typeface="Calibri" panose="020F0502020204030204" pitchFamily="34" charset="0"/>
                      </a:endParaRPr>
                    </a:p>
                  </a:txBody>
                  <a:tcPr marL="3981" marR="3981" marT="3981" marB="0" anchor="b"/>
                </a:tc>
                <a:tc>
                  <a:txBody>
                    <a:bodyPr/>
                    <a:lstStyle/>
                    <a:p>
                      <a:pPr algn="ctr" fontAlgn="b"/>
                      <a:r>
                        <a:rPr lang="en-US" sz="1100" b="1" u="none" strike="noStrike">
                          <a:effectLst/>
                        </a:rPr>
                        <a:t>7.76E-05</a:t>
                      </a:r>
                      <a:endParaRPr lang="en-US" sz="1100" b="1" i="0" u="none" strike="noStrike">
                        <a:solidFill>
                          <a:srgbClr val="000000"/>
                        </a:solidFill>
                        <a:effectLst/>
                        <a:latin typeface="Calibri" panose="020F0502020204030204" pitchFamily="34" charset="0"/>
                      </a:endParaRPr>
                    </a:p>
                  </a:txBody>
                  <a:tcPr marL="3981" marR="3981" marT="3981" marB="0" anchor="b"/>
                </a:tc>
                <a:tc>
                  <a:txBody>
                    <a:bodyPr/>
                    <a:lstStyle/>
                    <a:p>
                      <a:pPr algn="ctr" fontAlgn="b"/>
                      <a:r>
                        <a:rPr lang="en-US" sz="1100" b="1" u="none" strike="noStrike">
                          <a:effectLst/>
                        </a:rPr>
                        <a:t>0.001078</a:t>
                      </a:r>
                      <a:endParaRPr lang="en-US" sz="1100" b="1" i="0" u="none" strike="noStrike">
                        <a:solidFill>
                          <a:srgbClr val="000000"/>
                        </a:solidFill>
                        <a:effectLst/>
                        <a:latin typeface="Calibri" panose="020F0502020204030204" pitchFamily="34" charset="0"/>
                      </a:endParaRPr>
                    </a:p>
                  </a:txBody>
                  <a:tcPr marL="3981" marR="3981" marT="3981" marB="0" anchor="b"/>
                </a:tc>
                <a:tc>
                  <a:txBody>
                    <a:bodyPr/>
                    <a:lstStyle/>
                    <a:p>
                      <a:pPr algn="ctr" fontAlgn="b"/>
                      <a:r>
                        <a:rPr lang="en-US" sz="1100" b="1" u="none" strike="noStrike">
                          <a:effectLst/>
                        </a:rPr>
                        <a:t>4.060079</a:t>
                      </a:r>
                      <a:endParaRPr lang="en-US" sz="1100" b="1" i="0" u="none" strike="noStrike">
                        <a:solidFill>
                          <a:srgbClr val="000000"/>
                        </a:solidFill>
                        <a:effectLst/>
                        <a:latin typeface="Calibri" panose="020F0502020204030204" pitchFamily="34" charset="0"/>
                      </a:endParaRPr>
                    </a:p>
                  </a:txBody>
                  <a:tcPr marL="3981" marR="3981" marT="3981" marB="0" anchor="b"/>
                </a:tc>
                <a:tc>
                  <a:txBody>
                    <a:bodyPr/>
                    <a:lstStyle/>
                    <a:p>
                      <a:pPr algn="ctr" fontAlgn="b"/>
                      <a:r>
                        <a:rPr lang="en-US" sz="1100" b="1" u="none" strike="noStrike">
                          <a:effectLst/>
                        </a:rPr>
                        <a:t>38.42572</a:t>
                      </a:r>
                      <a:endParaRPr lang="en-US" sz="1100" b="1" i="0" u="none" strike="noStrike">
                        <a:solidFill>
                          <a:srgbClr val="000000"/>
                        </a:solidFill>
                        <a:effectLst/>
                        <a:latin typeface="Calibri" panose="020F0502020204030204" pitchFamily="34" charset="0"/>
                      </a:endParaRPr>
                    </a:p>
                  </a:txBody>
                  <a:tcPr marL="3981" marR="3981" marT="3981" marB="0" anchor="b"/>
                </a:tc>
                <a:tc gridSpan="2">
                  <a:txBody>
                    <a:bodyPr/>
                    <a:lstStyle/>
                    <a:p>
                      <a:pPr algn="ctr" fontAlgn="b"/>
                      <a:r>
                        <a:rPr lang="en-US" sz="1100" b="1" u="none" strike="noStrike" dirty="0">
                          <a:effectLst/>
                        </a:rPr>
                        <a:t>TCF12;STAT3;SOX10;SOX2;KLF5;HOXB3;HOXC4;HOXA1;HOXD4</a:t>
                      </a:r>
                      <a:r>
                        <a:rPr lang="en-US" sz="1100" b="1" u="none" strike="noStrike" dirty="0" smtClean="0">
                          <a:effectLst/>
                        </a:rPr>
                        <a:t>; SRY;LHX4;NKX6-1;MIXL1</a:t>
                      </a:r>
                      <a:endParaRPr lang="en-US" sz="1100" b="1" i="0" u="none" strike="noStrike" dirty="0">
                        <a:solidFill>
                          <a:srgbClr val="000000"/>
                        </a:solidFill>
                        <a:effectLst/>
                        <a:latin typeface="Calibri" panose="020F0502020204030204" pitchFamily="34" charset="0"/>
                      </a:endParaRPr>
                    </a:p>
                  </a:txBody>
                  <a:tcPr marL="3981" marR="3981" marT="3981" marB="0" anchor="b"/>
                </a:tc>
                <a:tc hMerge="1">
                  <a:txBody>
                    <a:bodyPr/>
                    <a:lstStyle/>
                    <a:p>
                      <a:endParaRPr lang="en-US"/>
                    </a:p>
                  </a:txBody>
                  <a:tcPr/>
                </a:tc>
              </a:tr>
              <a:tr h="146637">
                <a:tc>
                  <a:txBody>
                    <a:bodyPr/>
                    <a:lstStyle/>
                    <a:p>
                      <a:pPr algn="ctr" fontAlgn="b"/>
                      <a:r>
                        <a:rPr lang="en-US" sz="1100" b="1" u="none" strike="noStrike" dirty="0">
                          <a:effectLst/>
                        </a:rPr>
                        <a:t>Activation Of HOX Genes During Differentiation R-HSA-5619507</a:t>
                      </a:r>
                      <a:endParaRPr lang="en-US" sz="1100" b="1" i="0" u="none" strike="noStrike" dirty="0">
                        <a:solidFill>
                          <a:srgbClr val="000000"/>
                        </a:solidFill>
                        <a:effectLst/>
                        <a:latin typeface="Calibri" panose="020F0502020204030204" pitchFamily="34" charset="0"/>
                      </a:endParaRPr>
                    </a:p>
                  </a:txBody>
                  <a:tcPr marL="3981" marR="3981" marT="3981" marB="0" anchor="b"/>
                </a:tc>
                <a:tc>
                  <a:txBody>
                    <a:bodyPr/>
                    <a:lstStyle/>
                    <a:p>
                      <a:pPr algn="ctr" fontAlgn="b"/>
                      <a:r>
                        <a:rPr lang="en-US" sz="1100" b="1" u="none" strike="noStrike">
                          <a:effectLst/>
                        </a:rPr>
                        <a:t>2.92E-04</a:t>
                      </a:r>
                      <a:endParaRPr lang="en-US" sz="1100" b="1" i="0" u="none" strike="noStrike">
                        <a:solidFill>
                          <a:srgbClr val="000000"/>
                        </a:solidFill>
                        <a:effectLst/>
                        <a:latin typeface="Calibri" panose="020F0502020204030204" pitchFamily="34" charset="0"/>
                      </a:endParaRPr>
                    </a:p>
                  </a:txBody>
                  <a:tcPr marL="3981" marR="3981" marT="3981" marB="0" anchor="b"/>
                </a:tc>
                <a:tc>
                  <a:txBody>
                    <a:bodyPr/>
                    <a:lstStyle/>
                    <a:p>
                      <a:pPr algn="ctr" fontAlgn="b"/>
                      <a:r>
                        <a:rPr lang="en-US" sz="1100" b="1" u="none" strike="noStrike">
                          <a:effectLst/>
                        </a:rPr>
                        <a:t>0.003281</a:t>
                      </a:r>
                      <a:endParaRPr lang="en-US" sz="1100" b="1" i="0" u="none" strike="noStrike">
                        <a:solidFill>
                          <a:srgbClr val="000000"/>
                        </a:solidFill>
                        <a:effectLst/>
                        <a:latin typeface="Calibri" panose="020F0502020204030204" pitchFamily="34" charset="0"/>
                      </a:endParaRPr>
                    </a:p>
                  </a:txBody>
                  <a:tcPr marL="3981" marR="3981" marT="3981" marB="0" anchor="b"/>
                </a:tc>
                <a:tc>
                  <a:txBody>
                    <a:bodyPr/>
                    <a:lstStyle/>
                    <a:p>
                      <a:pPr algn="ctr" fontAlgn="b"/>
                      <a:r>
                        <a:rPr lang="en-US" sz="1100" b="1" u="none" strike="noStrike">
                          <a:effectLst/>
                        </a:rPr>
                        <a:t>13.82306</a:t>
                      </a:r>
                      <a:endParaRPr lang="en-US" sz="1100" b="1" i="0" u="none" strike="noStrike">
                        <a:solidFill>
                          <a:srgbClr val="000000"/>
                        </a:solidFill>
                        <a:effectLst/>
                        <a:latin typeface="Calibri" panose="020F0502020204030204" pitchFamily="34" charset="0"/>
                      </a:endParaRPr>
                    </a:p>
                  </a:txBody>
                  <a:tcPr marL="3981" marR="3981" marT="3981" marB="0" anchor="b"/>
                </a:tc>
                <a:tc>
                  <a:txBody>
                    <a:bodyPr/>
                    <a:lstStyle/>
                    <a:p>
                      <a:pPr algn="ctr" fontAlgn="b"/>
                      <a:r>
                        <a:rPr lang="en-US" sz="1100" b="1" u="none" strike="noStrike">
                          <a:effectLst/>
                        </a:rPr>
                        <a:t>112.4868</a:t>
                      </a:r>
                      <a:endParaRPr lang="en-US" sz="1100" b="1" i="0" u="none" strike="noStrike">
                        <a:solidFill>
                          <a:srgbClr val="000000"/>
                        </a:solidFill>
                        <a:effectLst/>
                        <a:latin typeface="Calibri" panose="020F0502020204030204" pitchFamily="34" charset="0"/>
                      </a:endParaRPr>
                    </a:p>
                  </a:txBody>
                  <a:tcPr marL="3981" marR="3981" marT="3981" marB="0" anchor="b"/>
                </a:tc>
                <a:tc gridSpan="2">
                  <a:txBody>
                    <a:bodyPr/>
                    <a:lstStyle/>
                    <a:p>
                      <a:pPr algn="ctr" fontAlgn="b"/>
                      <a:r>
                        <a:rPr lang="en-US" sz="1100" b="1" u="none" strike="noStrike">
                          <a:effectLst/>
                        </a:rPr>
                        <a:t>HOXB3;HOXC4;HOXA1;HOXD4</a:t>
                      </a:r>
                      <a:endParaRPr lang="en-US" sz="1100" b="1" i="0" u="none" strike="noStrike">
                        <a:solidFill>
                          <a:srgbClr val="000000"/>
                        </a:solidFill>
                        <a:effectLst/>
                        <a:latin typeface="Calibri" panose="020F0502020204030204" pitchFamily="34" charset="0"/>
                      </a:endParaRPr>
                    </a:p>
                  </a:txBody>
                  <a:tcPr marL="3981" marR="3981" marT="3981" marB="0" anchor="b"/>
                </a:tc>
                <a:tc hMerge="1">
                  <a:txBody>
                    <a:bodyPr/>
                    <a:lstStyle/>
                    <a:p>
                      <a:endParaRPr lang="en-US"/>
                    </a:p>
                  </a:txBody>
                  <a:tcPr/>
                </a:tc>
              </a:tr>
              <a:tr h="146637">
                <a:tc>
                  <a:txBody>
                    <a:bodyPr/>
                    <a:lstStyle/>
                    <a:p>
                      <a:pPr algn="ctr" fontAlgn="b"/>
                      <a:r>
                        <a:rPr lang="pt-BR" sz="1100" b="1" u="none" strike="noStrike" dirty="0">
                          <a:effectLst/>
                        </a:rPr>
                        <a:t>SUMO E3 Ligases SUMOylate Target Proteins R-HSA-3108232</a:t>
                      </a:r>
                      <a:endParaRPr lang="pt-BR" sz="1100" b="1" i="0" u="none" strike="noStrike" dirty="0">
                        <a:solidFill>
                          <a:srgbClr val="000000"/>
                        </a:solidFill>
                        <a:effectLst/>
                        <a:latin typeface="Calibri" panose="020F0502020204030204" pitchFamily="34" charset="0"/>
                      </a:endParaRPr>
                    </a:p>
                  </a:txBody>
                  <a:tcPr marL="3981" marR="3981" marT="3981" marB="0" anchor="b"/>
                </a:tc>
                <a:tc>
                  <a:txBody>
                    <a:bodyPr/>
                    <a:lstStyle/>
                    <a:p>
                      <a:pPr algn="ctr" fontAlgn="b"/>
                      <a:r>
                        <a:rPr lang="en-US" sz="1100" b="1" u="none" strike="noStrike">
                          <a:effectLst/>
                        </a:rPr>
                        <a:t>3.07E-04</a:t>
                      </a:r>
                      <a:endParaRPr lang="en-US" sz="1100" b="1" i="0" u="none" strike="noStrike">
                        <a:solidFill>
                          <a:srgbClr val="000000"/>
                        </a:solidFill>
                        <a:effectLst/>
                        <a:latin typeface="Calibri" panose="020F0502020204030204" pitchFamily="34" charset="0"/>
                      </a:endParaRPr>
                    </a:p>
                  </a:txBody>
                  <a:tcPr marL="3981" marR="3981" marT="3981" marB="0" anchor="b"/>
                </a:tc>
                <a:tc>
                  <a:txBody>
                    <a:bodyPr/>
                    <a:lstStyle/>
                    <a:p>
                      <a:pPr algn="ctr" fontAlgn="b"/>
                      <a:r>
                        <a:rPr lang="en-US" sz="1100" b="1" u="none" strike="noStrike">
                          <a:effectLst/>
                        </a:rPr>
                        <a:t>0.003281</a:t>
                      </a:r>
                      <a:endParaRPr lang="en-US" sz="1100" b="1" i="0" u="none" strike="noStrike">
                        <a:solidFill>
                          <a:srgbClr val="000000"/>
                        </a:solidFill>
                        <a:effectLst/>
                        <a:latin typeface="Calibri" panose="020F0502020204030204" pitchFamily="34" charset="0"/>
                      </a:endParaRPr>
                    </a:p>
                  </a:txBody>
                  <a:tcPr marL="3981" marR="3981" marT="3981" marB="0" anchor="b"/>
                </a:tc>
                <a:tc>
                  <a:txBody>
                    <a:bodyPr/>
                    <a:lstStyle/>
                    <a:p>
                      <a:pPr algn="ctr" fontAlgn="b"/>
                      <a:r>
                        <a:rPr lang="en-US" sz="1100" b="1" u="none" strike="noStrike">
                          <a:effectLst/>
                        </a:rPr>
                        <a:t>9.328457</a:t>
                      </a:r>
                      <a:endParaRPr lang="en-US" sz="1100" b="1" i="0" u="none" strike="noStrike">
                        <a:solidFill>
                          <a:srgbClr val="000000"/>
                        </a:solidFill>
                        <a:effectLst/>
                        <a:latin typeface="Calibri" panose="020F0502020204030204" pitchFamily="34" charset="0"/>
                      </a:endParaRPr>
                    </a:p>
                  </a:txBody>
                  <a:tcPr marL="3981" marR="3981" marT="3981" marB="0" anchor="b"/>
                </a:tc>
                <a:tc>
                  <a:txBody>
                    <a:bodyPr/>
                    <a:lstStyle/>
                    <a:p>
                      <a:pPr algn="ctr" fontAlgn="b"/>
                      <a:r>
                        <a:rPr lang="en-US" sz="1100" b="1" u="none" strike="noStrike">
                          <a:effectLst/>
                        </a:rPr>
                        <a:t>75.45844</a:t>
                      </a:r>
                      <a:endParaRPr lang="en-US" sz="1100" b="1" i="0" u="none" strike="noStrike">
                        <a:solidFill>
                          <a:srgbClr val="000000"/>
                        </a:solidFill>
                        <a:effectLst/>
                        <a:latin typeface="Calibri" panose="020F0502020204030204" pitchFamily="34" charset="0"/>
                      </a:endParaRPr>
                    </a:p>
                  </a:txBody>
                  <a:tcPr marL="3981" marR="3981" marT="3981" marB="0" anchor="b"/>
                </a:tc>
                <a:tc gridSpan="2">
                  <a:txBody>
                    <a:bodyPr/>
                    <a:lstStyle/>
                    <a:p>
                      <a:pPr algn="ctr" fontAlgn="b"/>
                      <a:r>
                        <a:rPr lang="en-US" sz="1100" b="1" u="none" strike="noStrike">
                          <a:effectLst/>
                        </a:rPr>
                        <a:t>TFAP2A;TFAP2B;TFAP2C;NR1H4;NR2C1</a:t>
                      </a:r>
                      <a:endParaRPr lang="en-US" sz="1100" b="1" i="0" u="none" strike="noStrike">
                        <a:solidFill>
                          <a:srgbClr val="000000"/>
                        </a:solidFill>
                        <a:effectLst/>
                        <a:latin typeface="Calibri" panose="020F0502020204030204" pitchFamily="34" charset="0"/>
                      </a:endParaRPr>
                    </a:p>
                  </a:txBody>
                  <a:tcPr marL="3981" marR="3981" marT="3981" marB="0" anchor="b"/>
                </a:tc>
                <a:tc hMerge="1">
                  <a:txBody>
                    <a:bodyPr/>
                    <a:lstStyle/>
                    <a:p>
                      <a:endParaRPr lang="en-US"/>
                    </a:p>
                  </a:txBody>
                  <a:tcPr/>
                </a:tc>
              </a:tr>
              <a:tr h="146637">
                <a:tc>
                  <a:txBody>
                    <a:bodyPr/>
                    <a:lstStyle/>
                    <a:p>
                      <a:pPr algn="ctr" fontAlgn="b"/>
                      <a:r>
                        <a:rPr lang="en-US" sz="1100" b="1" u="none" strike="noStrike">
                          <a:effectLst/>
                        </a:rPr>
                        <a:t>SUMOylation R-HSA-2990846</a:t>
                      </a:r>
                      <a:endParaRPr lang="en-US" sz="1100" b="1" i="0" u="none" strike="noStrike">
                        <a:solidFill>
                          <a:srgbClr val="000000"/>
                        </a:solidFill>
                        <a:effectLst/>
                        <a:latin typeface="Calibri" panose="020F0502020204030204" pitchFamily="34" charset="0"/>
                      </a:endParaRPr>
                    </a:p>
                  </a:txBody>
                  <a:tcPr marL="3981" marR="3981" marT="3981" marB="0" anchor="b"/>
                </a:tc>
                <a:tc>
                  <a:txBody>
                    <a:bodyPr/>
                    <a:lstStyle/>
                    <a:p>
                      <a:pPr algn="ctr" fontAlgn="b"/>
                      <a:r>
                        <a:rPr lang="en-US" sz="1100" b="1" u="none" strike="noStrike">
                          <a:effectLst/>
                        </a:rPr>
                        <a:t>3.61E-04</a:t>
                      </a:r>
                      <a:endParaRPr lang="en-US" sz="1100" b="1" i="0" u="none" strike="noStrike">
                        <a:solidFill>
                          <a:srgbClr val="000000"/>
                        </a:solidFill>
                        <a:effectLst/>
                        <a:latin typeface="Calibri" panose="020F0502020204030204" pitchFamily="34" charset="0"/>
                      </a:endParaRPr>
                    </a:p>
                  </a:txBody>
                  <a:tcPr marL="3981" marR="3981" marT="3981" marB="0" anchor="b"/>
                </a:tc>
                <a:tc>
                  <a:txBody>
                    <a:bodyPr/>
                    <a:lstStyle/>
                    <a:p>
                      <a:pPr algn="ctr" fontAlgn="b"/>
                      <a:r>
                        <a:rPr lang="en-US" sz="1100" b="1" u="none" strike="noStrike">
                          <a:effectLst/>
                        </a:rPr>
                        <a:t>0.00358</a:t>
                      </a:r>
                      <a:endParaRPr lang="en-US" sz="1100" b="1" i="0" u="none" strike="noStrike">
                        <a:solidFill>
                          <a:srgbClr val="000000"/>
                        </a:solidFill>
                        <a:effectLst/>
                        <a:latin typeface="Calibri" panose="020F0502020204030204" pitchFamily="34" charset="0"/>
                      </a:endParaRPr>
                    </a:p>
                  </a:txBody>
                  <a:tcPr marL="3981" marR="3981" marT="3981" marB="0" anchor="b"/>
                </a:tc>
                <a:tc>
                  <a:txBody>
                    <a:bodyPr/>
                    <a:lstStyle/>
                    <a:p>
                      <a:pPr algn="ctr" fontAlgn="b"/>
                      <a:r>
                        <a:rPr lang="en-US" sz="1100" b="1" u="none" strike="noStrike">
                          <a:effectLst/>
                        </a:rPr>
                        <a:t>8.994538</a:t>
                      </a:r>
                      <a:endParaRPr lang="en-US" sz="1100" b="1" i="0" u="none" strike="noStrike">
                        <a:solidFill>
                          <a:srgbClr val="000000"/>
                        </a:solidFill>
                        <a:effectLst/>
                        <a:latin typeface="Calibri" panose="020F0502020204030204" pitchFamily="34" charset="0"/>
                      </a:endParaRPr>
                    </a:p>
                  </a:txBody>
                  <a:tcPr marL="3981" marR="3981" marT="3981" marB="0" anchor="b"/>
                </a:tc>
                <a:tc>
                  <a:txBody>
                    <a:bodyPr/>
                    <a:lstStyle/>
                    <a:p>
                      <a:pPr algn="ctr" fontAlgn="b"/>
                      <a:r>
                        <a:rPr lang="en-US" sz="1100" b="1" u="none" strike="noStrike">
                          <a:effectLst/>
                        </a:rPr>
                        <a:t>71.30584</a:t>
                      </a:r>
                      <a:endParaRPr lang="en-US" sz="1100" b="1" i="0" u="none" strike="noStrike">
                        <a:solidFill>
                          <a:srgbClr val="000000"/>
                        </a:solidFill>
                        <a:effectLst/>
                        <a:latin typeface="Calibri" panose="020F0502020204030204" pitchFamily="34" charset="0"/>
                      </a:endParaRPr>
                    </a:p>
                  </a:txBody>
                  <a:tcPr marL="3981" marR="3981" marT="3981" marB="0" anchor="b"/>
                </a:tc>
                <a:tc gridSpan="2">
                  <a:txBody>
                    <a:bodyPr/>
                    <a:lstStyle/>
                    <a:p>
                      <a:pPr algn="ctr" fontAlgn="b"/>
                      <a:r>
                        <a:rPr lang="en-US" sz="1100" b="1" u="none" strike="noStrike" dirty="0">
                          <a:effectLst/>
                        </a:rPr>
                        <a:t>TFAP2A;TFAP2B;TFAP2C;NR1H4;NR2C1</a:t>
                      </a:r>
                      <a:endParaRPr lang="en-US" sz="1100" b="1" i="0" u="none" strike="noStrike" dirty="0">
                        <a:solidFill>
                          <a:srgbClr val="000000"/>
                        </a:solidFill>
                        <a:effectLst/>
                        <a:latin typeface="Calibri" panose="020F0502020204030204" pitchFamily="34" charset="0"/>
                      </a:endParaRPr>
                    </a:p>
                  </a:txBody>
                  <a:tcPr marL="3981" marR="3981" marT="3981" marB="0" anchor="b"/>
                </a:tc>
                <a:tc hMerge="1">
                  <a:txBody>
                    <a:bodyPr/>
                    <a:lstStyle/>
                    <a:p>
                      <a:endParaRPr lang="en-US"/>
                    </a:p>
                  </a:txBody>
                  <a:tcPr/>
                </a:tc>
              </a:tr>
            </a:tbl>
          </a:graphicData>
        </a:graphic>
      </p:graphicFrame>
      <p:graphicFrame>
        <p:nvGraphicFramePr>
          <p:cNvPr id="4" name="Table 3"/>
          <p:cNvGraphicFramePr>
            <a:graphicFrameLocks noGrp="1"/>
          </p:cNvGraphicFramePr>
          <p:nvPr>
            <p:extLst/>
          </p:nvPr>
        </p:nvGraphicFramePr>
        <p:xfrm>
          <a:off x="278669" y="4348707"/>
          <a:ext cx="11582403" cy="1097280"/>
        </p:xfrm>
        <a:graphic>
          <a:graphicData uri="http://schemas.openxmlformats.org/drawingml/2006/table">
            <a:tbl>
              <a:tblPr>
                <a:tableStyleId>{5C22544A-7EE6-4342-B048-85BDC9FD1C3A}</a:tableStyleId>
              </a:tblPr>
              <a:tblGrid>
                <a:gridCol w="2177149"/>
                <a:gridCol w="1149532"/>
                <a:gridCol w="1254034"/>
                <a:gridCol w="896983"/>
                <a:gridCol w="1227908"/>
                <a:gridCol w="3074126"/>
                <a:gridCol w="1802671"/>
              </a:tblGrid>
              <a:tr h="182880">
                <a:tc>
                  <a:txBody>
                    <a:bodyPr/>
                    <a:lstStyle/>
                    <a:p>
                      <a:pPr algn="ctr" fontAlgn="b"/>
                      <a:r>
                        <a:rPr lang="en-US" sz="1100" b="1" u="none" strike="noStrike" dirty="0">
                          <a:effectLst/>
                        </a:rPr>
                        <a:t>Term</a:t>
                      </a:r>
                      <a:endParaRPr lang="en-US" sz="1100" b="1" i="0" u="none" strike="noStrike" dirty="0">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dirty="0">
                          <a:effectLst/>
                        </a:rPr>
                        <a:t>P-value</a:t>
                      </a:r>
                      <a:endParaRPr lang="en-US" sz="1100" b="1" i="0" u="none" strike="noStrike" dirty="0">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a:effectLst/>
                        </a:rPr>
                        <a:t>Adjusted P-value</a:t>
                      </a:r>
                      <a:endParaRPr lang="en-US" sz="1100" b="1"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a:effectLst/>
                        </a:rPr>
                        <a:t>Odds Ratio</a:t>
                      </a:r>
                      <a:endParaRPr lang="en-US" sz="1100" b="1"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a:effectLst/>
                        </a:rPr>
                        <a:t>Combined Score</a:t>
                      </a:r>
                      <a:endParaRPr lang="en-US" sz="1100" b="1"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a:effectLst/>
                        </a:rPr>
                        <a:t>Genes</a:t>
                      </a:r>
                      <a:endParaRPr lang="en-US" sz="1100" b="1"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a:effectLst/>
                        </a:rPr>
                        <a:t>PanglaoDB Augmented 2021</a:t>
                      </a:r>
                      <a:endParaRPr lang="en-US" sz="1100" b="1" i="0" u="none" strike="noStrike">
                        <a:solidFill>
                          <a:srgbClr val="000000"/>
                        </a:solidFill>
                        <a:effectLst/>
                        <a:latin typeface="Calibri" panose="020F0502020204030204" pitchFamily="34" charset="0"/>
                      </a:endParaRPr>
                    </a:p>
                  </a:txBody>
                  <a:tcPr marL="7620" marR="7620" marT="7620" marB="0" anchor="b"/>
                </a:tc>
              </a:tr>
              <a:tr h="182880">
                <a:tc>
                  <a:txBody>
                    <a:bodyPr/>
                    <a:lstStyle/>
                    <a:p>
                      <a:pPr algn="ctr" fontAlgn="b"/>
                      <a:r>
                        <a:rPr lang="en-US" sz="1100" b="1" u="none" strike="noStrike">
                          <a:effectLst/>
                        </a:rPr>
                        <a:t>Motor Neurons</a:t>
                      </a:r>
                      <a:endParaRPr lang="en-US" sz="1100" b="1"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a:effectLst/>
                        </a:rPr>
                        <a:t>1.53E-13</a:t>
                      </a:r>
                      <a:endParaRPr lang="en-US" sz="1100" b="1"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a:effectLst/>
                        </a:rPr>
                        <a:t>1.10E-11</a:t>
                      </a:r>
                      <a:endParaRPr lang="en-US" sz="1100" b="1"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a:effectLst/>
                        </a:rPr>
                        <a:t>36.97119</a:t>
                      </a:r>
                      <a:endParaRPr lang="en-US" sz="1100" b="1"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a:effectLst/>
                        </a:rPr>
                        <a:t>1091.075</a:t>
                      </a:r>
                      <a:endParaRPr lang="en-US" sz="1100" b="1" i="0" u="none" strike="noStrike">
                        <a:solidFill>
                          <a:srgbClr val="000000"/>
                        </a:solidFill>
                        <a:effectLst/>
                        <a:latin typeface="Calibri" panose="020F0502020204030204" pitchFamily="34" charset="0"/>
                      </a:endParaRPr>
                    </a:p>
                  </a:txBody>
                  <a:tcPr marL="7620" marR="7620" marT="7620" marB="0" anchor="b"/>
                </a:tc>
                <a:tc gridSpan="2">
                  <a:txBody>
                    <a:bodyPr/>
                    <a:lstStyle/>
                    <a:p>
                      <a:pPr algn="ctr" fontAlgn="b"/>
                      <a:r>
                        <a:rPr lang="en-US" sz="1100" b="1" u="none" strike="noStrike">
                          <a:effectLst/>
                        </a:rPr>
                        <a:t>TFAP2A;BARHL2;DLX1;ISL2;FOXO6;EVX1;EVX2;NKX6-1;HOXC8;VAX2;MNX1</a:t>
                      </a:r>
                      <a:endParaRPr lang="en-US" sz="1100" b="1" i="0" u="none" strike="noStrike">
                        <a:solidFill>
                          <a:srgbClr val="000000"/>
                        </a:solidFill>
                        <a:effectLst/>
                        <a:latin typeface="Calibri" panose="020F0502020204030204" pitchFamily="34" charset="0"/>
                      </a:endParaRPr>
                    </a:p>
                  </a:txBody>
                  <a:tcPr marL="7620" marR="7620" marT="7620" marB="0" anchor="b"/>
                </a:tc>
                <a:tc hMerge="1">
                  <a:txBody>
                    <a:bodyPr/>
                    <a:lstStyle/>
                    <a:p>
                      <a:endParaRPr lang="en-US"/>
                    </a:p>
                  </a:txBody>
                  <a:tcPr/>
                </a:tc>
              </a:tr>
              <a:tr h="182880">
                <a:tc>
                  <a:txBody>
                    <a:bodyPr/>
                    <a:lstStyle/>
                    <a:p>
                      <a:pPr algn="ctr" fontAlgn="b"/>
                      <a:r>
                        <a:rPr lang="en-US" sz="1100" b="1" u="none" strike="noStrike">
                          <a:effectLst/>
                        </a:rPr>
                        <a:t>Neural Stem/Precursor Cells</a:t>
                      </a:r>
                      <a:endParaRPr lang="en-US" sz="1100" b="1"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a:effectLst/>
                        </a:rPr>
                        <a:t>1.53E-05</a:t>
                      </a:r>
                      <a:endParaRPr lang="en-US" sz="1100" b="1"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a:effectLst/>
                        </a:rPr>
                        <a:t>5.52E-04</a:t>
                      </a:r>
                      <a:endParaRPr lang="en-US" sz="1100" b="1"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a:effectLst/>
                        </a:rPr>
                        <a:t>12.70377</a:t>
                      </a:r>
                      <a:endParaRPr lang="en-US" sz="1100" b="1"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a:effectLst/>
                        </a:rPr>
                        <a:t>140.8331</a:t>
                      </a:r>
                      <a:endParaRPr lang="en-US" sz="1100" b="1" i="0" u="none" strike="noStrike">
                        <a:solidFill>
                          <a:srgbClr val="000000"/>
                        </a:solidFill>
                        <a:effectLst/>
                        <a:latin typeface="Calibri" panose="020F0502020204030204" pitchFamily="34" charset="0"/>
                      </a:endParaRPr>
                    </a:p>
                  </a:txBody>
                  <a:tcPr marL="7620" marR="7620" marT="7620" marB="0" anchor="b"/>
                </a:tc>
                <a:tc gridSpan="2">
                  <a:txBody>
                    <a:bodyPr/>
                    <a:lstStyle/>
                    <a:p>
                      <a:pPr algn="ctr" fontAlgn="b"/>
                      <a:r>
                        <a:rPr lang="en-US" sz="1100" b="1" u="none" strike="noStrike">
                          <a:effectLst/>
                        </a:rPr>
                        <a:t>SOX2;BARHL2;DLX1;ASCL1;NEUROG1;NEUROG2</a:t>
                      </a:r>
                      <a:endParaRPr lang="en-US" sz="1100" b="1" i="0" u="none" strike="noStrike">
                        <a:solidFill>
                          <a:srgbClr val="000000"/>
                        </a:solidFill>
                        <a:effectLst/>
                        <a:latin typeface="Calibri" panose="020F0502020204030204" pitchFamily="34" charset="0"/>
                      </a:endParaRPr>
                    </a:p>
                  </a:txBody>
                  <a:tcPr marL="7620" marR="7620" marT="7620" marB="0" anchor="b"/>
                </a:tc>
                <a:tc hMerge="1">
                  <a:txBody>
                    <a:bodyPr/>
                    <a:lstStyle/>
                    <a:p>
                      <a:endParaRPr lang="en-US"/>
                    </a:p>
                  </a:txBody>
                  <a:tcPr/>
                </a:tc>
              </a:tr>
              <a:tr h="182880">
                <a:tc>
                  <a:txBody>
                    <a:bodyPr/>
                    <a:lstStyle/>
                    <a:p>
                      <a:pPr algn="ctr" fontAlgn="b"/>
                      <a:r>
                        <a:rPr lang="en-US" sz="1100" b="1" u="none" strike="noStrike">
                          <a:effectLst/>
                        </a:rPr>
                        <a:t>Neuroblasts</a:t>
                      </a:r>
                      <a:endParaRPr lang="en-US" sz="1100" b="1"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a:effectLst/>
                        </a:rPr>
                        <a:t>1.60E-04</a:t>
                      </a:r>
                      <a:endParaRPr lang="en-US" sz="1100" b="1"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a:effectLst/>
                        </a:rPr>
                        <a:t>0.003839</a:t>
                      </a:r>
                      <a:endParaRPr lang="en-US" sz="1100" b="1"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a:effectLst/>
                        </a:rPr>
                        <a:t>10.79596</a:t>
                      </a:r>
                      <a:endParaRPr lang="en-US" sz="1100" b="1"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a:effectLst/>
                        </a:rPr>
                        <a:t>94.36397</a:t>
                      </a:r>
                      <a:endParaRPr lang="en-US" sz="1100" b="1" i="0" u="none" strike="noStrike">
                        <a:solidFill>
                          <a:srgbClr val="000000"/>
                        </a:solidFill>
                        <a:effectLst/>
                        <a:latin typeface="Calibri" panose="020F0502020204030204" pitchFamily="34" charset="0"/>
                      </a:endParaRPr>
                    </a:p>
                  </a:txBody>
                  <a:tcPr marL="7620" marR="7620" marT="7620" marB="0" anchor="b"/>
                </a:tc>
                <a:tc gridSpan="2">
                  <a:txBody>
                    <a:bodyPr/>
                    <a:lstStyle/>
                    <a:p>
                      <a:pPr algn="ctr" fontAlgn="b"/>
                      <a:r>
                        <a:rPr lang="en-US" sz="1100" b="1" u="none" strike="noStrike">
                          <a:effectLst/>
                        </a:rPr>
                        <a:t>SOX2;ASCL1;NKX6-1;NEUROG1;NEUROG2</a:t>
                      </a:r>
                      <a:endParaRPr lang="en-US" sz="1100" b="1" i="0" u="none" strike="noStrike">
                        <a:solidFill>
                          <a:srgbClr val="000000"/>
                        </a:solidFill>
                        <a:effectLst/>
                        <a:latin typeface="Calibri" panose="020F0502020204030204" pitchFamily="34" charset="0"/>
                      </a:endParaRPr>
                    </a:p>
                  </a:txBody>
                  <a:tcPr marL="7620" marR="7620" marT="7620" marB="0" anchor="b"/>
                </a:tc>
                <a:tc hMerge="1">
                  <a:txBody>
                    <a:bodyPr/>
                    <a:lstStyle/>
                    <a:p>
                      <a:endParaRPr lang="en-US"/>
                    </a:p>
                  </a:txBody>
                  <a:tcPr/>
                </a:tc>
              </a:tr>
              <a:tr h="182880">
                <a:tc>
                  <a:txBody>
                    <a:bodyPr/>
                    <a:lstStyle/>
                    <a:p>
                      <a:pPr algn="ctr" fontAlgn="b"/>
                      <a:r>
                        <a:rPr lang="en-US" sz="1100" b="1" u="none" strike="noStrike">
                          <a:effectLst/>
                        </a:rPr>
                        <a:t>Adipocyte Progenitor Cells</a:t>
                      </a:r>
                      <a:endParaRPr lang="en-US" sz="1100" b="1"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a:effectLst/>
                        </a:rPr>
                        <a:t>7.10E-04</a:t>
                      </a:r>
                      <a:endParaRPr lang="en-US" sz="1100" b="1"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dirty="0">
                          <a:effectLst/>
                        </a:rPr>
                        <a:t>0.01278</a:t>
                      </a:r>
                      <a:endParaRPr lang="en-US" sz="1100" b="1" i="0" u="none" strike="noStrike" dirty="0">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a:effectLst/>
                        </a:rPr>
                        <a:t>10.82118</a:t>
                      </a:r>
                      <a:endParaRPr lang="en-US" sz="1100" b="1"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a:effectLst/>
                        </a:rPr>
                        <a:t>78.45618</a:t>
                      </a:r>
                      <a:endParaRPr lang="en-US" sz="1100" b="1" i="0" u="none" strike="noStrike">
                        <a:solidFill>
                          <a:srgbClr val="000000"/>
                        </a:solidFill>
                        <a:effectLst/>
                        <a:latin typeface="Calibri" panose="020F0502020204030204" pitchFamily="34" charset="0"/>
                      </a:endParaRPr>
                    </a:p>
                  </a:txBody>
                  <a:tcPr marL="7620" marR="7620" marT="7620" marB="0" anchor="b"/>
                </a:tc>
                <a:tc gridSpan="2">
                  <a:txBody>
                    <a:bodyPr/>
                    <a:lstStyle/>
                    <a:p>
                      <a:pPr algn="ctr" fontAlgn="b"/>
                      <a:r>
                        <a:rPr lang="en-US" sz="1100" b="1" u="none" strike="noStrike">
                          <a:effectLst/>
                        </a:rPr>
                        <a:t>FOXC1;HOXC4;HOXD4;HOXC8</a:t>
                      </a:r>
                      <a:endParaRPr lang="en-US" sz="1100" b="1" i="0" u="none" strike="noStrike">
                        <a:solidFill>
                          <a:srgbClr val="000000"/>
                        </a:solidFill>
                        <a:effectLst/>
                        <a:latin typeface="Calibri" panose="020F0502020204030204" pitchFamily="34" charset="0"/>
                      </a:endParaRPr>
                    </a:p>
                  </a:txBody>
                  <a:tcPr marL="7620" marR="7620" marT="7620" marB="0" anchor="b"/>
                </a:tc>
                <a:tc hMerge="1">
                  <a:txBody>
                    <a:bodyPr/>
                    <a:lstStyle/>
                    <a:p>
                      <a:endParaRPr lang="en-US"/>
                    </a:p>
                  </a:txBody>
                  <a:tcPr/>
                </a:tc>
              </a:tr>
              <a:tr h="182880">
                <a:tc>
                  <a:txBody>
                    <a:bodyPr/>
                    <a:lstStyle/>
                    <a:p>
                      <a:pPr algn="ctr" fontAlgn="b"/>
                      <a:r>
                        <a:rPr lang="en-US" sz="1100" b="1" u="none" strike="noStrike">
                          <a:effectLst/>
                        </a:rPr>
                        <a:t>Embryonic Stem Cells</a:t>
                      </a:r>
                      <a:endParaRPr lang="en-US" sz="1100" b="1"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a:effectLst/>
                        </a:rPr>
                        <a:t>0.003382</a:t>
                      </a:r>
                      <a:endParaRPr lang="en-US" sz="1100" b="1"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a:effectLst/>
                        </a:rPr>
                        <a:t>0.048704</a:t>
                      </a:r>
                      <a:endParaRPr lang="en-US" sz="1100" b="1"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a:effectLst/>
                        </a:rPr>
                        <a:t>6.961945</a:t>
                      </a:r>
                      <a:endParaRPr lang="en-US" sz="1100" b="1"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a:effectLst/>
                        </a:rPr>
                        <a:t>39.608</a:t>
                      </a:r>
                      <a:endParaRPr lang="en-US" sz="1100" b="1" i="0" u="none" strike="noStrike">
                        <a:solidFill>
                          <a:srgbClr val="000000"/>
                        </a:solidFill>
                        <a:effectLst/>
                        <a:latin typeface="Calibri" panose="020F0502020204030204" pitchFamily="34" charset="0"/>
                      </a:endParaRPr>
                    </a:p>
                  </a:txBody>
                  <a:tcPr marL="7620" marR="7620" marT="7620" marB="0" anchor="b"/>
                </a:tc>
                <a:tc gridSpan="2">
                  <a:txBody>
                    <a:bodyPr/>
                    <a:lstStyle/>
                    <a:p>
                      <a:pPr algn="ctr" fontAlgn="b"/>
                      <a:r>
                        <a:rPr lang="en-US" sz="1100" b="1" u="none" strike="noStrike" dirty="0">
                          <a:effectLst/>
                        </a:rPr>
                        <a:t>SOX2;SOX15;STAT3;HOXB5</a:t>
                      </a:r>
                      <a:endParaRPr lang="en-US" sz="1100" b="1" i="0" u="none" strike="noStrike" dirty="0">
                        <a:solidFill>
                          <a:srgbClr val="000000"/>
                        </a:solidFill>
                        <a:effectLst/>
                        <a:latin typeface="Calibri" panose="020F0502020204030204" pitchFamily="34" charset="0"/>
                      </a:endParaRPr>
                    </a:p>
                  </a:txBody>
                  <a:tcPr marL="7620" marR="7620" marT="7620" marB="0" anchor="b"/>
                </a:tc>
                <a:tc hMerge="1">
                  <a:txBody>
                    <a:bodyPr/>
                    <a:lstStyle/>
                    <a:p>
                      <a:endParaRPr lang="en-US"/>
                    </a:p>
                  </a:txBody>
                  <a:tcPr/>
                </a:tc>
              </a:tr>
            </a:tbl>
          </a:graphicData>
        </a:graphic>
      </p:graphicFrame>
      <p:graphicFrame>
        <p:nvGraphicFramePr>
          <p:cNvPr id="6" name="Table 5"/>
          <p:cNvGraphicFramePr>
            <a:graphicFrameLocks noGrp="1"/>
          </p:cNvGraphicFramePr>
          <p:nvPr>
            <p:extLst/>
          </p:nvPr>
        </p:nvGraphicFramePr>
        <p:xfrm>
          <a:off x="278669" y="5565966"/>
          <a:ext cx="11582403" cy="1097280"/>
        </p:xfrm>
        <a:graphic>
          <a:graphicData uri="http://schemas.openxmlformats.org/drawingml/2006/table">
            <a:tbl>
              <a:tblPr>
                <a:tableStyleId>{5C22544A-7EE6-4342-B048-85BDC9FD1C3A}</a:tableStyleId>
              </a:tblPr>
              <a:tblGrid>
                <a:gridCol w="2490656"/>
                <a:gridCol w="923108"/>
                <a:gridCol w="1166949"/>
                <a:gridCol w="905691"/>
                <a:gridCol w="1332412"/>
                <a:gridCol w="2917371"/>
                <a:gridCol w="1846216"/>
              </a:tblGrid>
              <a:tr h="182880">
                <a:tc>
                  <a:txBody>
                    <a:bodyPr/>
                    <a:lstStyle/>
                    <a:p>
                      <a:pPr algn="ctr" fontAlgn="b"/>
                      <a:r>
                        <a:rPr lang="en-US" sz="1100" b="1" u="none" strike="noStrike" dirty="0">
                          <a:effectLst/>
                        </a:rPr>
                        <a:t>Term</a:t>
                      </a:r>
                      <a:endParaRPr lang="en-US" sz="1100" b="1" i="0" u="none" strike="noStrike" dirty="0">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dirty="0">
                          <a:effectLst/>
                        </a:rPr>
                        <a:t>P-value</a:t>
                      </a:r>
                      <a:endParaRPr lang="en-US" sz="1100" b="1" i="0" u="none" strike="noStrike" dirty="0">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a:effectLst/>
                        </a:rPr>
                        <a:t>Adjusted P-value</a:t>
                      </a:r>
                      <a:endParaRPr lang="en-US" sz="1100" b="1"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a:effectLst/>
                        </a:rPr>
                        <a:t>Odds Ratio</a:t>
                      </a:r>
                      <a:endParaRPr lang="en-US" sz="1100" b="1"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a:effectLst/>
                        </a:rPr>
                        <a:t>Combined Score</a:t>
                      </a:r>
                      <a:endParaRPr lang="en-US" sz="1100" b="1"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a:effectLst/>
                        </a:rPr>
                        <a:t>Genes</a:t>
                      </a:r>
                      <a:endParaRPr lang="en-US" sz="1100" b="1"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a:effectLst/>
                        </a:rPr>
                        <a:t>CellMarker Augmented 2021</a:t>
                      </a:r>
                      <a:endParaRPr lang="en-US" sz="1100" b="1" i="0" u="none" strike="noStrike">
                        <a:solidFill>
                          <a:srgbClr val="000000"/>
                        </a:solidFill>
                        <a:effectLst/>
                        <a:latin typeface="Calibri" panose="020F0502020204030204" pitchFamily="34" charset="0"/>
                      </a:endParaRPr>
                    </a:p>
                  </a:txBody>
                  <a:tcPr marL="7620" marR="7620" marT="7620" marB="0" anchor="b"/>
                </a:tc>
              </a:tr>
              <a:tr h="182880">
                <a:tc>
                  <a:txBody>
                    <a:bodyPr/>
                    <a:lstStyle/>
                    <a:p>
                      <a:pPr algn="ctr" fontAlgn="b"/>
                      <a:r>
                        <a:rPr lang="en-US" sz="1100" b="1" u="none" strike="noStrike">
                          <a:effectLst/>
                        </a:rPr>
                        <a:t>Neural Crest cell:Undefined</a:t>
                      </a:r>
                      <a:endParaRPr lang="en-US" sz="1100" b="1"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a:effectLst/>
                        </a:rPr>
                        <a:t>1.14E-08</a:t>
                      </a:r>
                      <a:endParaRPr lang="en-US" sz="1100" b="1"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a:effectLst/>
                        </a:rPr>
                        <a:t>2.53E-06</a:t>
                      </a:r>
                      <a:endParaRPr lang="en-US" sz="1100" b="1"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a:effectLst/>
                        </a:rPr>
                        <a:t>90.10407</a:t>
                      </a:r>
                      <a:endParaRPr lang="en-US" sz="1100" b="1"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a:effectLst/>
                        </a:rPr>
                        <a:t>1647.835</a:t>
                      </a:r>
                      <a:endParaRPr lang="en-US" sz="1100" b="1" i="0" u="none" strike="noStrike">
                        <a:solidFill>
                          <a:srgbClr val="000000"/>
                        </a:solidFill>
                        <a:effectLst/>
                        <a:latin typeface="Calibri" panose="020F0502020204030204" pitchFamily="34" charset="0"/>
                      </a:endParaRPr>
                    </a:p>
                  </a:txBody>
                  <a:tcPr marL="7620" marR="7620" marT="7620" marB="0" anchor="b"/>
                </a:tc>
                <a:tc gridSpan="2">
                  <a:txBody>
                    <a:bodyPr/>
                    <a:lstStyle/>
                    <a:p>
                      <a:pPr algn="ctr" fontAlgn="b"/>
                      <a:r>
                        <a:rPr lang="en-US" sz="1100" b="1" u="none" strike="noStrike">
                          <a:effectLst/>
                        </a:rPr>
                        <a:t>SNAI1;ASCL1;SOX10;NEUROG1;NEUROG2</a:t>
                      </a:r>
                      <a:endParaRPr lang="en-US" sz="1100" b="1" i="0" u="none" strike="noStrike">
                        <a:solidFill>
                          <a:srgbClr val="000000"/>
                        </a:solidFill>
                        <a:effectLst/>
                        <a:latin typeface="Calibri" panose="020F0502020204030204" pitchFamily="34" charset="0"/>
                      </a:endParaRPr>
                    </a:p>
                  </a:txBody>
                  <a:tcPr marL="7620" marR="7620" marT="7620" marB="0" anchor="b"/>
                </a:tc>
                <a:tc hMerge="1">
                  <a:txBody>
                    <a:bodyPr/>
                    <a:lstStyle/>
                    <a:p>
                      <a:endParaRPr lang="en-US"/>
                    </a:p>
                  </a:txBody>
                  <a:tcPr/>
                </a:tc>
              </a:tr>
              <a:tr h="182880">
                <a:tc>
                  <a:txBody>
                    <a:bodyPr/>
                    <a:lstStyle/>
                    <a:p>
                      <a:pPr algn="ctr" fontAlgn="b"/>
                      <a:r>
                        <a:rPr lang="en-US" sz="1100" b="1" u="none" strike="noStrike">
                          <a:effectLst/>
                        </a:rPr>
                        <a:t>Brush Cell (Tuft cell):Lung</a:t>
                      </a:r>
                      <a:endParaRPr lang="en-US" sz="1100" b="1"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a:effectLst/>
                        </a:rPr>
                        <a:t>1.54E-04</a:t>
                      </a:r>
                      <a:endParaRPr lang="en-US" sz="1100" b="1"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a:effectLst/>
                        </a:rPr>
                        <a:t>0.008645</a:t>
                      </a:r>
                      <a:endParaRPr lang="en-US" sz="1100" b="1"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a:effectLst/>
                        </a:rPr>
                        <a:t>16.48568</a:t>
                      </a:r>
                      <a:endParaRPr lang="en-US" sz="1100" b="1"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a:effectLst/>
                        </a:rPr>
                        <a:t>144.7669</a:t>
                      </a:r>
                      <a:endParaRPr lang="en-US" sz="1100" b="1" i="0" u="none" strike="noStrike">
                        <a:solidFill>
                          <a:srgbClr val="000000"/>
                        </a:solidFill>
                        <a:effectLst/>
                        <a:latin typeface="Calibri" panose="020F0502020204030204" pitchFamily="34" charset="0"/>
                      </a:endParaRPr>
                    </a:p>
                  </a:txBody>
                  <a:tcPr marL="7620" marR="7620" marT="7620" marB="0" anchor="b"/>
                </a:tc>
                <a:tc gridSpan="2">
                  <a:txBody>
                    <a:bodyPr/>
                    <a:lstStyle/>
                    <a:p>
                      <a:pPr algn="ctr" fontAlgn="b"/>
                      <a:r>
                        <a:rPr lang="en-US" sz="1100" b="1" u="none" strike="noStrike">
                          <a:effectLst/>
                        </a:rPr>
                        <a:t>HOXA1;PRDM1;ASCL1;SOX4</a:t>
                      </a:r>
                      <a:endParaRPr lang="en-US" sz="1100" b="1" i="0" u="none" strike="noStrike">
                        <a:solidFill>
                          <a:srgbClr val="000000"/>
                        </a:solidFill>
                        <a:effectLst/>
                        <a:latin typeface="Calibri" panose="020F0502020204030204" pitchFamily="34" charset="0"/>
                      </a:endParaRPr>
                    </a:p>
                  </a:txBody>
                  <a:tcPr marL="7620" marR="7620" marT="7620" marB="0" anchor="b"/>
                </a:tc>
                <a:tc hMerge="1">
                  <a:txBody>
                    <a:bodyPr/>
                    <a:lstStyle/>
                    <a:p>
                      <a:endParaRPr lang="en-US"/>
                    </a:p>
                  </a:txBody>
                  <a:tcPr/>
                </a:tc>
              </a:tr>
              <a:tr h="182880">
                <a:tc>
                  <a:txBody>
                    <a:bodyPr/>
                    <a:lstStyle/>
                    <a:p>
                      <a:pPr algn="ctr" fontAlgn="b"/>
                      <a:r>
                        <a:rPr lang="en-US" sz="1100" b="1" u="none" strike="noStrike">
                          <a:effectLst/>
                        </a:rPr>
                        <a:t>Neuroendocrine cell:Lung</a:t>
                      </a:r>
                      <a:endParaRPr lang="en-US" sz="1100" b="1"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a:effectLst/>
                        </a:rPr>
                        <a:t>1.54E-04</a:t>
                      </a:r>
                      <a:endParaRPr lang="en-US" sz="1100" b="1"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a:effectLst/>
                        </a:rPr>
                        <a:t>0.008645</a:t>
                      </a:r>
                      <a:endParaRPr lang="en-US" sz="1100" b="1"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a:effectLst/>
                        </a:rPr>
                        <a:t>16.48568</a:t>
                      </a:r>
                      <a:endParaRPr lang="en-US" sz="1100" b="1"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a:effectLst/>
                        </a:rPr>
                        <a:t>144.7669</a:t>
                      </a:r>
                      <a:endParaRPr lang="en-US" sz="1100" b="1" i="0" u="none" strike="noStrike">
                        <a:solidFill>
                          <a:srgbClr val="000000"/>
                        </a:solidFill>
                        <a:effectLst/>
                        <a:latin typeface="Calibri" panose="020F0502020204030204" pitchFamily="34" charset="0"/>
                      </a:endParaRPr>
                    </a:p>
                  </a:txBody>
                  <a:tcPr marL="7620" marR="7620" marT="7620" marB="0" anchor="b"/>
                </a:tc>
                <a:tc gridSpan="2">
                  <a:txBody>
                    <a:bodyPr/>
                    <a:lstStyle/>
                    <a:p>
                      <a:pPr algn="ctr" fontAlgn="b"/>
                      <a:r>
                        <a:rPr lang="en-US" sz="1100" b="1" u="none" strike="noStrike">
                          <a:effectLst/>
                        </a:rPr>
                        <a:t>HOXA1;PRDM1;ASCL1;SOX4</a:t>
                      </a:r>
                      <a:endParaRPr lang="en-US" sz="1100" b="1" i="0" u="none" strike="noStrike">
                        <a:solidFill>
                          <a:srgbClr val="000000"/>
                        </a:solidFill>
                        <a:effectLst/>
                        <a:latin typeface="Calibri" panose="020F0502020204030204" pitchFamily="34" charset="0"/>
                      </a:endParaRPr>
                    </a:p>
                  </a:txBody>
                  <a:tcPr marL="7620" marR="7620" marT="7620" marB="0" anchor="b"/>
                </a:tc>
                <a:tc hMerge="1">
                  <a:txBody>
                    <a:bodyPr/>
                    <a:lstStyle/>
                    <a:p>
                      <a:endParaRPr lang="en-US"/>
                    </a:p>
                  </a:txBody>
                  <a:tcPr/>
                </a:tc>
              </a:tr>
              <a:tr h="182880">
                <a:tc>
                  <a:txBody>
                    <a:bodyPr/>
                    <a:lstStyle/>
                    <a:p>
                      <a:pPr algn="ctr" fontAlgn="b"/>
                      <a:r>
                        <a:rPr lang="en-US" sz="1100" b="1" u="none" strike="noStrike" dirty="0">
                          <a:effectLst/>
                        </a:rPr>
                        <a:t>Induced Pluripotent Stem </a:t>
                      </a:r>
                      <a:r>
                        <a:rPr lang="en-US" sz="1100" b="1" u="none" strike="noStrike" dirty="0" smtClean="0">
                          <a:effectLst/>
                        </a:rPr>
                        <a:t>cells: Undefined</a:t>
                      </a:r>
                      <a:endParaRPr lang="en-US" sz="1100" b="1" i="0" u="none" strike="noStrike" dirty="0">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a:effectLst/>
                        </a:rPr>
                        <a:t>2.70E-04</a:t>
                      </a:r>
                      <a:endParaRPr lang="en-US" sz="1100" b="1"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a:effectLst/>
                        </a:rPr>
                        <a:t>0.009985</a:t>
                      </a:r>
                      <a:endParaRPr lang="en-US" sz="1100" b="1"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a:effectLst/>
                        </a:rPr>
                        <a:t>26.99729</a:t>
                      </a:r>
                      <a:endParaRPr lang="en-US" sz="1100" b="1"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a:effectLst/>
                        </a:rPr>
                        <a:t>221.8536</a:t>
                      </a:r>
                      <a:endParaRPr lang="en-US" sz="1100" b="1" i="0" u="none" strike="noStrike">
                        <a:solidFill>
                          <a:srgbClr val="000000"/>
                        </a:solidFill>
                        <a:effectLst/>
                        <a:latin typeface="Calibri" panose="020F0502020204030204" pitchFamily="34" charset="0"/>
                      </a:endParaRPr>
                    </a:p>
                  </a:txBody>
                  <a:tcPr marL="7620" marR="7620" marT="7620" marB="0" anchor="b"/>
                </a:tc>
                <a:tc gridSpan="2">
                  <a:txBody>
                    <a:bodyPr/>
                    <a:lstStyle/>
                    <a:p>
                      <a:pPr algn="ctr" fontAlgn="b"/>
                      <a:r>
                        <a:rPr lang="en-US" sz="1100" b="1" u="none" strike="noStrike">
                          <a:effectLst/>
                        </a:rPr>
                        <a:t>SOX2;KLF5;STAT3</a:t>
                      </a:r>
                      <a:endParaRPr lang="en-US" sz="1100" b="1" i="0" u="none" strike="noStrike">
                        <a:solidFill>
                          <a:srgbClr val="000000"/>
                        </a:solidFill>
                        <a:effectLst/>
                        <a:latin typeface="Calibri" panose="020F0502020204030204" pitchFamily="34" charset="0"/>
                      </a:endParaRPr>
                    </a:p>
                  </a:txBody>
                  <a:tcPr marL="7620" marR="7620" marT="7620" marB="0" anchor="b"/>
                </a:tc>
                <a:tc hMerge="1">
                  <a:txBody>
                    <a:bodyPr/>
                    <a:lstStyle/>
                    <a:p>
                      <a:endParaRPr lang="en-US"/>
                    </a:p>
                  </a:txBody>
                  <a:tcPr/>
                </a:tc>
              </a:tr>
              <a:tr h="182880">
                <a:tc>
                  <a:txBody>
                    <a:bodyPr/>
                    <a:lstStyle/>
                    <a:p>
                      <a:pPr algn="ctr" fontAlgn="b"/>
                      <a:r>
                        <a:rPr lang="en-US" sz="1100" b="1" u="none" strike="noStrike">
                          <a:effectLst/>
                        </a:rPr>
                        <a:t>Placenta cell:Placenta</a:t>
                      </a:r>
                      <a:endParaRPr lang="en-US" sz="1100" b="1"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a:effectLst/>
                        </a:rPr>
                        <a:t>3.31E-04</a:t>
                      </a:r>
                      <a:endParaRPr lang="en-US" sz="1100" b="1"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a:effectLst/>
                        </a:rPr>
                        <a:t>0.010495</a:t>
                      </a:r>
                      <a:endParaRPr lang="en-US" sz="1100" b="1"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a:effectLst/>
                        </a:rPr>
                        <a:t>13.36027</a:t>
                      </a:r>
                      <a:endParaRPr lang="en-US" sz="1100" b="1"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100" b="1" u="none" strike="noStrike">
                          <a:effectLst/>
                        </a:rPr>
                        <a:t>107.0639</a:t>
                      </a:r>
                      <a:endParaRPr lang="en-US" sz="1100" b="1" i="0" u="none" strike="noStrike">
                        <a:solidFill>
                          <a:srgbClr val="000000"/>
                        </a:solidFill>
                        <a:effectLst/>
                        <a:latin typeface="Calibri" panose="020F0502020204030204" pitchFamily="34" charset="0"/>
                      </a:endParaRPr>
                    </a:p>
                  </a:txBody>
                  <a:tcPr marL="7620" marR="7620" marT="7620" marB="0" anchor="b"/>
                </a:tc>
                <a:tc gridSpan="2">
                  <a:txBody>
                    <a:bodyPr/>
                    <a:lstStyle/>
                    <a:p>
                      <a:pPr algn="ctr" fontAlgn="b"/>
                      <a:r>
                        <a:rPr lang="en-US" sz="1100" b="1" u="none" strike="noStrike" dirty="0">
                          <a:effectLst/>
                        </a:rPr>
                        <a:t>EVX1;MNX1;HOXB6;HOXB5</a:t>
                      </a:r>
                      <a:endParaRPr lang="en-US" sz="1100" b="1" i="0" u="none" strike="noStrike" dirty="0">
                        <a:solidFill>
                          <a:srgbClr val="000000"/>
                        </a:solidFill>
                        <a:effectLst/>
                        <a:latin typeface="Calibri" panose="020F0502020204030204" pitchFamily="34" charset="0"/>
                      </a:endParaRPr>
                    </a:p>
                  </a:txBody>
                  <a:tcPr marL="7620" marR="7620" marT="7620" marB="0" anchor="b"/>
                </a:tc>
                <a:tc hMerge="1">
                  <a:txBody>
                    <a:bodyPr/>
                    <a:lstStyle/>
                    <a:p>
                      <a:endParaRPr lang="en-US"/>
                    </a:p>
                  </a:txBody>
                  <a:tcPr/>
                </a:tc>
              </a:tr>
            </a:tbl>
          </a:graphicData>
        </a:graphic>
      </p:graphicFrame>
      <p:sp>
        <p:nvSpPr>
          <p:cNvPr id="5" name="TextBox 4"/>
          <p:cNvSpPr txBox="1"/>
          <p:nvPr/>
        </p:nvSpPr>
        <p:spPr>
          <a:xfrm>
            <a:off x="3044881" y="0"/>
            <a:ext cx="6326091" cy="338554"/>
          </a:xfrm>
          <a:prstGeom prst="rect">
            <a:avLst/>
          </a:prstGeom>
          <a:noFill/>
        </p:spPr>
        <p:txBody>
          <a:bodyPr wrap="none" rtlCol="0">
            <a:spAutoFit/>
          </a:bodyPr>
          <a:lstStyle/>
          <a:p>
            <a:r>
              <a:rPr lang="en-US" sz="1600" b="1" dirty="0" smtClean="0"/>
              <a:t>GSEA of 70 LTR5_Hs TFs manifesting more than 50% gain of TFBS density</a:t>
            </a:r>
            <a:endParaRPr lang="en-US" sz="1600" b="1" dirty="0"/>
          </a:p>
        </p:txBody>
      </p:sp>
      <p:sp>
        <p:nvSpPr>
          <p:cNvPr id="7" name="TextBox 6"/>
          <p:cNvSpPr txBox="1"/>
          <p:nvPr/>
        </p:nvSpPr>
        <p:spPr>
          <a:xfrm>
            <a:off x="0" y="0"/>
            <a:ext cx="348172" cy="400110"/>
          </a:xfrm>
          <a:prstGeom prst="rect">
            <a:avLst/>
          </a:prstGeom>
          <a:noFill/>
        </p:spPr>
        <p:txBody>
          <a:bodyPr wrap="none" rtlCol="0">
            <a:spAutoFit/>
          </a:bodyPr>
          <a:lstStyle/>
          <a:p>
            <a:r>
              <a:rPr lang="en-US" sz="2000" b="1" dirty="0"/>
              <a:t>G</a:t>
            </a:r>
          </a:p>
        </p:txBody>
      </p:sp>
    </p:spTree>
    <p:extLst>
      <p:ext uri="{BB962C8B-B14F-4D97-AF65-F5344CB8AC3E}">
        <p14:creationId xmlns:p14="http://schemas.microsoft.com/office/powerpoint/2010/main" val="3872257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nvPr>
        </p:nvGraphicFramePr>
        <p:xfrm>
          <a:off x="148039" y="452937"/>
          <a:ext cx="11887208" cy="6214125"/>
        </p:xfrm>
        <a:graphic>
          <a:graphicData uri="http://schemas.openxmlformats.org/drawingml/2006/table">
            <a:tbl>
              <a:tblPr>
                <a:tableStyleId>{5C22544A-7EE6-4342-B048-85BDC9FD1C3A}</a:tableStyleId>
              </a:tblPr>
              <a:tblGrid>
                <a:gridCol w="1509210"/>
                <a:gridCol w="692459"/>
                <a:gridCol w="589630"/>
                <a:gridCol w="642789"/>
                <a:gridCol w="782812"/>
                <a:gridCol w="6780970"/>
                <a:gridCol w="889338"/>
              </a:tblGrid>
              <a:tr h="192662">
                <a:tc>
                  <a:txBody>
                    <a:bodyPr/>
                    <a:lstStyle/>
                    <a:p>
                      <a:pPr algn="ctr" fontAlgn="b"/>
                      <a:r>
                        <a:rPr lang="en-US" sz="1100" b="1" u="none" strike="noStrike" dirty="0">
                          <a:effectLst/>
                        </a:rPr>
                        <a:t>Term</a:t>
                      </a:r>
                      <a:endParaRPr lang="en-US" sz="1100" b="1" i="0" u="none" strike="noStrike" dirty="0">
                        <a:solidFill>
                          <a:srgbClr val="000000"/>
                        </a:solidFill>
                        <a:effectLst/>
                        <a:latin typeface="Calibri" panose="020F0502020204030204" pitchFamily="34" charset="0"/>
                      </a:endParaRPr>
                    </a:p>
                  </a:txBody>
                  <a:tcPr marL="763" marR="763" marT="763" marB="0" anchor="b"/>
                </a:tc>
                <a:tc>
                  <a:txBody>
                    <a:bodyPr/>
                    <a:lstStyle/>
                    <a:p>
                      <a:pPr algn="ctr" fontAlgn="b"/>
                      <a:r>
                        <a:rPr lang="en-US" sz="1100" b="1" u="none" strike="noStrike" dirty="0">
                          <a:effectLst/>
                        </a:rPr>
                        <a:t>P-value</a:t>
                      </a:r>
                      <a:endParaRPr lang="en-US" sz="1100" b="1" i="0" u="none" strike="noStrike" dirty="0">
                        <a:solidFill>
                          <a:srgbClr val="000000"/>
                        </a:solidFill>
                        <a:effectLst/>
                        <a:latin typeface="Calibri" panose="020F0502020204030204" pitchFamily="34" charset="0"/>
                      </a:endParaRPr>
                    </a:p>
                  </a:txBody>
                  <a:tcPr marL="763" marR="763" marT="763" marB="0" anchor="b"/>
                </a:tc>
                <a:tc>
                  <a:txBody>
                    <a:bodyPr/>
                    <a:lstStyle/>
                    <a:p>
                      <a:pPr algn="ctr" fontAlgn="b"/>
                      <a:r>
                        <a:rPr lang="en-US" sz="1100" b="1" u="none" strike="noStrike">
                          <a:effectLst/>
                        </a:rPr>
                        <a:t>Adjusted P-value</a:t>
                      </a:r>
                      <a:endParaRPr lang="en-US" sz="1100" b="1" i="0" u="none" strike="noStrike">
                        <a:solidFill>
                          <a:srgbClr val="000000"/>
                        </a:solidFill>
                        <a:effectLst/>
                        <a:latin typeface="Calibri" panose="020F0502020204030204" pitchFamily="34" charset="0"/>
                      </a:endParaRPr>
                    </a:p>
                  </a:txBody>
                  <a:tcPr marL="763" marR="763" marT="763" marB="0" anchor="b"/>
                </a:tc>
                <a:tc>
                  <a:txBody>
                    <a:bodyPr/>
                    <a:lstStyle/>
                    <a:p>
                      <a:pPr algn="ctr" fontAlgn="b"/>
                      <a:r>
                        <a:rPr lang="en-US" sz="1100" b="1" u="none" strike="noStrike">
                          <a:effectLst/>
                        </a:rPr>
                        <a:t>Odds Ratio</a:t>
                      </a:r>
                      <a:endParaRPr lang="en-US" sz="1100" b="1" i="0" u="none" strike="noStrike">
                        <a:solidFill>
                          <a:srgbClr val="000000"/>
                        </a:solidFill>
                        <a:effectLst/>
                        <a:latin typeface="Calibri" panose="020F0502020204030204" pitchFamily="34" charset="0"/>
                      </a:endParaRPr>
                    </a:p>
                  </a:txBody>
                  <a:tcPr marL="763" marR="763" marT="763" marB="0" anchor="b"/>
                </a:tc>
                <a:tc>
                  <a:txBody>
                    <a:bodyPr/>
                    <a:lstStyle/>
                    <a:p>
                      <a:pPr algn="ctr" fontAlgn="b"/>
                      <a:r>
                        <a:rPr lang="en-US" sz="1100" b="1" u="none" strike="noStrike">
                          <a:effectLst/>
                        </a:rPr>
                        <a:t>Combined Score</a:t>
                      </a:r>
                      <a:endParaRPr lang="en-US" sz="1100" b="1" i="0" u="none" strike="noStrike">
                        <a:solidFill>
                          <a:srgbClr val="000000"/>
                        </a:solidFill>
                        <a:effectLst/>
                        <a:latin typeface="Calibri" panose="020F0502020204030204" pitchFamily="34" charset="0"/>
                      </a:endParaRPr>
                    </a:p>
                  </a:txBody>
                  <a:tcPr marL="763" marR="763" marT="763" marB="0" anchor="b"/>
                </a:tc>
                <a:tc>
                  <a:txBody>
                    <a:bodyPr/>
                    <a:lstStyle/>
                    <a:p>
                      <a:pPr algn="ctr" fontAlgn="b"/>
                      <a:r>
                        <a:rPr lang="en-US" sz="1100" b="1" u="none" strike="noStrike">
                          <a:effectLst/>
                        </a:rPr>
                        <a:t>Genes</a:t>
                      </a:r>
                      <a:endParaRPr lang="en-US" sz="1100" b="1" i="0" u="none" strike="noStrike">
                        <a:solidFill>
                          <a:srgbClr val="000000"/>
                        </a:solidFill>
                        <a:effectLst/>
                        <a:latin typeface="Calibri" panose="020F0502020204030204" pitchFamily="34" charset="0"/>
                      </a:endParaRPr>
                    </a:p>
                  </a:txBody>
                  <a:tcPr marL="763" marR="763" marT="763" marB="0" anchor="b"/>
                </a:tc>
                <a:tc>
                  <a:txBody>
                    <a:bodyPr/>
                    <a:lstStyle/>
                    <a:p>
                      <a:pPr algn="ctr" fontAlgn="b"/>
                      <a:r>
                        <a:rPr lang="en-US" sz="1100" b="1" u="none" strike="noStrike">
                          <a:effectLst/>
                        </a:rPr>
                        <a:t>ESCAPE</a:t>
                      </a:r>
                      <a:endParaRPr lang="en-US" sz="1100" b="1" i="0" u="none" strike="noStrike">
                        <a:solidFill>
                          <a:srgbClr val="000000"/>
                        </a:solidFill>
                        <a:effectLst/>
                        <a:latin typeface="Calibri" panose="020F0502020204030204" pitchFamily="34" charset="0"/>
                      </a:endParaRPr>
                    </a:p>
                  </a:txBody>
                  <a:tcPr marL="763" marR="763" marT="763" marB="0" anchor="b"/>
                </a:tc>
              </a:tr>
              <a:tr h="192662">
                <a:tc>
                  <a:txBody>
                    <a:bodyPr/>
                    <a:lstStyle/>
                    <a:p>
                      <a:pPr algn="ctr" fontAlgn="b"/>
                      <a:r>
                        <a:rPr lang="en-US" sz="1100" b="1" u="none" strike="noStrike" dirty="0" err="1">
                          <a:effectLst/>
                        </a:rPr>
                        <a:t>hESC</a:t>
                      </a:r>
                      <a:r>
                        <a:rPr lang="en-US" sz="1100" b="1" u="none" strike="noStrike" dirty="0">
                          <a:effectLst/>
                        </a:rPr>
                        <a:t> H3K27me3 20682450</a:t>
                      </a:r>
                      <a:endParaRPr lang="en-US" sz="1100" b="1" i="0" u="none" strike="noStrike" dirty="0">
                        <a:solidFill>
                          <a:srgbClr val="000000"/>
                        </a:solidFill>
                        <a:effectLst/>
                        <a:latin typeface="Calibri" panose="020F0502020204030204" pitchFamily="34" charset="0"/>
                      </a:endParaRPr>
                    </a:p>
                  </a:txBody>
                  <a:tcPr marL="763" marR="763" marT="763" marB="0" anchor="b"/>
                </a:tc>
                <a:tc>
                  <a:txBody>
                    <a:bodyPr/>
                    <a:lstStyle/>
                    <a:p>
                      <a:pPr algn="ctr" fontAlgn="b"/>
                      <a:r>
                        <a:rPr lang="en-US" sz="1100" b="1" u="none" strike="noStrike">
                          <a:effectLst/>
                        </a:rPr>
                        <a:t>1.29E-28</a:t>
                      </a:r>
                      <a:endParaRPr lang="en-US" sz="1100" b="1" i="0" u="none" strike="noStrike">
                        <a:solidFill>
                          <a:srgbClr val="000000"/>
                        </a:solidFill>
                        <a:effectLst/>
                        <a:latin typeface="Calibri" panose="020F0502020204030204" pitchFamily="34" charset="0"/>
                      </a:endParaRPr>
                    </a:p>
                  </a:txBody>
                  <a:tcPr marL="763" marR="763" marT="763" marB="0" anchor="b"/>
                </a:tc>
                <a:tc>
                  <a:txBody>
                    <a:bodyPr/>
                    <a:lstStyle/>
                    <a:p>
                      <a:pPr algn="ctr" fontAlgn="b"/>
                      <a:r>
                        <a:rPr lang="en-US" sz="1100" b="1" u="none" strike="noStrike">
                          <a:effectLst/>
                        </a:rPr>
                        <a:t>3.13E-26</a:t>
                      </a:r>
                      <a:endParaRPr lang="en-US" sz="1100" b="1" i="0" u="none" strike="noStrike">
                        <a:solidFill>
                          <a:srgbClr val="000000"/>
                        </a:solidFill>
                        <a:effectLst/>
                        <a:latin typeface="Calibri" panose="020F0502020204030204" pitchFamily="34" charset="0"/>
                      </a:endParaRPr>
                    </a:p>
                  </a:txBody>
                  <a:tcPr marL="763" marR="763" marT="763" marB="0" anchor="b"/>
                </a:tc>
                <a:tc>
                  <a:txBody>
                    <a:bodyPr/>
                    <a:lstStyle/>
                    <a:p>
                      <a:pPr algn="ctr" fontAlgn="b"/>
                      <a:r>
                        <a:rPr lang="en-US" sz="1100" b="1" u="none" strike="noStrike">
                          <a:effectLst/>
                        </a:rPr>
                        <a:t>18.58671</a:t>
                      </a:r>
                      <a:endParaRPr lang="en-US" sz="1100" b="1" i="0" u="none" strike="noStrike">
                        <a:solidFill>
                          <a:srgbClr val="000000"/>
                        </a:solidFill>
                        <a:effectLst/>
                        <a:latin typeface="Calibri" panose="020F0502020204030204" pitchFamily="34" charset="0"/>
                      </a:endParaRPr>
                    </a:p>
                  </a:txBody>
                  <a:tcPr marL="763" marR="763" marT="763" marB="0" anchor="b"/>
                </a:tc>
                <a:tc>
                  <a:txBody>
                    <a:bodyPr/>
                    <a:lstStyle/>
                    <a:p>
                      <a:pPr algn="ctr" fontAlgn="b"/>
                      <a:r>
                        <a:rPr lang="en-US" sz="1100" b="1" u="none" strike="noStrike">
                          <a:effectLst/>
                        </a:rPr>
                        <a:t>1193.624</a:t>
                      </a:r>
                      <a:endParaRPr lang="en-US" sz="1100" b="1" i="0" u="none" strike="noStrike">
                        <a:solidFill>
                          <a:srgbClr val="000000"/>
                        </a:solidFill>
                        <a:effectLst/>
                        <a:latin typeface="Calibri" panose="020F0502020204030204" pitchFamily="34" charset="0"/>
                      </a:endParaRPr>
                    </a:p>
                  </a:txBody>
                  <a:tcPr marL="763" marR="763" marT="763" marB="0" anchor="b"/>
                </a:tc>
                <a:tc gridSpan="2">
                  <a:txBody>
                    <a:bodyPr/>
                    <a:lstStyle/>
                    <a:p>
                      <a:pPr algn="ctr" fontAlgn="b"/>
                      <a:r>
                        <a:rPr lang="en-US" sz="1100" b="1" u="none" strike="noStrike" dirty="0" smtClean="0">
                          <a:effectLst/>
                        </a:rPr>
                        <a:t>BARHL2;DLX1;FOXC1;NFIX;FOXG1;MEOX2;BARX1;ASCL1;HOXA9;SOX18;HOXC4;HOXA1;HOXA7;NKX6-1;HOXA6;HOXC8;MNX1; TFAP2A;TFAP2B;TFAP2C;NKX6-2; OLIG3;TFAP2E;GSX1;BSX;ESX1;EVX1;FOXL1; EVX2; VAX2;ISL2;HOXB3;SP5; HOXD4;LHX4;NEUROG1;HOXB6;NEUROG2;HOXB5;LHX8</a:t>
                      </a:r>
                      <a:endParaRPr lang="en-US" sz="1100" b="1" i="0" u="none" strike="noStrike" dirty="0">
                        <a:solidFill>
                          <a:srgbClr val="000000"/>
                        </a:solidFill>
                        <a:effectLst/>
                        <a:latin typeface="Calibri" panose="020F0502020204030204" pitchFamily="34" charset="0"/>
                      </a:endParaRPr>
                    </a:p>
                  </a:txBody>
                  <a:tcPr marL="763" marR="763" marT="763" marB="0" anchor="b"/>
                </a:tc>
                <a:tc hMerge="1">
                  <a:txBody>
                    <a:bodyPr/>
                    <a:lstStyle/>
                    <a:p>
                      <a:endParaRPr lang="en-US"/>
                    </a:p>
                  </a:txBody>
                  <a:tcPr/>
                </a:tc>
              </a:tr>
              <a:tr h="192662">
                <a:tc>
                  <a:txBody>
                    <a:bodyPr/>
                    <a:lstStyle/>
                    <a:p>
                      <a:pPr algn="ctr" fontAlgn="b"/>
                      <a:r>
                        <a:rPr lang="en-US" sz="1100" b="1" u="none" strike="noStrike">
                          <a:effectLst/>
                        </a:rPr>
                        <a:t>CHiP JARID2-20064375</a:t>
                      </a:r>
                      <a:endParaRPr lang="en-US" sz="1100" b="1" i="0" u="none" strike="noStrike">
                        <a:solidFill>
                          <a:srgbClr val="000000"/>
                        </a:solidFill>
                        <a:effectLst/>
                        <a:latin typeface="Calibri" panose="020F0502020204030204" pitchFamily="34" charset="0"/>
                      </a:endParaRPr>
                    </a:p>
                  </a:txBody>
                  <a:tcPr marL="763" marR="763" marT="763" marB="0" anchor="b"/>
                </a:tc>
                <a:tc>
                  <a:txBody>
                    <a:bodyPr/>
                    <a:lstStyle/>
                    <a:p>
                      <a:pPr algn="ctr" fontAlgn="b"/>
                      <a:r>
                        <a:rPr lang="en-US" sz="1100" b="1" u="none" strike="noStrike">
                          <a:effectLst/>
                        </a:rPr>
                        <a:t>7.88E-27</a:t>
                      </a:r>
                      <a:endParaRPr lang="en-US" sz="1100" b="1" i="0" u="none" strike="noStrike">
                        <a:solidFill>
                          <a:srgbClr val="000000"/>
                        </a:solidFill>
                        <a:effectLst/>
                        <a:latin typeface="Calibri" panose="020F0502020204030204" pitchFamily="34" charset="0"/>
                      </a:endParaRPr>
                    </a:p>
                  </a:txBody>
                  <a:tcPr marL="763" marR="763" marT="763" marB="0" anchor="b"/>
                </a:tc>
                <a:tc>
                  <a:txBody>
                    <a:bodyPr/>
                    <a:lstStyle/>
                    <a:p>
                      <a:pPr algn="ctr" fontAlgn="b"/>
                      <a:r>
                        <a:rPr lang="en-US" sz="1100" b="1" u="none" strike="noStrike">
                          <a:effectLst/>
                        </a:rPr>
                        <a:t>9.58E-25</a:t>
                      </a:r>
                      <a:endParaRPr lang="en-US" sz="1100" b="1" i="0" u="none" strike="noStrike">
                        <a:solidFill>
                          <a:srgbClr val="000000"/>
                        </a:solidFill>
                        <a:effectLst/>
                        <a:latin typeface="Calibri" panose="020F0502020204030204" pitchFamily="34" charset="0"/>
                      </a:endParaRPr>
                    </a:p>
                  </a:txBody>
                  <a:tcPr marL="763" marR="763" marT="763" marB="0" anchor="b"/>
                </a:tc>
                <a:tc>
                  <a:txBody>
                    <a:bodyPr/>
                    <a:lstStyle/>
                    <a:p>
                      <a:pPr algn="ctr" fontAlgn="b"/>
                      <a:r>
                        <a:rPr lang="en-US" sz="1100" b="1" u="none" strike="noStrike">
                          <a:effectLst/>
                        </a:rPr>
                        <a:t>18.46232</a:t>
                      </a:r>
                      <a:endParaRPr lang="en-US" sz="1100" b="1" i="0" u="none" strike="noStrike">
                        <a:solidFill>
                          <a:srgbClr val="000000"/>
                        </a:solidFill>
                        <a:effectLst/>
                        <a:latin typeface="Calibri" panose="020F0502020204030204" pitchFamily="34" charset="0"/>
                      </a:endParaRPr>
                    </a:p>
                  </a:txBody>
                  <a:tcPr marL="763" marR="763" marT="763" marB="0" anchor="b"/>
                </a:tc>
                <a:tc>
                  <a:txBody>
                    <a:bodyPr/>
                    <a:lstStyle/>
                    <a:p>
                      <a:pPr algn="ctr" fontAlgn="b"/>
                      <a:r>
                        <a:rPr lang="en-US" sz="1100" b="1" u="none" strike="noStrike">
                          <a:effectLst/>
                        </a:rPr>
                        <a:t>1109.682</a:t>
                      </a:r>
                      <a:endParaRPr lang="en-US" sz="1100" b="1" i="0" u="none" strike="noStrike">
                        <a:solidFill>
                          <a:srgbClr val="000000"/>
                        </a:solidFill>
                        <a:effectLst/>
                        <a:latin typeface="Calibri" panose="020F0502020204030204" pitchFamily="34" charset="0"/>
                      </a:endParaRPr>
                    </a:p>
                  </a:txBody>
                  <a:tcPr marL="763" marR="763" marT="763" marB="0" anchor="b"/>
                </a:tc>
                <a:tc gridSpan="2">
                  <a:txBody>
                    <a:bodyPr/>
                    <a:lstStyle/>
                    <a:p>
                      <a:pPr algn="ctr" fontAlgn="b"/>
                      <a:r>
                        <a:rPr lang="en-US" sz="1100" b="1" u="none" strike="noStrike" dirty="0" smtClean="0">
                          <a:effectLst/>
                        </a:rPr>
                        <a:t>BARHL2;DLX1;FOXC1;NFIX;FOXG1;FOXO6;BARX1;ASCL1;HOXA9;SOX18;HOXA7;SOX6;NKX6-1;HOXA6;HOXC8;MNX1;NKX6-2;OLIG3; GSX1;BSX;EVX1;FOXL1;EVX2;KLF14;VAX2;ISL2;HOXB3;SP5;HOXD4;LHX4;NEUROG1;HOXB6;MIXL1;NEUROG2;HOXB5;LHX8</a:t>
                      </a:r>
                      <a:endParaRPr lang="en-US" sz="1100" b="1" i="0" u="none" strike="noStrike" dirty="0">
                        <a:solidFill>
                          <a:srgbClr val="000000"/>
                        </a:solidFill>
                        <a:effectLst/>
                        <a:latin typeface="Calibri" panose="020F0502020204030204" pitchFamily="34" charset="0"/>
                      </a:endParaRPr>
                    </a:p>
                  </a:txBody>
                  <a:tcPr marL="763" marR="763" marT="763" marB="0" anchor="b"/>
                </a:tc>
                <a:tc hMerge="1">
                  <a:txBody>
                    <a:bodyPr/>
                    <a:lstStyle/>
                    <a:p>
                      <a:endParaRPr lang="en-US"/>
                    </a:p>
                  </a:txBody>
                  <a:tcPr/>
                </a:tc>
              </a:tr>
              <a:tr h="288726">
                <a:tc>
                  <a:txBody>
                    <a:bodyPr/>
                    <a:lstStyle/>
                    <a:p>
                      <a:pPr algn="ctr" fontAlgn="b"/>
                      <a:r>
                        <a:rPr lang="en-US" sz="1100" b="1" u="none" strike="noStrike" dirty="0" err="1">
                          <a:effectLst/>
                        </a:rPr>
                        <a:t>mMEF</a:t>
                      </a:r>
                      <a:r>
                        <a:rPr lang="en-US" sz="1100" b="1" u="none" strike="noStrike" dirty="0">
                          <a:effectLst/>
                        </a:rPr>
                        <a:t> K27me3 17603471</a:t>
                      </a:r>
                      <a:endParaRPr lang="en-US" sz="1100" b="1" i="0" u="none" strike="noStrike" dirty="0">
                        <a:solidFill>
                          <a:srgbClr val="000000"/>
                        </a:solidFill>
                        <a:effectLst/>
                        <a:latin typeface="Calibri" panose="020F0502020204030204" pitchFamily="34" charset="0"/>
                      </a:endParaRPr>
                    </a:p>
                  </a:txBody>
                  <a:tcPr marL="763" marR="763" marT="763" marB="0" anchor="b"/>
                </a:tc>
                <a:tc>
                  <a:txBody>
                    <a:bodyPr/>
                    <a:lstStyle/>
                    <a:p>
                      <a:pPr algn="ctr" fontAlgn="b"/>
                      <a:r>
                        <a:rPr lang="en-US" sz="1100" b="1" u="none" strike="noStrike">
                          <a:effectLst/>
                        </a:rPr>
                        <a:t>2.08E-23</a:t>
                      </a:r>
                      <a:endParaRPr lang="en-US" sz="1100" b="1" i="0" u="none" strike="noStrike">
                        <a:solidFill>
                          <a:srgbClr val="000000"/>
                        </a:solidFill>
                        <a:effectLst/>
                        <a:latin typeface="Calibri" panose="020F0502020204030204" pitchFamily="34" charset="0"/>
                      </a:endParaRPr>
                    </a:p>
                  </a:txBody>
                  <a:tcPr marL="763" marR="763" marT="763" marB="0" anchor="b"/>
                </a:tc>
                <a:tc>
                  <a:txBody>
                    <a:bodyPr/>
                    <a:lstStyle/>
                    <a:p>
                      <a:pPr algn="ctr" fontAlgn="b"/>
                      <a:r>
                        <a:rPr lang="en-US" sz="1100" b="1" u="none" strike="noStrike">
                          <a:effectLst/>
                        </a:rPr>
                        <a:t>1.26E-21</a:t>
                      </a:r>
                      <a:endParaRPr lang="en-US" sz="1100" b="1" i="0" u="none" strike="noStrike">
                        <a:solidFill>
                          <a:srgbClr val="000000"/>
                        </a:solidFill>
                        <a:effectLst/>
                        <a:latin typeface="Calibri" panose="020F0502020204030204" pitchFamily="34" charset="0"/>
                      </a:endParaRPr>
                    </a:p>
                  </a:txBody>
                  <a:tcPr marL="763" marR="763" marT="763" marB="0" anchor="b"/>
                </a:tc>
                <a:tc>
                  <a:txBody>
                    <a:bodyPr/>
                    <a:lstStyle/>
                    <a:p>
                      <a:pPr algn="ctr" fontAlgn="b"/>
                      <a:r>
                        <a:rPr lang="en-US" sz="1100" b="1" u="none" strike="noStrike">
                          <a:effectLst/>
                        </a:rPr>
                        <a:t>12.3609</a:t>
                      </a:r>
                      <a:endParaRPr lang="en-US" sz="1100" b="1" i="0" u="none" strike="noStrike">
                        <a:solidFill>
                          <a:srgbClr val="000000"/>
                        </a:solidFill>
                        <a:effectLst/>
                        <a:latin typeface="Calibri" panose="020F0502020204030204" pitchFamily="34" charset="0"/>
                      </a:endParaRPr>
                    </a:p>
                  </a:txBody>
                  <a:tcPr marL="763" marR="763" marT="763" marB="0" anchor="b"/>
                </a:tc>
                <a:tc>
                  <a:txBody>
                    <a:bodyPr/>
                    <a:lstStyle/>
                    <a:p>
                      <a:pPr algn="ctr" fontAlgn="b"/>
                      <a:r>
                        <a:rPr lang="en-US" sz="1100" b="1" u="none" strike="noStrike">
                          <a:effectLst/>
                        </a:rPr>
                        <a:t>645.5761</a:t>
                      </a:r>
                      <a:endParaRPr lang="en-US" sz="1100" b="1" i="0" u="none" strike="noStrike">
                        <a:solidFill>
                          <a:srgbClr val="000000"/>
                        </a:solidFill>
                        <a:effectLst/>
                        <a:latin typeface="Calibri" panose="020F0502020204030204" pitchFamily="34" charset="0"/>
                      </a:endParaRPr>
                    </a:p>
                  </a:txBody>
                  <a:tcPr marL="763" marR="763" marT="763" marB="0" anchor="b"/>
                </a:tc>
                <a:tc gridSpan="2">
                  <a:txBody>
                    <a:bodyPr/>
                    <a:lstStyle/>
                    <a:p>
                      <a:pPr algn="ctr" fontAlgn="b"/>
                      <a:r>
                        <a:rPr lang="en-US" sz="1100" b="1" u="none" strike="noStrike" dirty="0">
                          <a:effectLst/>
                        </a:rPr>
                        <a:t>BARHL2;DLX1;FOXC1;FOXG1;FOXO6;MEOX2;BARX1;ASCL1;SOX2;HOXA9;SOX18;NOTO;HOXC4;HOXA1;HOXA7;SOX6;NKX6-1</a:t>
                      </a:r>
                      <a:r>
                        <a:rPr lang="en-US" sz="1100" b="1" u="none" strike="noStrike" dirty="0" smtClean="0">
                          <a:effectLst/>
                        </a:rPr>
                        <a:t>; HOXA6;HOXC8;MNX1;TFAP2A;TFAP2B;TFAP2C;NKX6-2;OLIG3;TFAP2E;GSX1;BSX;EVX1;FOXL1;EVX2;VAX2; KLF1;ISL2;HOXB3;SP5;HOXD4;LHX4;NEUROG1;HOXB6;MIXL1;NEUROG2;HOXB5;LHX8</a:t>
                      </a:r>
                      <a:endParaRPr lang="en-US" sz="1100" b="1" i="0" u="none" strike="noStrike" dirty="0">
                        <a:solidFill>
                          <a:srgbClr val="000000"/>
                        </a:solidFill>
                        <a:effectLst/>
                        <a:latin typeface="Calibri" panose="020F0502020204030204" pitchFamily="34" charset="0"/>
                      </a:endParaRPr>
                    </a:p>
                  </a:txBody>
                  <a:tcPr marL="763" marR="763" marT="763" marB="0" anchor="b"/>
                </a:tc>
                <a:tc hMerge="1">
                  <a:txBody>
                    <a:bodyPr/>
                    <a:lstStyle/>
                    <a:p>
                      <a:endParaRPr lang="en-US"/>
                    </a:p>
                  </a:txBody>
                  <a:tcPr/>
                </a:tc>
              </a:tr>
              <a:tr h="192662">
                <a:tc>
                  <a:txBody>
                    <a:bodyPr/>
                    <a:lstStyle/>
                    <a:p>
                      <a:pPr algn="ctr" fontAlgn="b"/>
                      <a:r>
                        <a:rPr lang="en-US" sz="1100" b="1" u="none" strike="noStrike">
                          <a:effectLst/>
                        </a:rPr>
                        <a:t>CHiP RNF2-22325148</a:t>
                      </a:r>
                      <a:endParaRPr lang="en-US" sz="1100" b="1" i="0" u="none" strike="noStrike">
                        <a:solidFill>
                          <a:srgbClr val="000000"/>
                        </a:solidFill>
                        <a:effectLst/>
                        <a:latin typeface="Calibri" panose="020F0502020204030204" pitchFamily="34" charset="0"/>
                      </a:endParaRPr>
                    </a:p>
                  </a:txBody>
                  <a:tcPr marL="763" marR="763" marT="763" marB="0" anchor="b"/>
                </a:tc>
                <a:tc>
                  <a:txBody>
                    <a:bodyPr/>
                    <a:lstStyle/>
                    <a:p>
                      <a:pPr algn="ctr" fontAlgn="b"/>
                      <a:r>
                        <a:rPr lang="en-US" sz="1100" b="1" u="none" strike="noStrike" dirty="0">
                          <a:effectLst/>
                        </a:rPr>
                        <a:t>4.14E-23</a:t>
                      </a:r>
                      <a:endParaRPr lang="en-US" sz="1100" b="1" i="0" u="none" strike="noStrike" dirty="0">
                        <a:solidFill>
                          <a:srgbClr val="000000"/>
                        </a:solidFill>
                        <a:effectLst/>
                        <a:latin typeface="Calibri" panose="020F0502020204030204" pitchFamily="34" charset="0"/>
                      </a:endParaRPr>
                    </a:p>
                  </a:txBody>
                  <a:tcPr marL="763" marR="763" marT="763" marB="0" anchor="b"/>
                </a:tc>
                <a:tc>
                  <a:txBody>
                    <a:bodyPr/>
                    <a:lstStyle/>
                    <a:p>
                      <a:pPr algn="ctr" fontAlgn="b"/>
                      <a:r>
                        <a:rPr lang="en-US" sz="1100" b="1" u="none" strike="noStrike">
                          <a:effectLst/>
                        </a:rPr>
                        <a:t>2.01E-21</a:t>
                      </a:r>
                      <a:endParaRPr lang="en-US" sz="1100" b="1" i="0" u="none" strike="noStrike">
                        <a:solidFill>
                          <a:srgbClr val="000000"/>
                        </a:solidFill>
                        <a:effectLst/>
                        <a:latin typeface="Calibri" panose="020F0502020204030204" pitchFamily="34" charset="0"/>
                      </a:endParaRPr>
                    </a:p>
                  </a:txBody>
                  <a:tcPr marL="763" marR="763" marT="763" marB="0" anchor="b"/>
                </a:tc>
                <a:tc>
                  <a:txBody>
                    <a:bodyPr/>
                    <a:lstStyle/>
                    <a:p>
                      <a:pPr algn="ctr" fontAlgn="b"/>
                      <a:r>
                        <a:rPr lang="en-US" sz="1100" b="1" u="none" strike="noStrike">
                          <a:effectLst/>
                        </a:rPr>
                        <a:t>12.80142</a:t>
                      </a:r>
                      <a:endParaRPr lang="en-US" sz="1100" b="1" i="0" u="none" strike="noStrike">
                        <a:solidFill>
                          <a:srgbClr val="000000"/>
                        </a:solidFill>
                        <a:effectLst/>
                        <a:latin typeface="Calibri" panose="020F0502020204030204" pitchFamily="34" charset="0"/>
                      </a:endParaRPr>
                    </a:p>
                  </a:txBody>
                  <a:tcPr marL="763" marR="763" marT="763" marB="0" anchor="b"/>
                </a:tc>
                <a:tc>
                  <a:txBody>
                    <a:bodyPr/>
                    <a:lstStyle/>
                    <a:p>
                      <a:pPr algn="ctr" fontAlgn="b"/>
                      <a:r>
                        <a:rPr lang="en-US" sz="1100" b="1" u="none" strike="noStrike">
                          <a:effectLst/>
                        </a:rPr>
                        <a:t>659.7664</a:t>
                      </a:r>
                      <a:endParaRPr lang="en-US" sz="1100" b="1" i="0" u="none" strike="noStrike">
                        <a:solidFill>
                          <a:srgbClr val="000000"/>
                        </a:solidFill>
                        <a:effectLst/>
                        <a:latin typeface="Calibri" panose="020F0502020204030204" pitchFamily="34" charset="0"/>
                      </a:endParaRPr>
                    </a:p>
                  </a:txBody>
                  <a:tcPr marL="763" marR="763" marT="763" marB="0" anchor="b"/>
                </a:tc>
                <a:tc gridSpan="2">
                  <a:txBody>
                    <a:bodyPr/>
                    <a:lstStyle/>
                    <a:p>
                      <a:pPr algn="ctr" fontAlgn="b"/>
                      <a:r>
                        <a:rPr lang="en-US" sz="1100" b="1" u="none" strike="noStrike" dirty="0">
                          <a:effectLst/>
                        </a:rPr>
                        <a:t>BARHL2;DLX1;FOXC1;NFIX;FOXG1;FOXO6;PRDM1;MEOX2;BARX1;ASCL1;HOXA9;SOX18;HOXC4;HOXA1;HOXA7;SOX6;NKX6-1</a:t>
                      </a:r>
                      <a:r>
                        <a:rPr lang="en-US" sz="1100" b="1" u="none" strike="noStrike" dirty="0" smtClean="0">
                          <a:effectLst/>
                        </a:rPr>
                        <a:t>; HOXA6;HOXC8;MNX1;SOX4;NKX6-3;NKX6-2;OLIG3;GSX1;BSX;EVX1;FOXL1;EVX2;KLF14;ISL2; HOXB3;SP5;HOXD4;LHX4; NEUROG1;HOXB6;MIXL1;NEUROG2;LHX8</a:t>
                      </a:r>
                      <a:endParaRPr lang="en-US" sz="1100" b="1" i="0" u="none" strike="noStrike" dirty="0">
                        <a:solidFill>
                          <a:srgbClr val="000000"/>
                        </a:solidFill>
                        <a:effectLst/>
                        <a:latin typeface="Calibri" panose="020F0502020204030204" pitchFamily="34" charset="0"/>
                      </a:endParaRPr>
                    </a:p>
                  </a:txBody>
                  <a:tcPr marL="763" marR="763" marT="763" marB="0" anchor="b"/>
                </a:tc>
                <a:tc hMerge="1">
                  <a:txBody>
                    <a:bodyPr/>
                    <a:lstStyle/>
                    <a:p>
                      <a:endParaRPr lang="en-US"/>
                    </a:p>
                  </a:txBody>
                  <a:tcPr/>
                </a:tc>
              </a:tr>
              <a:tr h="288726">
                <a:tc>
                  <a:txBody>
                    <a:bodyPr/>
                    <a:lstStyle/>
                    <a:p>
                      <a:pPr algn="ctr" fontAlgn="b"/>
                      <a:r>
                        <a:rPr lang="en-US" sz="1100" b="1" u="none" strike="noStrike">
                          <a:effectLst/>
                        </a:rPr>
                        <a:t>mESC H3K27me3 17603471</a:t>
                      </a:r>
                      <a:endParaRPr lang="en-US" sz="1100" b="1" i="0" u="none" strike="noStrike">
                        <a:solidFill>
                          <a:srgbClr val="000000"/>
                        </a:solidFill>
                        <a:effectLst/>
                        <a:latin typeface="Calibri" panose="020F0502020204030204" pitchFamily="34" charset="0"/>
                      </a:endParaRPr>
                    </a:p>
                  </a:txBody>
                  <a:tcPr marL="763" marR="763" marT="763" marB="0" anchor="b"/>
                </a:tc>
                <a:tc>
                  <a:txBody>
                    <a:bodyPr/>
                    <a:lstStyle/>
                    <a:p>
                      <a:pPr algn="ctr" fontAlgn="b"/>
                      <a:r>
                        <a:rPr lang="en-US" sz="1100" b="1" u="none" strike="noStrike">
                          <a:effectLst/>
                        </a:rPr>
                        <a:t>2.36E-22</a:t>
                      </a:r>
                      <a:endParaRPr lang="en-US" sz="1100" b="1" i="0" u="none" strike="noStrike">
                        <a:solidFill>
                          <a:srgbClr val="000000"/>
                        </a:solidFill>
                        <a:effectLst/>
                        <a:latin typeface="Calibri" panose="020F0502020204030204" pitchFamily="34" charset="0"/>
                      </a:endParaRPr>
                    </a:p>
                  </a:txBody>
                  <a:tcPr marL="763" marR="763" marT="763" marB="0" anchor="b"/>
                </a:tc>
                <a:tc>
                  <a:txBody>
                    <a:bodyPr/>
                    <a:lstStyle/>
                    <a:p>
                      <a:pPr algn="ctr" fontAlgn="b"/>
                      <a:r>
                        <a:rPr lang="en-US" sz="1100" b="1" u="none" strike="noStrike">
                          <a:effectLst/>
                        </a:rPr>
                        <a:t>9.56E-21</a:t>
                      </a:r>
                      <a:endParaRPr lang="en-US" sz="1100" b="1" i="0" u="none" strike="noStrike">
                        <a:solidFill>
                          <a:srgbClr val="000000"/>
                        </a:solidFill>
                        <a:effectLst/>
                        <a:latin typeface="Calibri" panose="020F0502020204030204" pitchFamily="34" charset="0"/>
                      </a:endParaRPr>
                    </a:p>
                  </a:txBody>
                  <a:tcPr marL="763" marR="763" marT="763" marB="0" anchor="b"/>
                </a:tc>
                <a:tc>
                  <a:txBody>
                    <a:bodyPr/>
                    <a:lstStyle/>
                    <a:p>
                      <a:pPr algn="ctr" fontAlgn="b"/>
                      <a:r>
                        <a:rPr lang="en-US" sz="1100" b="1" u="none" strike="noStrike">
                          <a:effectLst/>
                        </a:rPr>
                        <a:t>11.44742</a:t>
                      </a:r>
                      <a:endParaRPr lang="en-US" sz="1100" b="1" i="0" u="none" strike="noStrike">
                        <a:solidFill>
                          <a:srgbClr val="000000"/>
                        </a:solidFill>
                        <a:effectLst/>
                        <a:latin typeface="Calibri" panose="020F0502020204030204" pitchFamily="34" charset="0"/>
                      </a:endParaRPr>
                    </a:p>
                  </a:txBody>
                  <a:tcPr marL="763" marR="763" marT="763" marB="0" anchor="b"/>
                </a:tc>
                <a:tc>
                  <a:txBody>
                    <a:bodyPr/>
                    <a:lstStyle/>
                    <a:p>
                      <a:pPr algn="ctr" fontAlgn="b"/>
                      <a:r>
                        <a:rPr lang="en-US" sz="1100" b="1" u="none" strike="noStrike">
                          <a:effectLst/>
                        </a:rPr>
                        <a:t>570.0602</a:t>
                      </a:r>
                      <a:endParaRPr lang="en-US" sz="1100" b="1" i="0" u="none" strike="noStrike">
                        <a:solidFill>
                          <a:srgbClr val="000000"/>
                        </a:solidFill>
                        <a:effectLst/>
                        <a:latin typeface="Calibri" panose="020F0502020204030204" pitchFamily="34" charset="0"/>
                      </a:endParaRPr>
                    </a:p>
                  </a:txBody>
                  <a:tcPr marL="763" marR="763" marT="763" marB="0" anchor="b"/>
                </a:tc>
                <a:tc gridSpan="2">
                  <a:txBody>
                    <a:bodyPr/>
                    <a:lstStyle/>
                    <a:p>
                      <a:pPr algn="ctr" fontAlgn="b"/>
                      <a:r>
                        <a:rPr lang="en-US" sz="1100" b="1" u="none" strike="noStrike" dirty="0">
                          <a:effectLst/>
                        </a:rPr>
                        <a:t>BARHL2;DLX1;FOXC1;NFIX;FOXG1;FOXO6;MEOX2;BARX1;ASCL1;HOXA9;SOX18;NOTO;HOXC4;HOXA1;HOXA7;SOX6;NKX6-1</a:t>
                      </a:r>
                      <a:r>
                        <a:rPr lang="en-US" sz="1100" b="1" u="none" strike="noStrike" dirty="0" smtClean="0">
                          <a:effectLst/>
                        </a:rPr>
                        <a:t>; HOXA6;HOXC8;MNX1;SOX4;TFAP2A;TFAP2B;TFAP2C;NKX6-2;OLIG3;TFAP2E;GSX1;BSX;EVX1;FOXL1;EVX2; VAX2;ISL2;ZEB1;SNAI1;HOXB3;SP5;HOXD4;NEUROG1;HOXB6;MIXL1;NEUROG2;HOXB5;LHX8</a:t>
                      </a:r>
                      <a:endParaRPr lang="en-US" sz="1100" b="1" i="0" u="none" strike="noStrike" dirty="0">
                        <a:solidFill>
                          <a:srgbClr val="000000"/>
                        </a:solidFill>
                        <a:effectLst/>
                        <a:latin typeface="Calibri" panose="020F0502020204030204" pitchFamily="34" charset="0"/>
                      </a:endParaRPr>
                    </a:p>
                  </a:txBody>
                  <a:tcPr marL="763" marR="763" marT="763" marB="0" anchor="b"/>
                </a:tc>
                <a:tc hMerge="1">
                  <a:txBody>
                    <a:bodyPr/>
                    <a:lstStyle/>
                    <a:p>
                      <a:endParaRPr lang="en-US"/>
                    </a:p>
                  </a:txBody>
                  <a:tcPr/>
                </a:tc>
              </a:tr>
              <a:tr h="216847">
                <a:tc>
                  <a:txBody>
                    <a:bodyPr/>
                    <a:lstStyle/>
                    <a:p>
                      <a:pPr algn="ctr" fontAlgn="b"/>
                      <a:r>
                        <a:rPr lang="en-US" sz="1100" b="1" u="none" strike="noStrike" dirty="0" err="1">
                          <a:effectLst/>
                        </a:rPr>
                        <a:t>CHiP</a:t>
                      </a:r>
                      <a:r>
                        <a:rPr lang="en-US" sz="1100" b="1" u="none" strike="noStrike" dirty="0">
                          <a:effectLst/>
                        </a:rPr>
                        <a:t> MTF2-20144788</a:t>
                      </a:r>
                      <a:endParaRPr lang="en-US" sz="1100" b="1" i="0" u="none" strike="noStrike" dirty="0">
                        <a:solidFill>
                          <a:srgbClr val="000000"/>
                        </a:solidFill>
                        <a:effectLst/>
                        <a:latin typeface="Calibri" panose="020F0502020204030204" pitchFamily="34" charset="0"/>
                      </a:endParaRPr>
                    </a:p>
                  </a:txBody>
                  <a:tcPr marL="763" marR="763" marT="763" marB="0" anchor="b"/>
                </a:tc>
                <a:tc>
                  <a:txBody>
                    <a:bodyPr/>
                    <a:lstStyle/>
                    <a:p>
                      <a:pPr algn="ctr" fontAlgn="b"/>
                      <a:r>
                        <a:rPr lang="en-US" sz="1100" b="1" u="none" strike="noStrike">
                          <a:effectLst/>
                        </a:rPr>
                        <a:t>6.30E-21</a:t>
                      </a:r>
                      <a:endParaRPr lang="en-US" sz="1100" b="1" i="0" u="none" strike="noStrike">
                        <a:solidFill>
                          <a:srgbClr val="000000"/>
                        </a:solidFill>
                        <a:effectLst/>
                        <a:latin typeface="Calibri" panose="020F0502020204030204" pitchFamily="34" charset="0"/>
                      </a:endParaRPr>
                    </a:p>
                  </a:txBody>
                  <a:tcPr marL="763" marR="763" marT="763" marB="0" anchor="b"/>
                </a:tc>
                <a:tc>
                  <a:txBody>
                    <a:bodyPr/>
                    <a:lstStyle/>
                    <a:p>
                      <a:pPr algn="ctr" fontAlgn="b"/>
                      <a:r>
                        <a:rPr lang="en-US" sz="1100" b="1" u="none" strike="noStrike">
                          <a:effectLst/>
                        </a:rPr>
                        <a:t>1.91E-19</a:t>
                      </a:r>
                      <a:endParaRPr lang="en-US" sz="1100" b="1" i="0" u="none" strike="noStrike">
                        <a:solidFill>
                          <a:srgbClr val="000000"/>
                        </a:solidFill>
                        <a:effectLst/>
                        <a:latin typeface="Calibri" panose="020F0502020204030204" pitchFamily="34" charset="0"/>
                      </a:endParaRPr>
                    </a:p>
                  </a:txBody>
                  <a:tcPr marL="763" marR="763" marT="763" marB="0" anchor="b"/>
                </a:tc>
                <a:tc>
                  <a:txBody>
                    <a:bodyPr/>
                    <a:lstStyle/>
                    <a:p>
                      <a:pPr algn="ctr" fontAlgn="b"/>
                      <a:r>
                        <a:rPr lang="en-US" sz="1100" b="1" u="none" strike="noStrike">
                          <a:effectLst/>
                        </a:rPr>
                        <a:t>10.41866</a:t>
                      </a:r>
                      <a:endParaRPr lang="en-US" sz="1100" b="1" i="0" u="none" strike="noStrike">
                        <a:solidFill>
                          <a:srgbClr val="000000"/>
                        </a:solidFill>
                        <a:effectLst/>
                        <a:latin typeface="Calibri" panose="020F0502020204030204" pitchFamily="34" charset="0"/>
                      </a:endParaRPr>
                    </a:p>
                  </a:txBody>
                  <a:tcPr marL="763" marR="763" marT="763" marB="0" anchor="b"/>
                </a:tc>
                <a:tc>
                  <a:txBody>
                    <a:bodyPr/>
                    <a:lstStyle/>
                    <a:p>
                      <a:pPr algn="ctr" fontAlgn="b"/>
                      <a:r>
                        <a:rPr lang="en-US" sz="1100" b="1" u="none" strike="noStrike">
                          <a:effectLst/>
                        </a:rPr>
                        <a:t>484.6081</a:t>
                      </a:r>
                      <a:endParaRPr lang="en-US" sz="1100" b="1" i="0" u="none" strike="noStrike">
                        <a:solidFill>
                          <a:srgbClr val="000000"/>
                        </a:solidFill>
                        <a:effectLst/>
                        <a:latin typeface="Calibri" panose="020F0502020204030204" pitchFamily="34" charset="0"/>
                      </a:endParaRPr>
                    </a:p>
                  </a:txBody>
                  <a:tcPr marL="763" marR="763" marT="763" marB="0" anchor="b"/>
                </a:tc>
                <a:tc gridSpan="2">
                  <a:txBody>
                    <a:bodyPr/>
                    <a:lstStyle/>
                    <a:p>
                      <a:pPr algn="ctr" fontAlgn="b"/>
                      <a:r>
                        <a:rPr lang="en-US" sz="1100" b="1" u="none" strike="noStrike" dirty="0">
                          <a:effectLst/>
                        </a:rPr>
                        <a:t>BARHL2;DLX1;FOXC1;NFIX;FOXG1;FOXO6;MEOX2;BARX1;ASCL1;HOXA9;SOX18;MXI1;HOXC4;HOXA1;HOXA7;SOX6;NKX6-1</a:t>
                      </a:r>
                      <a:r>
                        <a:rPr lang="en-US" sz="1100" b="1" u="none" strike="noStrike" dirty="0" smtClean="0">
                          <a:effectLst/>
                        </a:rPr>
                        <a:t>; HOXA6;HOXC8;MNX1;SOX4;NKX6-2;OLIG3;GSX1;BSX;ESX1;TCF12;FOXJ2;EVX1;ARID3A;FOXL1;EVX2; VAX2;ISL2;ZEB1;HOXB3;SP5;HOXD4;LHX4;NEUROG1;HOXB6;MIXL1;NEUROG2; HOXB5;LHX8</a:t>
                      </a:r>
                      <a:endParaRPr lang="en-US" sz="1100" b="1" i="0" u="none" strike="noStrike" dirty="0">
                        <a:solidFill>
                          <a:srgbClr val="000000"/>
                        </a:solidFill>
                        <a:effectLst/>
                        <a:latin typeface="Calibri" panose="020F0502020204030204" pitchFamily="34" charset="0"/>
                      </a:endParaRPr>
                    </a:p>
                  </a:txBody>
                  <a:tcPr marL="763" marR="763" marT="763" marB="0" anchor="b"/>
                </a:tc>
                <a:tc hMerge="1">
                  <a:txBody>
                    <a:bodyPr/>
                    <a:lstStyle/>
                    <a:p>
                      <a:endParaRPr lang="en-US"/>
                    </a:p>
                  </a:txBody>
                  <a:tcPr/>
                </a:tc>
              </a:tr>
              <a:tr h="192662">
                <a:tc>
                  <a:txBody>
                    <a:bodyPr/>
                    <a:lstStyle/>
                    <a:p>
                      <a:pPr algn="ctr" fontAlgn="b"/>
                      <a:r>
                        <a:rPr lang="en-US" sz="1100" b="1" u="none" strike="noStrike">
                          <a:effectLst/>
                        </a:rPr>
                        <a:t>CHiP SUZ12-18974828</a:t>
                      </a:r>
                      <a:endParaRPr lang="en-US" sz="1100" b="1" i="0" u="none" strike="noStrike">
                        <a:solidFill>
                          <a:srgbClr val="000000"/>
                        </a:solidFill>
                        <a:effectLst/>
                        <a:latin typeface="Calibri" panose="020F0502020204030204" pitchFamily="34" charset="0"/>
                      </a:endParaRPr>
                    </a:p>
                  </a:txBody>
                  <a:tcPr marL="763" marR="763" marT="763" marB="0" anchor="b"/>
                </a:tc>
                <a:tc>
                  <a:txBody>
                    <a:bodyPr/>
                    <a:lstStyle/>
                    <a:p>
                      <a:pPr algn="ctr" fontAlgn="b"/>
                      <a:r>
                        <a:rPr lang="en-US" sz="1100" b="1" u="none" strike="noStrike">
                          <a:effectLst/>
                        </a:rPr>
                        <a:t>7.53E-21</a:t>
                      </a:r>
                      <a:endParaRPr lang="en-US" sz="1100" b="1" i="0" u="none" strike="noStrike">
                        <a:solidFill>
                          <a:srgbClr val="000000"/>
                        </a:solidFill>
                        <a:effectLst/>
                        <a:latin typeface="Calibri" panose="020F0502020204030204" pitchFamily="34" charset="0"/>
                      </a:endParaRPr>
                    </a:p>
                  </a:txBody>
                  <a:tcPr marL="763" marR="763" marT="763" marB="0" anchor="b"/>
                </a:tc>
                <a:tc>
                  <a:txBody>
                    <a:bodyPr/>
                    <a:lstStyle/>
                    <a:p>
                      <a:pPr algn="ctr" fontAlgn="b"/>
                      <a:r>
                        <a:rPr lang="en-US" sz="1100" b="1" u="none" strike="noStrike">
                          <a:effectLst/>
                        </a:rPr>
                        <a:t>2.03E-19</a:t>
                      </a:r>
                      <a:endParaRPr lang="en-US" sz="1100" b="1" i="0" u="none" strike="noStrike">
                        <a:solidFill>
                          <a:srgbClr val="000000"/>
                        </a:solidFill>
                        <a:effectLst/>
                        <a:latin typeface="Calibri" panose="020F0502020204030204" pitchFamily="34" charset="0"/>
                      </a:endParaRPr>
                    </a:p>
                  </a:txBody>
                  <a:tcPr marL="763" marR="763" marT="763" marB="0" anchor="b"/>
                </a:tc>
                <a:tc>
                  <a:txBody>
                    <a:bodyPr/>
                    <a:lstStyle/>
                    <a:p>
                      <a:pPr algn="ctr" fontAlgn="b"/>
                      <a:r>
                        <a:rPr lang="en-US" sz="1100" b="1" u="none" strike="noStrike">
                          <a:effectLst/>
                        </a:rPr>
                        <a:t>11.30821</a:t>
                      </a:r>
                      <a:endParaRPr lang="en-US" sz="1100" b="1" i="0" u="none" strike="noStrike">
                        <a:solidFill>
                          <a:srgbClr val="000000"/>
                        </a:solidFill>
                        <a:effectLst/>
                        <a:latin typeface="Calibri" panose="020F0502020204030204" pitchFamily="34" charset="0"/>
                      </a:endParaRPr>
                    </a:p>
                  </a:txBody>
                  <a:tcPr marL="763" marR="763" marT="763" marB="0" anchor="b"/>
                </a:tc>
                <a:tc>
                  <a:txBody>
                    <a:bodyPr/>
                    <a:lstStyle/>
                    <a:p>
                      <a:pPr algn="ctr" fontAlgn="b"/>
                      <a:r>
                        <a:rPr lang="en-US" sz="1100" b="1" u="none" strike="noStrike">
                          <a:effectLst/>
                        </a:rPr>
                        <a:t>523.9654</a:t>
                      </a:r>
                      <a:endParaRPr lang="en-US" sz="1100" b="1" i="0" u="none" strike="noStrike">
                        <a:solidFill>
                          <a:srgbClr val="000000"/>
                        </a:solidFill>
                        <a:effectLst/>
                        <a:latin typeface="Calibri" panose="020F0502020204030204" pitchFamily="34" charset="0"/>
                      </a:endParaRPr>
                    </a:p>
                  </a:txBody>
                  <a:tcPr marL="763" marR="763" marT="763" marB="0" anchor="b"/>
                </a:tc>
                <a:tc gridSpan="2">
                  <a:txBody>
                    <a:bodyPr/>
                    <a:lstStyle/>
                    <a:p>
                      <a:pPr algn="ctr" fontAlgn="b"/>
                      <a:r>
                        <a:rPr lang="en-US" sz="1100" b="1" u="none" strike="noStrike" dirty="0">
                          <a:effectLst/>
                        </a:rPr>
                        <a:t>BARHL2;DLX1;FOXC1;NFIX;FOXG1;FOXO6;MEOX2;BARX1;ASCL1;HOXA9;SOX18;HOXC4;HOXA1;HOXA7;SOX6;NKX6-1;HOXA6;HOXC8;SOX4;NKX6-2;OLIG3;BSX;ESX1;FOXJ2;EVX1;FOXL1;EVX2</a:t>
                      </a:r>
                      <a:r>
                        <a:rPr lang="en-US" sz="1100" b="1" u="none" strike="noStrike" dirty="0" smtClean="0">
                          <a:effectLst/>
                        </a:rPr>
                        <a:t>; VAX2;ISL2;KLF5;HOXB3;SP5; NEUROG1;HOXB6;MIXL1;NEUROG2;HOXB5;LHX8</a:t>
                      </a:r>
                      <a:endParaRPr lang="en-US" sz="1100" b="1" i="0" u="none" strike="noStrike" dirty="0">
                        <a:solidFill>
                          <a:srgbClr val="000000"/>
                        </a:solidFill>
                        <a:effectLst/>
                        <a:latin typeface="Calibri" panose="020F0502020204030204" pitchFamily="34" charset="0"/>
                      </a:endParaRPr>
                    </a:p>
                  </a:txBody>
                  <a:tcPr marL="763" marR="763" marT="763" marB="0" anchor="b"/>
                </a:tc>
                <a:tc hMerge="1">
                  <a:txBody>
                    <a:bodyPr/>
                    <a:lstStyle/>
                    <a:p>
                      <a:endParaRPr lang="en-US"/>
                    </a:p>
                  </a:txBody>
                  <a:tcPr/>
                </a:tc>
              </a:tr>
              <a:tr h="192662">
                <a:tc>
                  <a:txBody>
                    <a:bodyPr/>
                    <a:lstStyle/>
                    <a:p>
                      <a:pPr algn="ctr" fontAlgn="b"/>
                      <a:r>
                        <a:rPr lang="en-US" sz="1100" b="1" u="none" strike="noStrike" dirty="0" err="1">
                          <a:effectLst/>
                        </a:rPr>
                        <a:t>mNPC</a:t>
                      </a:r>
                      <a:r>
                        <a:rPr lang="en-US" sz="1100" b="1" u="none" strike="noStrike" dirty="0">
                          <a:effectLst/>
                        </a:rPr>
                        <a:t> K27me3 17603471</a:t>
                      </a:r>
                      <a:endParaRPr lang="en-US" sz="1100" b="1" i="0" u="none" strike="noStrike" dirty="0">
                        <a:solidFill>
                          <a:srgbClr val="000000"/>
                        </a:solidFill>
                        <a:effectLst/>
                        <a:latin typeface="Calibri" panose="020F0502020204030204" pitchFamily="34" charset="0"/>
                      </a:endParaRPr>
                    </a:p>
                  </a:txBody>
                  <a:tcPr marL="763" marR="763" marT="763" marB="0" anchor="b"/>
                </a:tc>
                <a:tc>
                  <a:txBody>
                    <a:bodyPr/>
                    <a:lstStyle/>
                    <a:p>
                      <a:pPr algn="ctr" fontAlgn="b"/>
                      <a:r>
                        <a:rPr lang="en-US" sz="1100" b="1" u="none" strike="noStrike">
                          <a:effectLst/>
                        </a:rPr>
                        <a:t>4.07E-17</a:t>
                      </a:r>
                      <a:endParaRPr lang="en-US" sz="1100" b="1" i="0" u="none" strike="noStrike">
                        <a:solidFill>
                          <a:srgbClr val="000000"/>
                        </a:solidFill>
                        <a:effectLst/>
                        <a:latin typeface="Calibri" panose="020F0502020204030204" pitchFamily="34" charset="0"/>
                      </a:endParaRPr>
                    </a:p>
                  </a:txBody>
                  <a:tcPr marL="763" marR="763" marT="763" marB="0" anchor="b"/>
                </a:tc>
                <a:tc>
                  <a:txBody>
                    <a:bodyPr/>
                    <a:lstStyle/>
                    <a:p>
                      <a:pPr algn="ctr" fontAlgn="b"/>
                      <a:r>
                        <a:rPr lang="en-US" sz="1100" b="1" u="none" strike="noStrike">
                          <a:effectLst/>
                        </a:rPr>
                        <a:t>8.99E-16</a:t>
                      </a:r>
                      <a:endParaRPr lang="en-US" sz="1100" b="1" i="0" u="none" strike="noStrike">
                        <a:solidFill>
                          <a:srgbClr val="000000"/>
                        </a:solidFill>
                        <a:effectLst/>
                        <a:latin typeface="Calibri" panose="020F0502020204030204" pitchFamily="34" charset="0"/>
                      </a:endParaRPr>
                    </a:p>
                  </a:txBody>
                  <a:tcPr marL="763" marR="763" marT="763" marB="0" anchor="b"/>
                </a:tc>
                <a:tc>
                  <a:txBody>
                    <a:bodyPr/>
                    <a:lstStyle/>
                    <a:p>
                      <a:pPr algn="ctr" fontAlgn="b"/>
                      <a:r>
                        <a:rPr lang="en-US" sz="1100" b="1" u="none" strike="noStrike">
                          <a:effectLst/>
                        </a:rPr>
                        <a:t>14.44629</a:t>
                      </a:r>
                      <a:endParaRPr lang="en-US" sz="1100" b="1" i="0" u="none" strike="noStrike">
                        <a:solidFill>
                          <a:srgbClr val="000000"/>
                        </a:solidFill>
                        <a:effectLst/>
                        <a:latin typeface="Calibri" panose="020F0502020204030204" pitchFamily="34" charset="0"/>
                      </a:endParaRPr>
                    </a:p>
                  </a:txBody>
                  <a:tcPr marL="763" marR="763" marT="763" marB="0" anchor="b"/>
                </a:tc>
                <a:tc>
                  <a:txBody>
                    <a:bodyPr/>
                    <a:lstStyle/>
                    <a:p>
                      <a:pPr algn="ctr" fontAlgn="b"/>
                      <a:r>
                        <a:rPr lang="en-US" sz="1100" b="1" u="none" strike="noStrike">
                          <a:effectLst/>
                        </a:rPr>
                        <a:t>545.2048</a:t>
                      </a:r>
                      <a:endParaRPr lang="en-US" sz="1100" b="1" i="0" u="none" strike="noStrike">
                        <a:solidFill>
                          <a:srgbClr val="000000"/>
                        </a:solidFill>
                        <a:effectLst/>
                        <a:latin typeface="Calibri" panose="020F0502020204030204" pitchFamily="34" charset="0"/>
                      </a:endParaRPr>
                    </a:p>
                  </a:txBody>
                  <a:tcPr marL="763" marR="763" marT="763" marB="0" anchor="b"/>
                </a:tc>
                <a:tc gridSpan="2">
                  <a:txBody>
                    <a:bodyPr/>
                    <a:lstStyle/>
                    <a:p>
                      <a:pPr algn="ctr" fontAlgn="b"/>
                      <a:r>
                        <a:rPr lang="en-US" sz="1100" b="1" u="none" strike="noStrike" dirty="0">
                          <a:effectLst/>
                        </a:rPr>
                        <a:t>TFAP2A;TFAP2B;TFAP2C;GSX1;BSX;FOXG1;FOXO6;EVX1;FOXL1;EVX2;HOXA9;SOX18;HOXB3;HOXC4;NKX6-1;HOXC8</a:t>
                      </a:r>
                      <a:r>
                        <a:rPr lang="en-US" sz="1100" b="1" u="none" strike="noStrike" dirty="0" smtClean="0">
                          <a:effectLst/>
                        </a:rPr>
                        <a:t>; NEUROG1;MNX1;HOXB6;MIXL1;NEUROG2;HOXB5;LHX8</a:t>
                      </a:r>
                      <a:endParaRPr lang="en-US" sz="1100" b="1" i="0" u="none" strike="noStrike" dirty="0">
                        <a:solidFill>
                          <a:srgbClr val="000000"/>
                        </a:solidFill>
                        <a:effectLst/>
                        <a:latin typeface="Calibri" panose="020F0502020204030204" pitchFamily="34" charset="0"/>
                      </a:endParaRPr>
                    </a:p>
                  </a:txBody>
                  <a:tcPr marL="763" marR="763" marT="763" marB="0" anchor="b"/>
                </a:tc>
                <a:tc hMerge="1">
                  <a:txBody>
                    <a:bodyPr/>
                    <a:lstStyle/>
                    <a:p>
                      <a:endParaRPr lang="en-US"/>
                    </a:p>
                  </a:txBody>
                  <a:tcPr/>
                </a:tc>
              </a:tr>
              <a:tr h="192662">
                <a:tc>
                  <a:txBody>
                    <a:bodyPr/>
                    <a:lstStyle/>
                    <a:p>
                      <a:pPr algn="ctr" fontAlgn="b"/>
                      <a:r>
                        <a:rPr lang="en-US" sz="1100" b="1" u="none" strike="noStrike">
                          <a:effectLst/>
                        </a:rPr>
                        <a:t>CHiP EZH2-18974828</a:t>
                      </a:r>
                      <a:endParaRPr lang="en-US" sz="1100" b="1" i="0" u="none" strike="noStrike">
                        <a:solidFill>
                          <a:srgbClr val="000000"/>
                        </a:solidFill>
                        <a:effectLst/>
                        <a:latin typeface="Calibri" panose="020F0502020204030204" pitchFamily="34" charset="0"/>
                      </a:endParaRPr>
                    </a:p>
                  </a:txBody>
                  <a:tcPr marL="763" marR="763" marT="763" marB="0" anchor="b"/>
                </a:tc>
                <a:tc>
                  <a:txBody>
                    <a:bodyPr/>
                    <a:lstStyle/>
                    <a:p>
                      <a:pPr algn="ctr" fontAlgn="b"/>
                      <a:r>
                        <a:rPr lang="en-US" sz="1100" b="1" u="none" strike="noStrike">
                          <a:effectLst/>
                        </a:rPr>
                        <a:t>2.11E-16</a:t>
                      </a:r>
                      <a:endParaRPr lang="en-US" sz="1100" b="1" i="0" u="none" strike="noStrike">
                        <a:solidFill>
                          <a:srgbClr val="000000"/>
                        </a:solidFill>
                        <a:effectLst/>
                        <a:latin typeface="Calibri" panose="020F0502020204030204" pitchFamily="34" charset="0"/>
                      </a:endParaRPr>
                    </a:p>
                  </a:txBody>
                  <a:tcPr marL="763" marR="763" marT="763" marB="0" anchor="b"/>
                </a:tc>
                <a:tc>
                  <a:txBody>
                    <a:bodyPr/>
                    <a:lstStyle/>
                    <a:p>
                      <a:pPr algn="ctr" fontAlgn="b"/>
                      <a:r>
                        <a:rPr lang="en-US" sz="1100" b="1" u="none" strike="noStrike">
                          <a:effectLst/>
                        </a:rPr>
                        <a:t>4.27E-15</a:t>
                      </a:r>
                      <a:endParaRPr lang="en-US" sz="1100" b="1" i="0" u="none" strike="noStrike">
                        <a:solidFill>
                          <a:srgbClr val="000000"/>
                        </a:solidFill>
                        <a:effectLst/>
                        <a:latin typeface="Calibri" panose="020F0502020204030204" pitchFamily="34" charset="0"/>
                      </a:endParaRPr>
                    </a:p>
                  </a:txBody>
                  <a:tcPr marL="763" marR="763" marT="763" marB="0" anchor="b"/>
                </a:tc>
                <a:tc>
                  <a:txBody>
                    <a:bodyPr/>
                    <a:lstStyle/>
                    <a:p>
                      <a:pPr algn="ctr" fontAlgn="b"/>
                      <a:r>
                        <a:rPr lang="en-US" sz="1100" b="1" u="none" strike="noStrike">
                          <a:effectLst/>
                        </a:rPr>
                        <a:t>8.166301</a:t>
                      </a:r>
                      <a:endParaRPr lang="en-US" sz="1100" b="1" i="0" u="none" strike="noStrike">
                        <a:solidFill>
                          <a:srgbClr val="000000"/>
                        </a:solidFill>
                        <a:effectLst/>
                        <a:latin typeface="Calibri" panose="020F0502020204030204" pitchFamily="34" charset="0"/>
                      </a:endParaRPr>
                    </a:p>
                  </a:txBody>
                  <a:tcPr marL="763" marR="763" marT="763" marB="0" anchor="b"/>
                </a:tc>
                <a:tc>
                  <a:txBody>
                    <a:bodyPr/>
                    <a:lstStyle/>
                    <a:p>
                      <a:pPr algn="ctr" fontAlgn="b"/>
                      <a:r>
                        <a:rPr lang="en-US" sz="1100" b="1" u="none" strike="noStrike">
                          <a:effectLst/>
                        </a:rPr>
                        <a:t>294.7694</a:t>
                      </a:r>
                      <a:endParaRPr lang="en-US" sz="1100" b="1" i="0" u="none" strike="noStrike">
                        <a:solidFill>
                          <a:srgbClr val="000000"/>
                        </a:solidFill>
                        <a:effectLst/>
                        <a:latin typeface="Calibri" panose="020F0502020204030204" pitchFamily="34" charset="0"/>
                      </a:endParaRPr>
                    </a:p>
                  </a:txBody>
                  <a:tcPr marL="763" marR="763" marT="763" marB="0" anchor="b"/>
                </a:tc>
                <a:tc gridSpan="2">
                  <a:txBody>
                    <a:bodyPr/>
                    <a:lstStyle/>
                    <a:p>
                      <a:pPr algn="ctr" fontAlgn="b"/>
                      <a:r>
                        <a:rPr lang="en-US" sz="1100" b="1" u="none" strike="noStrike" dirty="0">
                          <a:effectLst/>
                        </a:rPr>
                        <a:t>BARHL2;DLX1;FOXC1;NFIX;FOXG1;FOXO6;MEOX2;BARX1;ASCL1;HOXA9;SOX18;HOXC4;HOXA1;HOXA7;SOX6;NKX6-1</a:t>
                      </a:r>
                      <a:r>
                        <a:rPr lang="en-US" sz="1100" b="1" u="none" strike="noStrike" dirty="0" smtClean="0">
                          <a:effectLst/>
                        </a:rPr>
                        <a:t>; HOXA6;HOXC8;SOX4;NKX6-2;OLIG3;BSX;ESX1;EVX1;FOXL1;EVX2; VAX2;ISL2;HOXB3;SP5;HOXD4; NEUROG1;HOXB6;MIXL1;NEUROG2;HOXB5;LHX8</a:t>
                      </a:r>
                      <a:endParaRPr lang="en-US" sz="1100" b="1" i="0" u="none" strike="noStrike" dirty="0">
                        <a:solidFill>
                          <a:srgbClr val="000000"/>
                        </a:solidFill>
                        <a:effectLst/>
                        <a:latin typeface="Calibri" panose="020F0502020204030204" pitchFamily="34" charset="0"/>
                      </a:endParaRPr>
                    </a:p>
                  </a:txBody>
                  <a:tcPr marL="763" marR="763" marT="763" marB="0" anchor="b"/>
                </a:tc>
                <a:tc hMerge="1">
                  <a:txBody>
                    <a:bodyPr/>
                    <a:lstStyle/>
                    <a:p>
                      <a:endParaRPr lang="en-US"/>
                    </a:p>
                  </a:txBody>
                  <a:tcPr/>
                </a:tc>
              </a:tr>
              <a:tr h="192662">
                <a:tc>
                  <a:txBody>
                    <a:bodyPr/>
                    <a:lstStyle/>
                    <a:p>
                      <a:pPr algn="ctr" fontAlgn="b"/>
                      <a:r>
                        <a:rPr lang="en-US" sz="1100" b="1" u="none" strike="noStrike">
                          <a:effectLst/>
                        </a:rPr>
                        <a:t>CHiP PHC1-16625203</a:t>
                      </a:r>
                      <a:endParaRPr lang="en-US" sz="1100" b="1" i="0" u="none" strike="noStrike">
                        <a:solidFill>
                          <a:srgbClr val="000000"/>
                        </a:solidFill>
                        <a:effectLst/>
                        <a:latin typeface="Calibri" panose="020F0502020204030204" pitchFamily="34" charset="0"/>
                      </a:endParaRPr>
                    </a:p>
                  </a:txBody>
                  <a:tcPr marL="763" marR="763" marT="763" marB="0" anchor="b"/>
                </a:tc>
                <a:tc>
                  <a:txBody>
                    <a:bodyPr/>
                    <a:lstStyle/>
                    <a:p>
                      <a:pPr algn="ctr" fontAlgn="b"/>
                      <a:r>
                        <a:rPr lang="en-US" sz="1100" b="1" u="none" strike="noStrike">
                          <a:effectLst/>
                        </a:rPr>
                        <a:t>2.53E-16</a:t>
                      </a:r>
                      <a:endParaRPr lang="en-US" sz="1100" b="1" i="0" u="none" strike="noStrike">
                        <a:solidFill>
                          <a:srgbClr val="000000"/>
                        </a:solidFill>
                        <a:effectLst/>
                        <a:latin typeface="Calibri" panose="020F0502020204030204" pitchFamily="34" charset="0"/>
                      </a:endParaRPr>
                    </a:p>
                  </a:txBody>
                  <a:tcPr marL="763" marR="763" marT="763" marB="0" anchor="b"/>
                </a:tc>
                <a:tc>
                  <a:txBody>
                    <a:bodyPr/>
                    <a:lstStyle/>
                    <a:p>
                      <a:pPr algn="ctr" fontAlgn="b"/>
                      <a:r>
                        <a:rPr lang="en-US" sz="1100" b="1" u="none" strike="noStrike">
                          <a:effectLst/>
                        </a:rPr>
                        <a:t>4.74E-15</a:t>
                      </a:r>
                      <a:endParaRPr lang="en-US" sz="1100" b="1" i="0" u="none" strike="noStrike">
                        <a:solidFill>
                          <a:srgbClr val="000000"/>
                        </a:solidFill>
                        <a:effectLst/>
                        <a:latin typeface="Calibri" panose="020F0502020204030204" pitchFamily="34" charset="0"/>
                      </a:endParaRPr>
                    </a:p>
                  </a:txBody>
                  <a:tcPr marL="763" marR="763" marT="763" marB="0" anchor="b"/>
                </a:tc>
                <a:tc>
                  <a:txBody>
                    <a:bodyPr/>
                    <a:lstStyle/>
                    <a:p>
                      <a:pPr algn="ctr" fontAlgn="b"/>
                      <a:r>
                        <a:rPr lang="en-US" sz="1100" b="1" u="none" strike="noStrike">
                          <a:effectLst/>
                        </a:rPr>
                        <a:t>11.78806</a:t>
                      </a:r>
                      <a:endParaRPr lang="en-US" sz="1100" b="1" i="0" u="none" strike="noStrike">
                        <a:solidFill>
                          <a:srgbClr val="000000"/>
                        </a:solidFill>
                        <a:effectLst/>
                        <a:latin typeface="Calibri" panose="020F0502020204030204" pitchFamily="34" charset="0"/>
                      </a:endParaRPr>
                    </a:p>
                  </a:txBody>
                  <a:tcPr marL="763" marR="763" marT="763" marB="0" anchor="b"/>
                </a:tc>
                <a:tc>
                  <a:txBody>
                    <a:bodyPr/>
                    <a:lstStyle/>
                    <a:p>
                      <a:pPr algn="ctr" fontAlgn="b"/>
                      <a:r>
                        <a:rPr lang="en-US" sz="1100" b="1" u="none" strike="noStrike">
                          <a:effectLst/>
                        </a:rPr>
                        <a:t>423.3238</a:t>
                      </a:r>
                      <a:endParaRPr lang="en-US" sz="1100" b="1" i="0" u="none" strike="noStrike">
                        <a:solidFill>
                          <a:srgbClr val="000000"/>
                        </a:solidFill>
                        <a:effectLst/>
                        <a:latin typeface="Calibri" panose="020F0502020204030204" pitchFamily="34" charset="0"/>
                      </a:endParaRPr>
                    </a:p>
                  </a:txBody>
                  <a:tcPr marL="763" marR="763" marT="763" marB="0" anchor="b"/>
                </a:tc>
                <a:tc gridSpan="2">
                  <a:txBody>
                    <a:bodyPr/>
                    <a:lstStyle/>
                    <a:p>
                      <a:pPr algn="ctr" fontAlgn="b"/>
                      <a:r>
                        <a:rPr lang="en-US" sz="1100" b="1" u="none" strike="noStrike" dirty="0">
                          <a:effectLst/>
                        </a:rPr>
                        <a:t>DLX1;FOXC1;NFIX;FOXG1;BARX1;ASCL1;HOXA9;SOX18;HOXC4;HOXA1;NKX6-1;HOXA6;HOXC8;NKX6-2;OLIG3</a:t>
                      </a:r>
                      <a:r>
                        <a:rPr lang="en-US" sz="1100" b="1" u="none" strike="noStrike" dirty="0" smtClean="0">
                          <a:effectLst/>
                        </a:rPr>
                        <a:t>; ESX1;EVX1;EVX2;VAX2;ISL2;HOXB3;NEUROG1;HOXB6;NEUROG2;LHX8</a:t>
                      </a:r>
                      <a:endParaRPr lang="en-US" sz="1100" b="1" i="0" u="none" strike="noStrike" dirty="0">
                        <a:solidFill>
                          <a:srgbClr val="000000"/>
                        </a:solidFill>
                        <a:effectLst/>
                        <a:latin typeface="Calibri" panose="020F0502020204030204" pitchFamily="34" charset="0"/>
                      </a:endParaRPr>
                    </a:p>
                  </a:txBody>
                  <a:tcPr marL="763" marR="763" marT="763" marB="0" anchor="b"/>
                </a:tc>
                <a:tc hMerge="1">
                  <a:txBody>
                    <a:bodyPr/>
                    <a:lstStyle/>
                    <a:p>
                      <a:endParaRPr lang="en-US"/>
                    </a:p>
                  </a:txBody>
                  <a:tcPr/>
                </a:tc>
              </a:tr>
              <a:tr h="108559">
                <a:tc>
                  <a:txBody>
                    <a:bodyPr/>
                    <a:lstStyle/>
                    <a:p>
                      <a:pPr algn="ctr" fontAlgn="b"/>
                      <a:r>
                        <a:rPr lang="en-US" sz="1100" b="1" u="none" strike="noStrike">
                          <a:effectLst/>
                        </a:rPr>
                        <a:t>CHiP EED-16625203</a:t>
                      </a:r>
                      <a:endParaRPr lang="en-US" sz="1100" b="1" i="0" u="none" strike="noStrike">
                        <a:solidFill>
                          <a:srgbClr val="000000"/>
                        </a:solidFill>
                        <a:effectLst/>
                        <a:latin typeface="Calibri" panose="020F0502020204030204" pitchFamily="34" charset="0"/>
                      </a:endParaRPr>
                    </a:p>
                  </a:txBody>
                  <a:tcPr marL="763" marR="763" marT="763" marB="0" anchor="b"/>
                </a:tc>
                <a:tc>
                  <a:txBody>
                    <a:bodyPr/>
                    <a:lstStyle/>
                    <a:p>
                      <a:pPr algn="ctr" fontAlgn="b"/>
                      <a:r>
                        <a:rPr lang="en-US" sz="1100" b="1" u="none" strike="noStrike">
                          <a:effectLst/>
                        </a:rPr>
                        <a:t>4.00E-14</a:t>
                      </a:r>
                      <a:endParaRPr lang="en-US" sz="1100" b="1" i="0" u="none" strike="noStrike">
                        <a:solidFill>
                          <a:srgbClr val="000000"/>
                        </a:solidFill>
                        <a:effectLst/>
                        <a:latin typeface="Calibri" panose="020F0502020204030204" pitchFamily="34" charset="0"/>
                      </a:endParaRPr>
                    </a:p>
                  </a:txBody>
                  <a:tcPr marL="763" marR="763" marT="763" marB="0" anchor="b"/>
                </a:tc>
                <a:tc>
                  <a:txBody>
                    <a:bodyPr/>
                    <a:lstStyle/>
                    <a:p>
                      <a:pPr algn="ctr" fontAlgn="b"/>
                      <a:r>
                        <a:rPr lang="en-US" sz="1100" b="1" u="none" strike="noStrike">
                          <a:effectLst/>
                        </a:rPr>
                        <a:t>6.95E-13</a:t>
                      </a:r>
                      <a:endParaRPr lang="en-US" sz="1100" b="1" i="0" u="none" strike="noStrike">
                        <a:solidFill>
                          <a:srgbClr val="000000"/>
                        </a:solidFill>
                        <a:effectLst/>
                        <a:latin typeface="Calibri" panose="020F0502020204030204" pitchFamily="34" charset="0"/>
                      </a:endParaRPr>
                    </a:p>
                  </a:txBody>
                  <a:tcPr marL="763" marR="763" marT="763" marB="0" anchor="b"/>
                </a:tc>
                <a:tc>
                  <a:txBody>
                    <a:bodyPr/>
                    <a:lstStyle/>
                    <a:p>
                      <a:pPr algn="ctr" fontAlgn="b"/>
                      <a:r>
                        <a:rPr lang="en-US" sz="1100" b="1" u="none" strike="noStrike">
                          <a:effectLst/>
                        </a:rPr>
                        <a:t>10.83287</a:t>
                      </a:r>
                      <a:endParaRPr lang="en-US" sz="1100" b="1" i="0" u="none" strike="noStrike">
                        <a:solidFill>
                          <a:srgbClr val="000000"/>
                        </a:solidFill>
                        <a:effectLst/>
                        <a:latin typeface="Calibri" panose="020F0502020204030204" pitchFamily="34" charset="0"/>
                      </a:endParaRPr>
                    </a:p>
                  </a:txBody>
                  <a:tcPr marL="763" marR="763" marT="763" marB="0" anchor="b"/>
                </a:tc>
                <a:tc>
                  <a:txBody>
                    <a:bodyPr/>
                    <a:lstStyle/>
                    <a:p>
                      <a:pPr algn="ctr" fontAlgn="b"/>
                      <a:r>
                        <a:rPr lang="en-US" sz="1100" b="1" u="none" strike="noStrike">
                          <a:effectLst/>
                        </a:rPr>
                        <a:t>334.1828</a:t>
                      </a:r>
                      <a:endParaRPr lang="en-US" sz="1100" b="1" i="0" u="none" strike="noStrike">
                        <a:solidFill>
                          <a:srgbClr val="000000"/>
                        </a:solidFill>
                        <a:effectLst/>
                        <a:latin typeface="Calibri" panose="020F0502020204030204" pitchFamily="34" charset="0"/>
                      </a:endParaRPr>
                    </a:p>
                  </a:txBody>
                  <a:tcPr marL="763" marR="763" marT="763" marB="0" anchor="b"/>
                </a:tc>
                <a:tc gridSpan="2">
                  <a:txBody>
                    <a:bodyPr/>
                    <a:lstStyle/>
                    <a:p>
                      <a:pPr algn="ctr" fontAlgn="b"/>
                      <a:r>
                        <a:rPr lang="en-US" sz="1100" b="1" u="none" strike="noStrike" dirty="0" smtClean="0">
                          <a:effectLst/>
                        </a:rPr>
                        <a:t>DLX1;FOXC1;NFIX;OLIG3;EVX ;EVX2;MEOX2;BARX1;ASCL1;VAX2;ISL2;SOX18;HOXB3;HOXC4;HOXA1;NKX6-1; HOXA6;NEUROG1;HOXB6;MIXL1;NEUROG2;LHX8</a:t>
                      </a:r>
                      <a:endParaRPr lang="en-US" sz="1100" b="1" i="0" u="none" strike="noStrike" dirty="0">
                        <a:solidFill>
                          <a:srgbClr val="000000"/>
                        </a:solidFill>
                        <a:effectLst/>
                        <a:latin typeface="Calibri" panose="020F0502020204030204" pitchFamily="34" charset="0"/>
                      </a:endParaRPr>
                    </a:p>
                  </a:txBody>
                  <a:tcPr marL="763" marR="763" marT="763" marB="0" anchor="b"/>
                </a:tc>
                <a:tc hMerge="1">
                  <a:txBody>
                    <a:bodyPr/>
                    <a:lstStyle/>
                    <a:p>
                      <a:endParaRPr lang="en-US"/>
                    </a:p>
                  </a:txBody>
                  <a:tcPr/>
                </a:tc>
              </a:tr>
              <a:tr h="192662">
                <a:tc>
                  <a:txBody>
                    <a:bodyPr/>
                    <a:lstStyle/>
                    <a:p>
                      <a:pPr algn="ctr" fontAlgn="b"/>
                      <a:r>
                        <a:rPr lang="en-US" sz="1100" b="1" u="none" strike="noStrike" dirty="0" err="1">
                          <a:effectLst/>
                        </a:rPr>
                        <a:t>mESC</a:t>
                      </a:r>
                      <a:r>
                        <a:rPr lang="en-US" sz="1100" b="1" u="none" strike="noStrike" dirty="0">
                          <a:effectLst/>
                        </a:rPr>
                        <a:t> H3K9me3 19884255</a:t>
                      </a:r>
                      <a:endParaRPr lang="en-US" sz="1100" b="1" i="0" u="none" strike="noStrike" dirty="0">
                        <a:solidFill>
                          <a:srgbClr val="000000"/>
                        </a:solidFill>
                        <a:effectLst/>
                        <a:latin typeface="Calibri" panose="020F0502020204030204" pitchFamily="34" charset="0"/>
                      </a:endParaRPr>
                    </a:p>
                  </a:txBody>
                  <a:tcPr marL="763" marR="763" marT="763" marB="0" anchor="b"/>
                </a:tc>
                <a:tc>
                  <a:txBody>
                    <a:bodyPr/>
                    <a:lstStyle/>
                    <a:p>
                      <a:pPr algn="ctr" fontAlgn="b"/>
                      <a:r>
                        <a:rPr lang="en-US" sz="1100" b="1" u="none" strike="noStrike">
                          <a:effectLst/>
                        </a:rPr>
                        <a:t>9.51E-13</a:t>
                      </a:r>
                      <a:endParaRPr lang="en-US" sz="1100" b="1" i="0" u="none" strike="noStrike">
                        <a:solidFill>
                          <a:srgbClr val="000000"/>
                        </a:solidFill>
                        <a:effectLst/>
                        <a:latin typeface="Calibri" panose="020F0502020204030204" pitchFamily="34" charset="0"/>
                      </a:endParaRPr>
                    </a:p>
                  </a:txBody>
                  <a:tcPr marL="763" marR="763" marT="763" marB="0" anchor="b"/>
                </a:tc>
                <a:tc>
                  <a:txBody>
                    <a:bodyPr/>
                    <a:lstStyle/>
                    <a:p>
                      <a:pPr algn="ctr" fontAlgn="b"/>
                      <a:r>
                        <a:rPr lang="en-US" sz="1100" b="1" u="none" strike="noStrike">
                          <a:effectLst/>
                        </a:rPr>
                        <a:t>1.36E-11</a:t>
                      </a:r>
                      <a:endParaRPr lang="en-US" sz="1100" b="1" i="0" u="none" strike="noStrike">
                        <a:solidFill>
                          <a:srgbClr val="000000"/>
                        </a:solidFill>
                        <a:effectLst/>
                        <a:latin typeface="Calibri" panose="020F0502020204030204" pitchFamily="34" charset="0"/>
                      </a:endParaRPr>
                    </a:p>
                  </a:txBody>
                  <a:tcPr marL="763" marR="763" marT="763" marB="0" anchor="b"/>
                </a:tc>
                <a:tc>
                  <a:txBody>
                    <a:bodyPr/>
                    <a:lstStyle/>
                    <a:p>
                      <a:pPr algn="ctr" fontAlgn="b"/>
                      <a:r>
                        <a:rPr lang="en-US" sz="1100" b="1" u="none" strike="noStrike">
                          <a:effectLst/>
                        </a:rPr>
                        <a:t>6.635614</a:t>
                      </a:r>
                      <a:endParaRPr lang="en-US" sz="1100" b="1" i="0" u="none" strike="noStrike">
                        <a:solidFill>
                          <a:srgbClr val="000000"/>
                        </a:solidFill>
                        <a:effectLst/>
                        <a:latin typeface="Calibri" panose="020F0502020204030204" pitchFamily="34" charset="0"/>
                      </a:endParaRPr>
                    </a:p>
                  </a:txBody>
                  <a:tcPr marL="763" marR="763" marT="763" marB="0" anchor="b"/>
                </a:tc>
                <a:tc>
                  <a:txBody>
                    <a:bodyPr/>
                    <a:lstStyle/>
                    <a:p>
                      <a:pPr algn="ctr" fontAlgn="b"/>
                      <a:r>
                        <a:rPr lang="en-US" sz="1100" b="1" u="none" strike="noStrike">
                          <a:effectLst/>
                        </a:rPr>
                        <a:t>183.6799</a:t>
                      </a:r>
                      <a:endParaRPr lang="en-US" sz="1100" b="1" i="0" u="none" strike="noStrike">
                        <a:solidFill>
                          <a:srgbClr val="000000"/>
                        </a:solidFill>
                        <a:effectLst/>
                        <a:latin typeface="Calibri" panose="020F0502020204030204" pitchFamily="34" charset="0"/>
                      </a:endParaRPr>
                    </a:p>
                  </a:txBody>
                  <a:tcPr marL="763" marR="763" marT="763" marB="0" anchor="b"/>
                </a:tc>
                <a:tc gridSpan="2">
                  <a:txBody>
                    <a:bodyPr/>
                    <a:lstStyle/>
                    <a:p>
                      <a:pPr algn="ctr" fontAlgn="b"/>
                      <a:r>
                        <a:rPr lang="en-US" sz="1100" b="1" u="none" strike="noStrike" dirty="0">
                          <a:effectLst/>
                        </a:rPr>
                        <a:t>BARHL2;FOXC1;NFIX;FOXO6;MEOX2;BARX1;ASCL1;SOX2;HOXA9;SOX18;MXI1;HOXA1;HOXA7;NKX6-1;HOXA6;MNX1;SOX4</a:t>
                      </a:r>
                      <a:r>
                        <a:rPr lang="en-US" sz="1100" b="1" u="none" strike="noStrike" dirty="0" smtClean="0">
                          <a:effectLst/>
                        </a:rPr>
                        <a:t>; TFAP2A;TFAP2C;NKX6-2;OLIG3;TFAP2E;TCF12;FOXJ2;EVX1;FOXL1;VAX2;ISL2;HOXB3;SP5;NEUROG1</a:t>
                      </a:r>
                      <a:endParaRPr lang="en-US" sz="1100" b="1" i="0" u="none" strike="noStrike" dirty="0">
                        <a:solidFill>
                          <a:srgbClr val="000000"/>
                        </a:solidFill>
                        <a:effectLst/>
                        <a:latin typeface="Calibri" panose="020F0502020204030204" pitchFamily="34" charset="0"/>
                      </a:endParaRPr>
                    </a:p>
                  </a:txBody>
                  <a:tcPr marL="763" marR="763" marT="763" marB="0" anchor="b"/>
                </a:tc>
                <a:tc hMerge="1">
                  <a:txBody>
                    <a:bodyPr/>
                    <a:lstStyle/>
                    <a:p>
                      <a:endParaRPr lang="en-US"/>
                    </a:p>
                  </a:txBody>
                  <a:tcPr/>
                </a:tc>
              </a:tr>
              <a:tr h="192662">
                <a:tc>
                  <a:txBody>
                    <a:bodyPr/>
                    <a:lstStyle/>
                    <a:p>
                      <a:pPr algn="ctr" fontAlgn="b"/>
                      <a:r>
                        <a:rPr lang="en-US" sz="1100" b="1" u="none" strike="noStrike">
                          <a:effectLst/>
                        </a:rPr>
                        <a:t>CHiP KLF4-19030024</a:t>
                      </a:r>
                      <a:endParaRPr lang="en-US" sz="1100" b="1" i="0" u="none" strike="noStrike">
                        <a:solidFill>
                          <a:srgbClr val="000000"/>
                        </a:solidFill>
                        <a:effectLst/>
                        <a:latin typeface="Calibri" panose="020F0502020204030204" pitchFamily="34" charset="0"/>
                      </a:endParaRPr>
                    </a:p>
                  </a:txBody>
                  <a:tcPr marL="763" marR="763" marT="763" marB="0" anchor="b"/>
                </a:tc>
                <a:tc>
                  <a:txBody>
                    <a:bodyPr/>
                    <a:lstStyle/>
                    <a:p>
                      <a:pPr algn="ctr" fontAlgn="b"/>
                      <a:r>
                        <a:rPr lang="en-US" sz="1100" b="1" u="none" strike="noStrike">
                          <a:effectLst/>
                        </a:rPr>
                        <a:t>2.08E-12</a:t>
                      </a:r>
                      <a:endParaRPr lang="en-US" sz="1100" b="1" i="0" u="none" strike="noStrike">
                        <a:solidFill>
                          <a:srgbClr val="000000"/>
                        </a:solidFill>
                        <a:effectLst/>
                        <a:latin typeface="Calibri" panose="020F0502020204030204" pitchFamily="34" charset="0"/>
                      </a:endParaRPr>
                    </a:p>
                  </a:txBody>
                  <a:tcPr marL="763" marR="763" marT="763" marB="0" anchor="b"/>
                </a:tc>
                <a:tc>
                  <a:txBody>
                    <a:bodyPr/>
                    <a:lstStyle/>
                    <a:p>
                      <a:pPr algn="ctr" fontAlgn="b"/>
                      <a:r>
                        <a:rPr lang="en-US" sz="1100" b="1" u="none" strike="noStrike">
                          <a:effectLst/>
                        </a:rPr>
                        <a:t>2.81E-11</a:t>
                      </a:r>
                      <a:endParaRPr lang="en-US" sz="1100" b="1" i="0" u="none" strike="noStrike">
                        <a:solidFill>
                          <a:srgbClr val="000000"/>
                        </a:solidFill>
                        <a:effectLst/>
                        <a:latin typeface="Calibri" panose="020F0502020204030204" pitchFamily="34" charset="0"/>
                      </a:endParaRPr>
                    </a:p>
                  </a:txBody>
                  <a:tcPr marL="763" marR="763" marT="763" marB="0" anchor="b"/>
                </a:tc>
                <a:tc>
                  <a:txBody>
                    <a:bodyPr/>
                    <a:lstStyle/>
                    <a:p>
                      <a:pPr algn="ctr" fontAlgn="b"/>
                      <a:r>
                        <a:rPr lang="en-US" sz="1100" b="1" u="none" strike="noStrike">
                          <a:effectLst/>
                        </a:rPr>
                        <a:t>7.387965</a:t>
                      </a:r>
                      <a:endParaRPr lang="en-US" sz="1100" b="1" i="0" u="none" strike="noStrike">
                        <a:solidFill>
                          <a:srgbClr val="000000"/>
                        </a:solidFill>
                        <a:effectLst/>
                        <a:latin typeface="Calibri" panose="020F0502020204030204" pitchFamily="34" charset="0"/>
                      </a:endParaRPr>
                    </a:p>
                  </a:txBody>
                  <a:tcPr marL="763" marR="763" marT="763" marB="0" anchor="b"/>
                </a:tc>
                <a:tc>
                  <a:txBody>
                    <a:bodyPr/>
                    <a:lstStyle/>
                    <a:p>
                      <a:pPr algn="ctr" fontAlgn="b"/>
                      <a:r>
                        <a:rPr lang="en-US" sz="1100" b="1" u="none" strike="noStrike">
                          <a:effectLst/>
                        </a:rPr>
                        <a:t>198.7154</a:t>
                      </a:r>
                      <a:endParaRPr lang="en-US" sz="1100" b="1" i="0" u="none" strike="noStrike">
                        <a:solidFill>
                          <a:srgbClr val="000000"/>
                        </a:solidFill>
                        <a:effectLst/>
                        <a:latin typeface="Calibri" panose="020F0502020204030204" pitchFamily="34" charset="0"/>
                      </a:endParaRPr>
                    </a:p>
                  </a:txBody>
                  <a:tcPr marL="763" marR="763" marT="763" marB="0" anchor="b"/>
                </a:tc>
                <a:tc gridSpan="2">
                  <a:txBody>
                    <a:bodyPr/>
                    <a:lstStyle/>
                    <a:p>
                      <a:pPr algn="ctr" fontAlgn="b"/>
                      <a:r>
                        <a:rPr lang="en-US" sz="1100" b="1" u="none" strike="noStrike" dirty="0">
                          <a:effectLst/>
                        </a:rPr>
                        <a:t>BARHL2;DLX1;FOXC1;FOXG1;BARX1;SOX2;HOXA9;SOX18;SOX15;HOXA1;NKX6-1;HOXC8;NKX6-2;ESX1;EVX1;ARID3A;EVX2;ISL2</a:t>
                      </a:r>
                      <a:r>
                        <a:rPr lang="en-US" sz="1100" b="1" u="none" strike="noStrike" dirty="0" smtClean="0">
                          <a:effectLst/>
                        </a:rPr>
                        <a:t>; KLF5;SNAI1;HOXB3;NEUROG1;HOXB6;NEUROG2;HOXB5;LHX8</a:t>
                      </a:r>
                      <a:endParaRPr lang="en-US" sz="1100" b="1" i="0" u="none" strike="noStrike" dirty="0">
                        <a:solidFill>
                          <a:srgbClr val="000000"/>
                        </a:solidFill>
                        <a:effectLst/>
                        <a:latin typeface="Calibri" panose="020F0502020204030204" pitchFamily="34" charset="0"/>
                      </a:endParaRPr>
                    </a:p>
                  </a:txBody>
                  <a:tcPr marL="763" marR="763" marT="763" marB="0" anchor="b"/>
                </a:tc>
                <a:tc hMerge="1">
                  <a:txBody>
                    <a:bodyPr/>
                    <a:lstStyle/>
                    <a:p>
                      <a:endParaRPr lang="en-US"/>
                    </a:p>
                  </a:txBody>
                  <a:tcPr/>
                </a:tc>
              </a:tr>
              <a:tr h="192662">
                <a:tc>
                  <a:txBody>
                    <a:bodyPr/>
                    <a:lstStyle/>
                    <a:p>
                      <a:pPr algn="ctr" fontAlgn="b"/>
                      <a:r>
                        <a:rPr lang="en-US" sz="1100" b="1" u="none" strike="noStrike" dirty="0" err="1">
                          <a:effectLst/>
                        </a:rPr>
                        <a:t>mWholeBrain</a:t>
                      </a:r>
                      <a:r>
                        <a:rPr lang="en-US" sz="1100" b="1" u="none" strike="noStrike" dirty="0">
                          <a:effectLst/>
                        </a:rPr>
                        <a:t> H3K27me3 18600261</a:t>
                      </a:r>
                      <a:endParaRPr lang="en-US" sz="1100" b="1" i="0" u="none" strike="noStrike" dirty="0">
                        <a:solidFill>
                          <a:srgbClr val="000000"/>
                        </a:solidFill>
                        <a:effectLst/>
                        <a:latin typeface="Calibri" panose="020F0502020204030204" pitchFamily="34" charset="0"/>
                      </a:endParaRPr>
                    </a:p>
                  </a:txBody>
                  <a:tcPr marL="763" marR="763" marT="763" marB="0" anchor="b"/>
                </a:tc>
                <a:tc>
                  <a:txBody>
                    <a:bodyPr/>
                    <a:lstStyle/>
                    <a:p>
                      <a:pPr algn="ctr" fontAlgn="b"/>
                      <a:r>
                        <a:rPr lang="en-US" sz="1100" b="1" u="none" strike="noStrike">
                          <a:effectLst/>
                        </a:rPr>
                        <a:t>1.00E-08</a:t>
                      </a:r>
                      <a:endParaRPr lang="en-US" sz="1100" b="1" i="0" u="none" strike="noStrike">
                        <a:solidFill>
                          <a:srgbClr val="000000"/>
                        </a:solidFill>
                        <a:effectLst/>
                        <a:latin typeface="Calibri" panose="020F0502020204030204" pitchFamily="34" charset="0"/>
                      </a:endParaRPr>
                    </a:p>
                  </a:txBody>
                  <a:tcPr marL="763" marR="763" marT="763" marB="0" anchor="b"/>
                </a:tc>
                <a:tc>
                  <a:txBody>
                    <a:bodyPr/>
                    <a:lstStyle/>
                    <a:p>
                      <a:pPr algn="ctr" fontAlgn="b"/>
                      <a:r>
                        <a:rPr lang="en-US" sz="1100" b="1" u="none" strike="noStrike">
                          <a:effectLst/>
                        </a:rPr>
                        <a:t>1.06E-07</a:t>
                      </a:r>
                      <a:endParaRPr lang="en-US" sz="1100" b="1" i="0" u="none" strike="noStrike">
                        <a:solidFill>
                          <a:srgbClr val="000000"/>
                        </a:solidFill>
                        <a:effectLst/>
                        <a:latin typeface="Calibri" panose="020F0502020204030204" pitchFamily="34" charset="0"/>
                      </a:endParaRPr>
                    </a:p>
                  </a:txBody>
                  <a:tcPr marL="763" marR="763" marT="763" marB="0" anchor="b"/>
                </a:tc>
                <a:tc>
                  <a:txBody>
                    <a:bodyPr/>
                    <a:lstStyle/>
                    <a:p>
                      <a:pPr algn="ctr" fontAlgn="b"/>
                      <a:r>
                        <a:rPr lang="en-US" sz="1100" b="1" u="none" strike="noStrike">
                          <a:effectLst/>
                        </a:rPr>
                        <a:t>6.870068</a:t>
                      </a:r>
                      <a:endParaRPr lang="en-US" sz="1100" b="1" i="0" u="none" strike="noStrike">
                        <a:solidFill>
                          <a:srgbClr val="000000"/>
                        </a:solidFill>
                        <a:effectLst/>
                        <a:latin typeface="Calibri" panose="020F0502020204030204" pitchFamily="34" charset="0"/>
                      </a:endParaRPr>
                    </a:p>
                  </a:txBody>
                  <a:tcPr marL="763" marR="763" marT="763" marB="0" anchor="b"/>
                </a:tc>
                <a:tc>
                  <a:txBody>
                    <a:bodyPr/>
                    <a:lstStyle/>
                    <a:p>
                      <a:pPr algn="ctr" fontAlgn="b"/>
                      <a:r>
                        <a:rPr lang="en-US" sz="1100" b="1" u="none" strike="noStrike">
                          <a:effectLst/>
                        </a:rPr>
                        <a:t>126.5204</a:t>
                      </a:r>
                      <a:endParaRPr lang="en-US" sz="1100" b="1" i="0" u="none" strike="noStrike">
                        <a:solidFill>
                          <a:srgbClr val="000000"/>
                        </a:solidFill>
                        <a:effectLst/>
                        <a:latin typeface="Calibri" panose="020F0502020204030204" pitchFamily="34" charset="0"/>
                      </a:endParaRPr>
                    </a:p>
                  </a:txBody>
                  <a:tcPr marL="763" marR="763" marT="763" marB="0" anchor="b"/>
                </a:tc>
                <a:tc gridSpan="2">
                  <a:txBody>
                    <a:bodyPr/>
                    <a:lstStyle/>
                    <a:p>
                      <a:pPr algn="ctr" fontAlgn="b"/>
                      <a:r>
                        <a:rPr lang="en-US" sz="1100" b="1" u="none" strike="noStrike" dirty="0">
                          <a:effectLst/>
                        </a:rPr>
                        <a:t>BARHL2;TFAP2C;NKX6-2;OLIG3;TFAP2E;BSX;PRDM1;MEOX2;BARX1;NOTO;HOXC4;SP5;NEUROG1;MNX1;MIXL1;NEUROG2;LHX8</a:t>
                      </a:r>
                      <a:endParaRPr lang="en-US" sz="1100" b="1" i="0" u="none" strike="noStrike" dirty="0">
                        <a:solidFill>
                          <a:srgbClr val="000000"/>
                        </a:solidFill>
                        <a:effectLst/>
                        <a:latin typeface="Calibri" panose="020F0502020204030204" pitchFamily="34" charset="0"/>
                      </a:endParaRPr>
                    </a:p>
                  </a:txBody>
                  <a:tcPr marL="763" marR="763" marT="763" marB="0" anchor="b"/>
                </a:tc>
                <a:tc hMerge="1">
                  <a:txBody>
                    <a:bodyPr/>
                    <a:lstStyle/>
                    <a:p>
                      <a:endParaRPr lang="en-US"/>
                    </a:p>
                  </a:txBody>
                  <a:tcPr/>
                </a:tc>
              </a:tr>
            </a:tbl>
          </a:graphicData>
        </a:graphic>
      </p:graphicFrame>
      <p:sp>
        <p:nvSpPr>
          <p:cNvPr id="3" name="TextBox 2"/>
          <p:cNvSpPr txBox="1"/>
          <p:nvPr/>
        </p:nvSpPr>
        <p:spPr>
          <a:xfrm>
            <a:off x="3044881" y="0"/>
            <a:ext cx="6326091" cy="338554"/>
          </a:xfrm>
          <a:prstGeom prst="rect">
            <a:avLst/>
          </a:prstGeom>
          <a:noFill/>
        </p:spPr>
        <p:txBody>
          <a:bodyPr wrap="none" rtlCol="0">
            <a:spAutoFit/>
          </a:bodyPr>
          <a:lstStyle/>
          <a:p>
            <a:r>
              <a:rPr lang="en-US" sz="1600" b="1" dirty="0" smtClean="0"/>
              <a:t>GSEA of 70 LTR5_Hs TFs manifesting more than 50% gain of TFBS density</a:t>
            </a:r>
            <a:endParaRPr lang="en-US" sz="1600" b="1" dirty="0"/>
          </a:p>
        </p:txBody>
      </p:sp>
      <p:sp>
        <p:nvSpPr>
          <p:cNvPr id="4" name="TextBox 3"/>
          <p:cNvSpPr txBox="1"/>
          <p:nvPr/>
        </p:nvSpPr>
        <p:spPr>
          <a:xfrm>
            <a:off x="0" y="-4364"/>
            <a:ext cx="346570" cy="400110"/>
          </a:xfrm>
          <a:prstGeom prst="rect">
            <a:avLst/>
          </a:prstGeom>
          <a:noFill/>
        </p:spPr>
        <p:txBody>
          <a:bodyPr wrap="none" rtlCol="0">
            <a:spAutoFit/>
          </a:bodyPr>
          <a:lstStyle/>
          <a:p>
            <a:r>
              <a:rPr lang="en-US" sz="2000" b="1" dirty="0"/>
              <a:t>H</a:t>
            </a:r>
          </a:p>
        </p:txBody>
      </p:sp>
    </p:spTree>
    <p:extLst>
      <p:ext uri="{BB962C8B-B14F-4D97-AF65-F5344CB8AC3E}">
        <p14:creationId xmlns:p14="http://schemas.microsoft.com/office/powerpoint/2010/main" val="423800826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TotalTime>
  <Words>1835</Words>
  <Application>Microsoft Office PowerPoint</Application>
  <PresentationFormat>Widescreen</PresentationFormat>
  <Paragraphs>1026</Paragraphs>
  <Slides>13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vt:i4>
      </vt:variant>
    </vt:vector>
  </HeadingPairs>
  <TitlesOfParts>
    <vt:vector size="17" baseType="lpstr">
      <vt:lpstr>Arial</vt:lpstr>
      <vt:lpstr>Calibri</vt:lpstr>
      <vt:lpstr>Calibri Light</vt:lpstr>
      <vt:lpstr>Office Theme</vt:lpstr>
      <vt:lpstr>Supplementary Figure S1. (Related to Figure 6). Distinct and common association patterns of TFBS density changes within brain development regulatory regions of human and chimpanzee revealed by genome-wide chromosome level alignment analyses with TFBS density profiles of different families of human embryo regulatory LTRs.   A-C. Interspecies chromosome-level correlation profiles of TFBS density changes acquired during mammalian evolution within human and chimpanzee brain development regulatory regions aligned to MLT2A1 loci (I); or to LTR5_Hs loci (K); and combining alignment patterns to both MLT2A1 and LTR5_Hs loci (L). D. Common patterns of genome-wide TFBS density changes acquired by Chimpanzee and Modern Humans during primate evolution identified by comparisons to TFBS density values within mouse ESC multi-TFs-binding regulatory loci. E. Divergent patterns of TFBS density changes acquired by Chimpanzee and Modern Humans during primate evolution identified by direct comparisons of TFBS density gains and losses within BDRRs of human versus chimpanzee.  F-L. GSEA of 70 LTR5_Hs TFs manifesting more than 50% gain of TFBS density.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Figure 6. Distinct and common association patterns of TFBS density changes within brain development regulatory regions of human and chimpanzee revealed by genome-wide chromosome level alignment analyses with TFBS density profiles of different families of human embryo regulatory LTRs.  A. Chromosome-level correlation patterns of TFBS density changes acquired during mammalian evolution within human and chimpanzee brain development regulatory regions aligned to MLT2A1 loci. B. Chromosome-level correlation patterns of TFBS density changes acquired during mammalian evolution within human and chimpanzee brain development regulatory regions aligned to LTR5_Hs loci.  C. Chromosome-level correlation patterns of TFBS density changes acquired during mammalian evolution within human and chimpanzee brain development regulatory regions aligned to MLT2A2 loci. D. Chromosome-level correlation patterns of TFBS density changes  acquired during mammalian evolution within human and chimpanzee brain development regulatory regions aligned to LTR7 loci. E-F. Chromosome-level discordant correlation patterns of TFBS density changes  acquired during mammalian evolution within human (E) and chimpanzee (F) brain development regulatory regions aligned to LTR5_Hs and MLT2A1 loci. G-H. Chromosome-level negative correlation patterns of TFBS density changes  acquired during mammalian evolution within human (G) and chimpanzee (H) brain development regulatory regions aligned to LTR5_Hs and MLT2A1 loci.  I-L. Interspecies chromosome-level correlation profiles of TFBS density changes acquired during mammalian evolution within human and chimpanzee brain development regulatory regions aligned to MLT2A1 loci (I); or to LTR5_Hs loci (K); and combining alignment patterns to both MLT2A1 and LTR5_Hs loci (L). M. Common patterns of genome-wide TFBS density changes acquired by Chimpanzee and Modern Humans during primate evolution identified by comparisons to TFBS density values within mouse ESC multi-TFs-binding regulatory loci. N. Divergent patterns of TFBS density changes acquired by Chimpanzee and Modern Humans during primate evolution identified by direct comparisons of TFBS density gains and losses within BDRRs of human versus chimpanzee.  </dc:title>
  <dc:creator>Guennadi Glinskii</dc:creator>
  <cp:lastModifiedBy>Guennadi Glinskii</cp:lastModifiedBy>
  <cp:revision>6</cp:revision>
  <dcterms:created xsi:type="dcterms:W3CDTF">2024-09-09T22:28:03Z</dcterms:created>
  <dcterms:modified xsi:type="dcterms:W3CDTF">2024-09-14T03:39:50Z</dcterms:modified>
</cp:coreProperties>
</file>