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67" r:id="rId5"/>
  </p:sldIdLst>
  <p:sldSz cx="9144000" cy="6858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usarrat Nahid" initials="MN" lastIdx="1" clrIdx="0">
    <p:extLst>
      <p:ext uri="{19B8F6BF-5375-455C-9EA6-DF929625EA0E}">
        <p15:presenceInfo xmlns:p15="http://schemas.microsoft.com/office/powerpoint/2012/main" userId="S::mun4003@med.cornell.edu::1d0239c2-ca6e-4cc2-bf23-67d78d26bb4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51B1B468-C496-46FF-828C-5BE92D308258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B06A595-E70D-4C18-9C4E-4D3212E9C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72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550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000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87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y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lIns="0" tIns="0" anchor="t">
            <a:normAutofit/>
          </a:bodyPr>
          <a:lstStyle>
            <a:lvl1pPr algn="l">
              <a:defRPr sz="3600">
                <a:solidFill>
                  <a:srgbClr val="A20815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Insert Title Here</a:t>
            </a:r>
            <a:br>
              <a:rPr lang="en-US" dirty="0"/>
            </a:br>
            <a:r>
              <a:rPr lang="en-US" dirty="0"/>
              <a:t>Copy Only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914401" y="1432415"/>
            <a:ext cx="7759701" cy="4517048"/>
          </a:xfrm>
        </p:spPr>
        <p:txBody>
          <a:bodyPr>
            <a:normAutofit/>
          </a:bodyPr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 sz="1800" b="1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742950" marR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sz="1800" b="1"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marR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─"/>
              <a:tabLst/>
              <a:defRPr sz="1800" b="1">
                <a:solidFill>
                  <a:schemeClr val="tx1"/>
                </a:solidFill>
                <a:latin typeface="Arial"/>
                <a:cs typeface="Arial"/>
              </a:defRPr>
            </a:lvl3pPr>
            <a:lvl4pPr marL="0">
              <a:defRPr sz="1500">
                <a:solidFill>
                  <a:srgbClr val="7F7F7F"/>
                </a:solidFill>
                <a:latin typeface="Arial"/>
                <a:cs typeface="Arial"/>
              </a:defRPr>
            </a:lvl4pPr>
            <a:lvl5pPr marL="457200">
              <a:defRPr sz="1500">
                <a:solidFill>
                  <a:srgbClr val="7F7F7F"/>
                </a:solidFill>
                <a:latin typeface="Arial"/>
                <a:cs typeface="Arial"/>
              </a:defRPr>
            </a:lvl5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UY" alt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First</a:t>
            </a:r>
            <a:r>
              <a:rPr kumimoji="0" lang="es-UY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UY" alt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level</a:t>
            </a:r>
            <a:r>
              <a:rPr kumimoji="0" lang="es-UY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UY" alt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copy</a:t>
            </a:r>
            <a:endParaRPr kumimoji="0" lang="es-UY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s-UY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Second</a:t>
            </a:r>
            <a:r>
              <a:rPr kumimoji="0" lang="es-UY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UY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level</a:t>
            </a:r>
            <a:r>
              <a:rPr kumimoji="0" lang="es-UY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UY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copy</a:t>
            </a:r>
            <a:endParaRPr kumimoji="0" lang="es-UY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s-UY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Third </a:t>
            </a:r>
            <a:r>
              <a:rPr kumimoji="0" lang="es-UY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level</a:t>
            </a:r>
            <a:r>
              <a:rPr kumimoji="0" lang="es-UY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s-UY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copy</a:t>
            </a:r>
            <a:endParaRPr kumimoji="0" lang="es-E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524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358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825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72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37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77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4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03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06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95DDA-9C87-4050-9658-2E92056E5BC0}" type="datetimeFigureOut">
              <a:rPr lang="en-US" smtClean="0"/>
              <a:t>5/26/2021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ADF3D-365C-40B8-9CF7-11F987D763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9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689644"/>
              </p:ext>
            </p:extLst>
          </p:nvPr>
        </p:nvGraphicFramePr>
        <p:xfrm>
          <a:off x="242454" y="739766"/>
          <a:ext cx="8659091" cy="447399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793674">
                  <a:extLst>
                    <a:ext uri="{9D8B030D-6E8A-4147-A177-3AD203B41FA5}">
                      <a16:colId xmlns:a16="http://schemas.microsoft.com/office/drawing/2014/main" val="848136268"/>
                    </a:ext>
                  </a:extLst>
                </a:gridCol>
                <a:gridCol w="689956">
                  <a:extLst>
                    <a:ext uri="{9D8B030D-6E8A-4147-A177-3AD203B41FA5}">
                      <a16:colId xmlns:a16="http://schemas.microsoft.com/office/drawing/2014/main" val="1811311372"/>
                    </a:ext>
                  </a:extLst>
                </a:gridCol>
                <a:gridCol w="598517">
                  <a:extLst>
                    <a:ext uri="{9D8B030D-6E8A-4147-A177-3AD203B41FA5}">
                      <a16:colId xmlns:a16="http://schemas.microsoft.com/office/drawing/2014/main" val="3698423413"/>
                    </a:ext>
                  </a:extLst>
                </a:gridCol>
                <a:gridCol w="698269">
                  <a:extLst>
                    <a:ext uri="{9D8B030D-6E8A-4147-A177-3AD203B41FA5}">
                      <a16:colId xmlns:a16="http://schemas.microsoft.com/office/drawing/2014/main" val="381847837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984343407"/>
                    </a:ext>
                  </a:extLst>
                </a:gridCol>
                <a:gridCol w="608790">
                  <a:extLst>
                    <a:ext uri="{9D8B030D-6E8A-4147-A177-3AD203B41FA5}">
                      <a16:colId xmlns:a16="http://schemas.microsoft.com/office/drawing/2014/main" val="3138179213"/>
                    </a:ext>
                  </a:extLst>
                </a:gridCol>
                <a:gridCol w="629805">
                  <a:extLst>
                    <a:ext uri="{9D8B030D-6E8A-4147-A177-3AD203B41FA5}">
                      <a16:colId xmlns:a16="http://schemas.microsoft.com/office/drawing/2014/main" val="366309294"/>
                    </a:ext>
                  </a:extLst>
                </a:gridCol>
              </a:tblGrid>
              <a:tr h="359192">
                <a:tc>
                  <a:txBody>
                    <a:bodyPr/>
                    <a:lstStyle/>
                    <a:p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Survey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Items (Strongly Disagree,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Disagree, Agree, Strongly Agree)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(%A, SA)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 (%A,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 (%A,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648745"/>
                  </a:ext>
                </a:extLst>
              </a:tr>
              <a:tr h="2516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506373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I recognize my values and priorities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542816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I have clearly articulated career goals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846254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I feel confident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my ability to progress in my career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76%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779641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I have skills in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navigating my own success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408329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I am comfortable negotiating for what I need to succeed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75%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520827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I have a strategy for managing my time and competing demands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292102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I am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capable of professionally managing conflict in the workplace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025060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I am confident in my ability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present my academic work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351182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I have an environment of support &amp;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guidance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 career advancement^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88%</a:t>
                      </a:r>
                    </a:p>
                  </a:txBody>
                  <a:tcP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</a:p>
                  </a:txBody>
                  <a:tcP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994787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I have a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mentor who meaningfully contributes to my success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995442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I understand the promotions process at Weill Cornell Medical College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31%</a:t>
                      </a:r>
                    </a:p>
                  </a:txBody>
                  <a:tcP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</a:p>
                  </a:txBody>
                  <a:tcPr>
                    <a:solidFill>
                      <a:schemeClr val="bg1"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933274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I look forward to coming to work^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069573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 I find my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work to be personally satisfying^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</a:p>
                  </a:txBody>
                  <a:tcPr>
                    <a:solidFill>
                      <a:schemeClr val="bg1">
                        <a:lumMod val="9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904731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 I am satisfied with how my career is advancing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89%</a:t>
                      </a:r>
                    </a:p>
                  </a:txBody>
                  <a:tcPr>
                    <a:solidFill>
                      <a:schemeClr val="bg1">
                        <a:lumMod val="85000"/>
                        <a:alpha val="7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749415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398" y="5347752"/>
            <a:ext cx="8991602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 items cluster in these domains: self-awareness (1-2), self-efficacy (3-8), work environment (9-11),work satisfaction (12-14)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items on the survey except 3 (^) improved post program, P = &lt;0.05,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McNemar’s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pre-program items were rated lower by female participants.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None of the gender differences were significant by Wilcoxon Rank-sum/Mann-Whitney test. 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399" y="370434"/>
            <a:ext cx="5531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of Pre and Post Surveys completed by LAMP participants (N=224)</a:t>
            </a:r>
          </a:p>
        </p:txBody>
      </p:sp>
    </p:spTree>
    <p:extLst>
      <p:ext uri="{BB962C8B-B14F-4D97-AF65-F5344CB8AC3E}">
        <p14:creationId xmlns:p14="http://schemas.microsoft.com/office/powerpoint/2010/main" val="232015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25D5DE4FC5B4FA207A6F8639A76B0" ma:contentTypeVersion="0" ma:contentTypeDescription="Create a new document." ma:contentTypeScope="" ma:versionID="cc5eae651c80ceaf79454233630997d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ba13f2aa992fbde974b28afcc6e754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786FFE-B0ED-4F51-8F94-3240F052D6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B674D4-EDE2-413C-9A0E-D06A5D361E05}">
  <ds:schemaRefs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4F5098D-2947-4776-9F7F-C54268639A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2493</TotalTime>
  <Words>449</Words>
  <Application>Microsoft Office PowerPoint</Application>
  <PresentationFormat>On-screen Show (4:3)</PresentationFormat>
  <Paragraphs>113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</vt:vector>
  </TitlesOfParts>
  <Company>Weill Cornell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Judy Tung</dc:creator>
  <cp:lastModifiedBy>Judy Tung</cp:lastModifiedBy>
  <cp:revision>51</cp:revision>
  <cp:lastPrinted>2021-03-29T18:00:38Z</cp:lastPrinted>
  <dcterms:created xsi:type="dcterms:W3CDTF">2021-02-22T15:58:53Z</dcterms:created>
  <dcterms:modified xsi:type="dcterms:W3CDTF">2021-05-26T11:44:51Z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0x010100C5325D5DE4FC5B4FA207A6F8639A76B0</vt:lpwstr>
  </property>
</Properties>
</file>