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13480402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26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246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F583B-4762-4C69-A7CB-AD23FD7A3DA6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F5C13-701E-4D92-A7C2-4965703E4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08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E6F9D9-331E-C05D-DCFD-34C673D84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5C38E3-5755-7DEA-5EA6-7494B40DDB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A47B9E-33B5-1C8A-C724-47F61B89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D01946-4DBC-1828-4754-938AE88A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684CDC-36EA-559F-DF51-4E97F301C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23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DC2B36-2C27-6E8F-9E21-AEE4B78E1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803A8E-B435-36E2-D657-4EEB17C20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31CDA8-47E1-4752-255A-FB1F342B3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A79606-F9AB-69EA-40E3-496D23AAE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3F68EC-8B25-8F95-AE87-F2BC114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10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919F19-8F20-AD0D-7111-ABE18F816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7DB697-CA13-5878-CDBF-DF0CA9C42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B8B61C-016B-7E6F-A514-5B8456C4D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B0AA6E-3616-F1F5-2527-F9F4D1D30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20FF77-BEF2-1A52-9CE5-CFBDC41A1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191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F51069-9C75-4570-2213-219838BC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511884-05DE-9A52-5943-D85D777C09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E13773C-5AA0-4965-A649-66FAFE021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ED1551-6446-923C-31B9-E589032B0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E6B9B2-61BC-A721-BC03-30A17F9A4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C992B5-F5AE-5D47-B065-27C391FE4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54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359BA1-251C-1AE9-E1AF-EA7943DE2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484528-E6BC-70A2-8997-EFB205095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AF56B8D-3845-66CB-B702-A8E23D88C0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2216D3E-170B-6889-34F2-3B086F6CA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140B195-D72D-0F17-07A5-6067CCF348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EDF5EB-036D-B32B-E31B-44F3E131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B164A28-2B9A-CFD7-2F41-F6CF45B8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84DEDD8-182B-39D2-519E-F15664C6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89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065126-EF8A-C0CA-2332-BEEBE09DD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87F86C0-71AE-2F6B-562B-4D070B153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7122260-AD89-3EE1-DA0D-A61FDE843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E4AA11C-A8E2-F915-AA6B-FAA3C31B1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45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38E55C6-94D2-A354-177C-FAA5CABF1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2147979-5EC9-DA18-1FF2-21BDE9EF6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C075A0-86C7-705C-D3AA-EFF4072F7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96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20EA08-E2B4-48CD-19B4-788064FD8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82D3BB-DD86-DE2F-F9FE-30E2B1891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2BA84A6-4830-9C3E-4442-88E2B8704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79C758-1B33-AB2D-A4BA-2F15EF964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40F4DF-0C5F-BDA8-F351-A6DCD90F7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93EBC29-54A0-D773-F7BF-D852ABDC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164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C24D1A-FC10-94DC-DCF9-3088E25B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CB534C5-011F-D59D-A30B-A7DE606F6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7609328-20FE-A4C1-B0E5-AAB16EF7B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2E6C89-725E-FD3B-9E11-497C974E2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69589B-BE54-F668-8156-04EC2446F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8A4177-7770-A38B-B652-3274A819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92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9CFCDD-D82C-5A82-4013-2761F4C66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102C5F-C4F5-6195-BBC5-257D62066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1DA9D9-5EB1-2C89-55A6-667480E1E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53F305-2FEA-ADDD-C94D-AD8E1AAFE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698EB2-BC51-9427-6048-D7225B266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305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4544C9E-6775-7BCB-9E97-DE6E95B03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8F9D48D-4523-AE92-F57E-4DC9FCF85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F7E0F5-F7DC-CECA-73B0-91180B244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B9CF1-EC99-B343-7126-CEED85FB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63001B-3A6C-9029-7A0F-4838A8B44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575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22C94B3-C9D4-0421-8BA6-B10C57874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370422-75A7-917D-2F0D-C88507655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3900BA-B866-B0B1-2ACC-30818B4B07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CDB64-0E20-4DD1-A9A3-FCE39D8D4450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F48628-2E19-B492-7E4B-23E4E4456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147E6E-5384-94BA-1077-2107CEA8E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233A2-A0D8-4555-A6B0-92848031D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332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A9EC5FC7-9416-CDBF-D21D-9D5A12A207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754178"/>
              </p:ext>
            </p:extLst>
          </p:nvPr>
        </p:nvGraphicFramePr>
        <p:xfrm>
          <a:off x="1884218" y="1234492"/>
          <a:ext cx="8192655" cy="4776530"/>
        </p:xfrm>
        <a:graphic>
          <a:graphicData uri="http://schemas.openxmlformats.org/drawingml/2006/table">
            <a:tbl>
              <a:tblPr/>
              <a:tblGrid>
                <a:gridCol w="788183">
                  <a:extLst>
                    <a:ext uri="{9D8B030D-6E8A-4147-A177-3AD203B41FA5}">
                      <a16:colId xmlns:a16="http://schemas.microsoft.com/office/drawing/2014/main" val="1227135559"/>
                    </a:ext>
                  </a:extLst>
                </a:gridCol>
                <a:gridCol w="1620769">
                  <a:extLst>
                    <a:ext uri="{9D8B030D-6E8A-4147-A177-3AD203B41FA5}">
                      <a16:colId xmlns:a16="http://schemas.microsoft.com/office/drawing/2014/main" val="1252653202"/>
                    </a:ext>
                  </a:extLst>
                </a:gridCol>
                <a:gridCol w="803854">
                  <a:extLst>
                    <a:ext uri="{9D8B030D-6E8A-4147-A177-3AD203B41FA5}">
                      <a16:colId xmlns:a16="http://schemas.microsoft.com/office/drawing/2014/main" val="466346732"/>
                    </a:ext>
                  </a:extLst>
                </a:gridCol>
                <a:gridCol w="1663100">
                  <a:extLst>
                    <a:ext uri="{9D8B030D-6E8A-4147-A177-3AD203B41FA5}">
                      <a16:colId xmlns:a16="http://schemas.microsoft.com/office/drawing/2014/main" val="3115851240"/>
                    </a:ext>
                  </a:extLst>
                </a:gridCol>
                <a:gridCol w="840999">
                  <a:extLst>
                    <a:ext uri="{9D8B030D-6E8A-4147-A177-3AD203B41FA5}">
                      <a16:colId xmlns:a16="http://schemas.microsoft.com/office/drawing/2014/main" val="2213413426"/>
                    </a:ext>
                  </a:extLst>
                </a:gridCol>
                <a:gridCol w="311024">
                  <a:extLst>
                    <a:ext uri="{9D8B030D-6E8A-4147-A177-3AD203B41FA5}">
                      <a16:colId xmlns:a16="http://schemas.microsoft.com/office/drawing/2014/main" val="427983859"/>
                    </a:ext>
                  </a:extLst>
                </a:gridCol>
                <a:gridCol w="1365443">
                  <a:extLst>
                    <a:ext uri="{9D8B030D-6E8A-4147-A177-3AD203B41FA5}">
                      <a16:colId xmlns:a16="http://schemas.microsoft.com/office/drawing/2014/main" val="462392436"/>
                    </a:ext>
                  </a:extLst>
                </a:gridCol>
                <a:gridCol w="799283">
                  <a:extLst>
                    <a:ext uri="{9D8B030D-6E8A-4147-A177-3AD203B41FA5}">
                      <a16:colId xmlns:a16="http://schemas.microsoft.com/office/drawing/2014/main" val="2449182439"/>
                    </a:ext>
                  </a:extLst>
                </a:gridCol>
              </a:tblGrid>
              <a:tr h="174054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Table 2. Univariate and multivariate analysis of the clinical factors associated with overall survival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50810"/>
                  </a:ext>
                </a:extLst>
              </a:tr>
              <a:tr h="174054">
                <a:tc rowSpan="2"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Clinical factors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Univariate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Multivariate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397361"/>
                  </a:ext>
                </a:extLst>
              </a:tr>
              <a:tr h="174054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Hazard ratio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-value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Hazard ratio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-value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7901807"/>
                  </a:ext>
                </a:extLst>
              </a:tr>
              <a:tr h="17405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Age (year)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1.17 [0.87-1.64]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0.313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478745"/>
                  </a:ext>
                </a:extLst>
              </a:tr>
              <a:tr h="17405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Pathology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49730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SCC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45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0.48 [0.23-1.15]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0.094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605105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non SCC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83352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CPS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409448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≧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20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0.36 [0.15-0.77]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0.008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0.41 [0.17-0.92]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64783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＞ ≧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31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372273"/>
                  </a:ext>
                </a:extLst>
              </a:tr>
              <a:tr h="17405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Treatment regimen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47270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Monotherapy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45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1.42 [0.60-4.16]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0.454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017884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Combination therapy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008629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irAE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85799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16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0.41 [0.16-0.88]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0.022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0.55 [0.20-1.32]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0.192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241219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38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957033"/>
                  </a:ext>
                </a:extLst>
              </a:tr>
              <a:tr h="17405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Treatment line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419730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41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0.31 [0.15-0.65]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0.19 [0.05-0.90]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0.038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438148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≧2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8442117"/>
                  </a:ext>
                </a:extLst>
              </a:tr>
              <a:tr h="17405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Cetuximab pretreatment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95717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2.64 [1.11-5.63]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0.51 [0.13-2.45]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0.367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05710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45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974893"/>
                  </a:ext>
                </a:extLst>
              </a:tr>
              <a:tr h="17405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Metastatic site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7628119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Primary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00939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Distant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25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0.71 [0.35-1.39]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0.318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962" marR="6962" marT="69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200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897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1634</TotalTime>
  <Words>154</Words>
  <Application>Microsoft Office PowerPoint</Application>
  <PresentationFormat>ワイド画面</PresentationFormat>
  <Paragraphs>87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悟 宮丸</dc:creator>
  <cp:lastModifiedBy>悟 宮丸</cp:lastModifiedBy>
  <cp:revision>68</cp:revision>
  <dcterms:created xsi:type="dcterms:W3CDTF">2024-04-04T09:47:19Z</dcterms:created>
  <dcterms:modified xsi:type="dcterms:W3CDTF">2024-11-11T11:33:56Z</dcterms:modified>
</cp:coreProperties>
</file>