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7"/>
  </p:notesMasterIdLst>
  <p:handoutMasterIdLst>
    <p:handoutMasterId r:id="rId18"/>
  </p:handoutMasterIdLst>
  <p:sldIdLst>
    <p:sldId id="449" r:id="rId2"/>
    <p:sldId id="481" r:id="rId3"/>
    <p:sldId id="489" r:id="rId4"/>
    <p:sldId id="492" r:id="rId5"/>
    <p:sldId id="493" r:id="rId6"/>
    <p:sldId id="494" r:id="rId7"/>
    <p:sldId id="495" r:id="rId8"/>
    <p:sldId id="491" r:id="rId9"/>
    <p:sldId id="487" r:id="rId10"/>
    <p:sldId id="498" r:id="rId11"/>
    <p:sldId id="499" r:id="rId12"/>
    <p:sldId id="431" r:id="rId13"/>
    <p:sldId id="490" r:id="rId14"/>
    <p:sldId id="496" r:id="rId15"/>
    <p:sldId id="497" r:id="rId16"/>
  </p:sldIdLst>
  <p:sldSz cx="6858000" cy="9144000" type="screen4x3"/>
  <p:notesSz cx="7099300" cy="10234613"/>
  <p:custDataLst>
    <p:tags r:id="rId19"/>
  </p:custDataLst>
  <p:defaultTextStyle>
    <a:defPPr>
      <a:defRPr lang="en-US"/>
    </a:defPPr>
    <a:lvl1pPr algn="l" rtl="0" eaLnBrk="0" fontAlgn="base" hangingPunct="0">
      <a:spcBef>
        <a:spcPct val="0"/>
      </a:spcBef>
      <a:spcAft>
        <a:spcPct val="0"/>
      </a:spcAft>
      <a:defRPr kern="1200">
        <a:solidFill>
          <a:schemeClr val="tx1"/>
        </a:solidFill>
        <a:latin typeface="Calibri" panose="020F050202020403020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mn-ea"/>
        <a:cs typeface="+mn-cs"/>
      </a:defRPr>
    </a:lvl5pPr>
    <a:lvl6pPr marL="2286000" algn="l" defTabSz="914400" rtl="0" eaLnBrk="1" latinLnBrk="0" hangingPunct="1">
      <a:defRPr kern="1200">
        <a:solidFill>
          <a:schemeClr val="tx1"/>
        </a:solidFill>
        <a:latin typeface="Calibri" panose="020F0502020204030204" charset="0"/>
        <a:ea typeface="+mn-ea"/>
        <a:cs typeface="+mn-cs"/>
      </a:defRPr>
    </a:lvl6pPr>
    <a:lvl7pPr marL="2743200" algn="l" defTabSz="914400" rtl="0" eaLnBrk="1" latinLnBrk="0" hangingPunct="1">
      <a:defRPr kern="1200">
        <a:solidFill>
          <a:schemeClr val="tx1"/>
        </a:solidFill>
        <a:latin typeface="Calibri" panose="020F0502020204030204" charset="0"/>
        <a:ea typeface="+mn-ea"/>
        <a:cs typeface="+mn-cs"/>
      </a:defRPr>
    </a:lvl7pPr>
    <a:lvl8pPr marL="3200400" algn="l" defTabSz="914400" rtl="0" eaLnBrk="1" latinLnBrk="0" hangingPunct="1">
      <a:defRPr kern="1200">
        <a:solidFill>
          <a:schemeClr val="tx1"/>
        </a:solidFill>
        <a:latin typeface="Calibri" panose="020F0502020204030204" charset="0"/>
        <a:ea typeface="+mn-ea"/>
        <a:cs typeface="+mn-cs"/>
      </a:defRPr>
    </a:lvl8pPr>
    <a:lvl9pPr marL="3657600" algn="l" defTabSz="914400" rtl="0" eaLnBrk="1" latinLnBrk="0" hangingPunct="1">
      <a:defRPr kern="1200">
        <a:solidFill>
          <a:schemeClr val="tx1"/>
        </a:solidFill>
        <a:latin typeface="Calibri" panose="020F0502020204030204" charset="0"/>
        <a:ea typeface="+mn-ea"/>
        <a:cs typeface="+mn-cs"/>
      </a:defRPr>
    </a:lvl9pPr>
  </p:defaultTextStyle>
  <p:extLst>
    <p:ext uri="{EFAFB233-063F-42B5-8137-9DF3F51BA10A}">
      <p15:sldGuideLst xmlns:p15="http://schemas.microsoft.com/office/powerpoint/2012/main" xmlns="">
        <p15:guide id="1" orient="horz" pos="2921" userDrawn="1">
          <p15:clr>
            <a:srgbClr val="A4A3A4"/>
          </p15:clr>
        </p15:guide>
        <p15:guide id="2" pos="223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000000"/>
        </p14:laserClr>
      </p:ext>
      <p:ext uri="{2FDB2607-1784-4EEB-B798-7EB5836EED8A}">
        <p14:showMediaCtrls xmlns:p14="http://schemas.microsoft.com/office/powerpoint/2010/main" xmlns="" val="0"/>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579" autoAdjust="0"/>
    <p:restoredTop sz="94723" autoAdjust="0"/>
  </p:normalViewPr>
  <p:slideViewPr>
    <p:cSldViewPr snapToGrid="0" showGuides="1">
      <p:cViewPr>
        <p:scale>
          <a:sx n="190" d="100"/>
          <a:sy n="190" d="100"/>
        </p:scale>
        <p:origin x="-912" y="3270"/>
      </p:cViewPr>
      <p:guideLst>
        <p:guide orient="horz" pos="2921"/>
        <p:guide pos="223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6575" cy="512763"/>
          </a:xfrm>
          <a:prstGeom prst="rect">
            <a:avLst/>
          </a:prstGeom>
        </p:spPr>
        <p:txBody>
          <a:bodyPr vert="horz" wrap="square" lIns="91440" tIns="45720" rIns="91440" bIns="45720" numCol="1" anchor="t" anchorCtr="0" compatLnSpc="1"/>
          <a:lstStyle>
            <a:lvl1pPr eaLnBrk="1" hangingPunct="1">
              <a:buFontTx/>
              <a:buNone/>
              <a:defRPr kumimoji="1" sz="1200">
                <a:latin typeface="等线" panose="02010600030101010101" pitchFamily="2" charset="-122"/>
              </a:defRPr>
            </a:lvl1pPr>
          </a:lstStyle>
          <a:p>
            <a:pPr>
              <a:defRPr/>
            </a:pPr>
            <a:endParaRPr lang="zh-CN" altLang="en-US"/>
          </a:p>
        </p:txBody>
      </p:sp>
      <p:sp>
        <p:nvSpPr>
          <p:cNvPr id="3" name="日期占位符 2"/>
          <p:cNvSpPr>
            <a:spLocks noGrp="1"/>
          </p:cNvSpPr>
          <p:nvPr>
            <p:ph type="dt" sz="quarter" idx="1"/>
          </p:nvPr>
        </p:nvSpPr>
        <p:spPr>
          <a:xfrm>
            <a:off x="4021138" y="0"/>
            <a:ext cx="3076575" cy="512763"/>
          </a:xfrm>
          <a:prstGeom prst="rect">
            <a:avLst/>
          </a:prstGeom>
        </p:spPr>
        <p:txBody>
          <a:bodyPr vert="horz" wrap="square" lIns="91440" tIns="45720" rIns="91440" bIns="45720" numCol="1" anchor="t" anchorCtr="0" compatLnSpc="1"/>
          <a:lstStyle>
            <a:lvl1pPr algn="r" eaLnBrk="1" hangingPunct="1">
              <a:buFontTx/>
              <a:buNone/>
              <a:defRPr kumimoji="1" sz="1200">
                <a:latin typeface="等线" panose="02010600030101010101" pitchFamily="2" charset="-122"/>
              </a:defRPr>
            </a:lvl1pPr>
          </a:lstStyle>
          <a:p>
            <a:pPr>
              <a:defRPr/>
            </a:pPr>
            <a:endParaRPr lang="zh-CN" altLang="en-US"/>
          </a:p>
        </p:txBody>
      </p:sp>
      <p:sp>
        <p:nvSpPr>
          <p:cNvPr id="4" name="页脚占位符 3"/>
          <p:cNvSpPr>
            <a:spLocks noGrp="1"/>
          </p:cNvSpPr>
          <p:nvPr>
            <p:ph type="ftr" sz="quarter" idx="2"/>
          </p:nvPr>
        </p:nvSpPr>
        <p:spPr>
          <a:xfrm>
            <a:off x="0" y="9721850"/>
            <a:ext cx="3076575" cy="512763"/>
          </a:xfrm>
          <a:prstGeom prst="rect">
            <a:avLst/>
          </a:prstGeom>
        </p:spPr>
        <p:txBody>
          <a:bodyPr vert="horz" wrap="square" lIns="91440" tIns="45720" rIns="91440" bIns="45720" numCol="1" anchor="b" anchorCtr="0" compatLnSpc="1"/>
          <a:lstStyle>
            <a:lvl1pPr eaLnBrk="1" hangingPunct="1">
              <a:buFontTx/>
              <a:buNone/>
              <a:defRPr kumimoji="1" sz="1200">
                <a:latin typeface="等线" panose="02010600030101010101" pitchFamily="2" charset="-122"/>
              </a:defRPr>
            </a:lvl1pPr>
          </a:lstStyle>
          <a:p>
            <a:pPr>
              <a:defRPr/>
            </a:pPr>
            <a:endParaRPr lang="zh-CN" altLang="en-US"/>
          </a:p>
        </p:txBody>
      </p:sp>
      <p:sp>
        <p:nvSpPr>
          <p:cNvPr id="5" name="幻灯片编号占位符 4"/>
          <p:cNvSpPr>
            <a:spLocks noGrp="1"/>
          </p:cNvSpPr>
          <p:nvPr>
            <p:ph type="sldNum" sz="quarter" idx="3"/>
          </p:nvPr>
        </p:nvSpPr>
        <p:spPr>
          <a:xfrm>
            <a:off x="4021138" y="9721850"/>
            <a:ext cx="3076575" cy="512763"/>
          </a:xfrm>
          <a:prstGeom prst="rect">
            <a:avLst/>
          </a:prstGeom>
        </p:spPr>
        <p:txBody>
          <a:bodyPr vert="horz" wrap="square" lIns="91440" tIns="45720" rIns="91440" bIns="45720" numCol="1" anchor="b" anchorCtr="0" compatLnSpc="1"/>
          <a:lstStyle>
            <a:lvl1pPr algn="r" eaLnBrk="1" hangingPunct="1">
              <a:buFontTx/>
              <a:buNone/>
              <a:defRPr kumimoji="1" sz="1200">
                <a:latin typeface="等线" panose="02010600030101010101" pitchFamily="2" charset="-122"/>
                <a:cs typeface="等线" panose="02010600030101010101" pitchFamily="2" charset="-122"/>
              </a:defRPr>
            </a:lvl1pPr>
          </a:lstStyle>
          <a:p>
            <a:pPr>
              <a:defRPr/>
            </a:pPr>
            <a:fld id="{08ABE90C-A623-C641-84C2-696D625818C2}" type="slidenum">
              <a:rPr lang="zh-CN" altLang="en-US"/>
              <a:pPr>
                <a:defRPr/>
              </a:pPr>
              <a:t>‹#›</a:t>
            </a:fld>
            <a:endParaRPr lang="zh-CN"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511175"/>
          </a:xfrm>
          <a:prstGeom prst="rect">
            <a:avLst/>
          </a:prstGeom>
        </p:spPr>
        <p:txBody>
          <a:bodyPr vert="horz" wrap="square" lIns="91440" tIns="45720" rIns="91440" bIns="45720" numCol="1" anchor="t" anchorCtr="0" compatLnSpc="1"/>
          <a:lstStyle>
            <a:lvl1pPr eaLnBrk="1" hangingPunct="1">
              <a:buFont typeface="Arial" panose="020B0604020202020204" pitchFamily="34" charset="0"/>
              <a:buNone/>
              <a:defRPr sz="1200"/>
            </a:lvl1pPr>
          </a:lstStyle>
          <a:p>
            <a:pPr>
              <a:defRPr/>
            </a:pPr>
            <a:endParaRPr lang="en-AU" altLang="zh-CN"/>
          </a:p>
        </p:txBody>
      </p:sp>
      <p:sp>
        <p:nvSpPr>
          <p:cNvPr id="3" name="Date Placeholder 2"/>
          <p:cNvSpPr>
            <a:spLocks noGrp="1"/>
          </p:cNvSpPr>
          <p:nvPr>
            <p:ph type="dt" idx="1"/>
          </p:nvPr>
        </p:nvSpPr>
        <p:spPr>
          <a:xfrm>
            <a:off x="4021138" y="0"/>
            <a:ext cx="3076575" cy="511175"/>
          </a:xfrm>
          <a:prstGeom prst="rect">
            <a:avLst/>
          </a:prstGeom>
        </p:spPr>
        <p:txBody>
          <a:bodyPr vert="horz" wrap="square" lIns="91440" tIns="45720" rIns="91440" bIns="45720" numCol="1" anchor="t" anchorCtr="0" compatLnSpc="1"/>
          <a:lstStyle>
            <a:lvl1pPr algn="r" eaLnBrk="1" hangingPunct="1">
              <a:buFont typeface="Arial" panose="020B0604020202020204" pitchFamily="34" charset="0"/>
              <a:buNone/>
              <a:defRPr sz="1200"/>
            </a:lvl1pPr>
          </a:lstStyle>
          <a:p>
            <a:pPr>
              <a:defRPr/>
            </a:pPr>
            <a:endParaRPr lang="en-AU" altLang="zh-CN"/>
          </a:p>
        </p:txBody>
      </p:sp>
      <p:sp>
        <p:nvSpPr>
          <p:cNvPr id="4" name="Slide Image Placeholder 3"/>
          <p:cNvSpPr>
            <a:spLocks noGrp="1" noRot="1" noChangeAspect="1"/>
          </p:cNvSpPr>
          <p:nvPr>
            <p:ph type="sldImg" idx="2"/>
          </p:nvPr>
        </p:nvSpPr>
        <p:spPr>
          <a:xfrm>
            <a:off x="2111375" y="768350"/>
            <a:ext cx="2876550" cy="3836988"/>
          </a:xfrm>
          <a:prstGeom prst="rect">
            <a:avLst/>
          </a:prstGeom>
          <a:noFill/>
          <a:ln w="12700">
            <a:solidFill>
              <a:prstClr val="black"/>
            </a:solidFill>
          </a:ln>
        </p:spPr>
        <p:txBody>
          <a:bodyPr vert="horz" lIns="91440" tIns="45720" rIns="91440" bIns="45720" rtlCol="0" anchor="ctr"/>
          <a:lstStyle/>
          <a:p>
            <a:pPr lvl="0"/>
            <a:endParaRPr lang="en-AU" noProof="0"/>
          </a:p>
        </p:txBody>
      </p:sp>
      <p:sp>
        <p:nvSpPr>
          <p:cNvPr id="3077" name="Notes Placeholder 4"/>
          <p:cNvSpPr>
            <a:spLocks noGrp="1" noChangeArrowheads="1"/>
          </p:cNvSpPr>
          <p:nvPr>
            <p:ph type="body" sz="quarter" idx="4294967295"/>
          </p:nvPr>
        </p:nvSpPr>
        <p:spPr bwMode="auto">
          <a:xfrm>
            <a:off x="709613" y="4860925"/>
            <a:ext cx="5680075" cy="4605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pPr lvl="0"/>
            <a:r>
              <a:rPr lang="en-US" altLang="zh-CN" noProof="0"/>
              <a:t>Click to edit Master text styles</a:t>
            </a:r>
          </a:p>
          <a:p>
            <a:pPr lvl="1"/>
            <a:r>
              <a:rPr lang="en-US" altLang="zh-CN" noProof="0"/>
              <a:t>Second level</a:t>
            </a:r>
          </a:p>
          <a:p>
            <a:pPr lvl="2"/>
            <a:r>
              <a:rPr lang="en-US" altLang="zh-CN" noProof="0"/>
              <a:t>Third level</a:t>
            </a:r>
          </a:p>
          <a:p>
            <a:pPr lvl="3"/>
            <a:r>
              <a:rPr lang="en-US" altLang="zh-CN" noProof="0"/>
              <a:t>Fourth level</a:t>
            </a:r>
          </a:p>
          <a:p>
            <a:pPr lvl="4"/>
            <a:r>
              <a:rPr lang="en-AU" altLang="zh-CN" noProof="0"/>
              <a:t>Fifth level</a:t>
            </a:r>
          </a:p>
        </p:txBody>
      </p:sp>
      <p:sp>
        <p:nvSpPr>
          <p:cNvPr id="6" name="Footer Placeholder 5"/>
          <p:cNvSpPr>
            <a:spLocks noGrp="1"/>
          </p:cNvSpPr>
          <p:nvPr>
            <p:ph type="ftr" sz="quarter" idx="4"/>
          </p:nvPr>
        </p:nvSpPr>
        <p:spPr>
          <a:xfrm>
            <a:off x="0" y="9721850"/>
            <a:ext cx="3076575" cy="511175"/>
          </a:xfrm>
          <a:prstGeom prst="rect">
            <a:avLst/>
          </a:prstGeom>
        </p:spPr>
        <p:txBody>
          <a:bodyPr vert="horz" wrap="square" lIns="91440" tIns="45720" rIns="91440" bIns="45720" numCol="1" anchor="b" anchorCtr="0" compatLnSpc="1"/>
          <a:lstStyle>
            <a:lvl1pPr eaLnBrk="1" hangingPunct="1">
              <a:buFont typeface="Arial" panose="020B0604020202020204" pitchFamily="34" charset="0"/>
              <a:buNone/>
              <a:defRPr sz="1200"/>
            </a:lvl1pPr>
          </a:lstStyle>
          <a:p>
            <a:pPr>
              <a:defRPr/>
            </a:pPr>
            <a:endParaRPr lang="en-AU" altLang="zh-CN"/>
          </a:p>
        </p:txBody>
      </p:sp>
      <p:sp>
        <p:nvSpPr>
          <p:cNvPr id="7" name="Slide Number Placeholder 6"/>
          <p:cNvSpPr>
            <a:spLocks noGrp="1"/>
          </p:cNvSpPr>
          <p:nvPr>
            <p:ph type="sldNum" sz="quarter" idx="5"/>
          </p:nvPr>
        </p:nvSpPr>
        <p:spPr>
          <a:xfrm>
            <a:off x="4021138" y="9721850"/>
            <a:ext cx="3076575" cy="511175"/>
          </a:xfrm>
          <a:prstGeom prst="rect">
            <a:avLst/>
          </a:prstGeom>
        </p:spPr>
        <p:txBody>
          <a:bodyPr vert="horz" wrap="square" lIns="91440" tIns="45720" rIns="91440" bIns="45720" numCol="1" anchor="b" anchorCtr="0" compatLnSpc="1"/>
          <a:lstStyle>
            <a:lvl1pPr algn="r" eaLnBrk="1" hangingPunct="1">
              <a:buFont typeface="Arial" panose="020B0604020202020204" pitchFamily="34" charset="0"/>
              <a:buNone/>
              <a:defRPr sz="1200"/>
            </a:lvl1pPr>
          </a:lstStyle>
          <a:p>
            <a:pPr>
              <a:defRPr/>
            </a:pPr>
            <a:fld id="{0BEB7B2E-5F8E-9549-9230-84B94347E0BB}" type="slidenum">
              <a:rPr lang="en-AU" altLang="zh-CN"/>
              <a:pPr>
                <a:defRPr/>
              </a:pPr>
              <a:t>‹#›</a:t>
            </a:fld>
            <a:endParaRPr lang="en-AU"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111375" y="768350"/>
            <a:ext cx="2876550" cy="3836988"/>
          </a:xfrm>
        </p:spPr>
      </p:sp>
      <p:sp>
        <p:nvSpPr>
          <p:cNvPr id="3" name="文本占位符 2"/>
          <p:cNvSpPr>
            <a:spLocks noGrp="1"/>
          </p:cNvSpPr>
          <p:nvPr>
            <p:ph type="body" idx="4294967295"/>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ESR</a:t>
            </a:r>
            <a:r>
              <a:rPr lang="zh-CN" altLang="en-US" dirty="0"/>
              <a:t>是否保留</a:t>
            </a:r>
          </a:p>
        </p:txBody>
      </p:sp>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0BEB7B2E-5F8E-9549-9230-84B94347E0BB}" type="slidenum">
              <a:rPr kumimoji="0" lang="en-AU" altLang="zh-CN" sz="1200" b="0" i="0" u="none" strike="noStrike" kern="1200" cap="none" spc="0" normalizeH="0" baseline="0" noProof="0" smtClean="0">
                <a:ln>
                  <a:noFill/>
                </a:ln>
                <a:solidFill>
                  <a:prstClr val="black"/>
                </a:solidFill>
                <a:effectLst/>
                <a:uLnTx/>
                <a:uFillTx/>
                <a:latin typeface="Calibri" panose="020F050202020403020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t>3</a:t>
            </a:fld>
            <a:endParaRPr kumimoji="0" lang="en-AU" altLang="zh-CN" sz="1200" b="0" i="0" u="none" strike="noStrike" kern="1200" cap="none" spc="0" normalizeH="0" baseline="0" noProof="0">
              <a:ln>
                <a:noFill/>
              </a:ln>
              <a:solidFill>
                <a:prstClr val="black"/>
              </a:solidFill>
              <a:effectLst/>
              <a:uLnTx/>
              <a:uFillTx/>
              <a:latin typeface="Calibri" panose="020F0502020204030204" charset="0"/>
              <a:ea typeface="宋体"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111375" y="768350"/>
            <a:ext cx="2876550" cy="3836988"/>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0BEB7B2E-5F8E-9549-9230-84B94347E0BB}" type="slidenum">
              <a:rPr kumimoji="0" lang="en-AU" altLang="zh-CN" sz="1200" b="0" i="0" u="none" strike="noStrike" kern="1200" cap="none" spc="0" normalizeH="0" baseline="0" noProof="0" smtClean="0">
                <a:ln>
                  <a:noFill/>
                </a:ln>
                <a:solidFill>
                  <a:prstClr val="black"/>
                </a:solidFill>
                <a:effectLst/>
                <a:uLnTx/>
                <a:uFillTx/>
                <a:latin typeface="Calibri" panose="020F050202020403020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t>13</a:t>
            </a:fld>
            <a:endParaRPr kumimoji="0" lang="en-AU" altLang="zh-CN" sz="1200" b="0" i="0" u="none" strike="noStrike" kern="1200" cap="none" spc="0" normalizeH="0" baseline="0" noProof="0">
              <a:ln>
                <a:noFill/>
              </a:ln>
              <a:solidFill>
                <a:prstClr val="black"/>
              </a:solidFill>
              <a:effectLst/>
              <a:uLnTx/>
              <a:uFillTx/>
              <a:latin typeface="Calibri" panose="020F0502020204030204" charset="0"/>
              <a:ea typeface="宋体"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9"/>
            <a:ext cx="5829300" cy="1960033"/>
          </a:xfrm>
        </p:spPr>
        <p:txBody>
          <a:bodyPr/>
          <a:lstStyle/>
          <a:p>
            <a:r>
              <a:rPr lang="en-US" noProof="1"/>
              <a:t>Click to edit Master title style</a:t>
            </a:r>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1"/>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altLang="zh-CN"/>
          </a:p>
        </p:txBody>
      </p:sp>
      <p:sp>
        <p:nvSpPr>
          <p:cNvPr id="5" name="Footer Placeholder 4"/>
          <p:cNvSpPr>
            <a:spLocks noGrp="1"/>
          </p:cNvSpPr>
          <p:nvPr>
            <p:ph type="ftr" sz="quarter" idx="11"/>
          </p:nvPr>
        </p:nvSpPr>
        <p:spPr/>
        <p:txBody>
          <a:bodyPr/>
          <a:lstStyle>
            <a:lvl1pPr>
              <a:defRPr/>
            </a:lvl1pPr>
          </a:lstStyle>
          <a:p>
            <a:pPr>
              <a:defRPr/>
            </a:pPr>
            <a:endParaRPr lang="en-US" altLang="zh-CN"/>
          </a:p>
        </p:txBody>
      </p:sp>
      <p:sp>
        <p:nvSpPr>
          <p:cNvPr id="6" name="Slide Number Placeholder 5"/>
          <p:cNvSpPr>
            <a:spLocks noGrp="1"/>
          </p:cNvSpPr>
          <p:nvPr>
            <p:ph type="sldNum" sz="quarter" idx="12"/>
          </p:nvPr>
        </p:nvSpPr>
        <p:spPr/>
        <p:txBody>
          <a:bodyPr/>
          <a:lstStyle>
            <a:lvl1pPr>
              <a:defRPr/>
            </a:lvl1pPr>
          </a:lstStyle>
          <a:p>
            <a:pPr>
              <a:defRPr/>
            </a:pPr>
            <a:fld id="{186C3E97-0A47-AD43-A967-E5AF5E151B9C}" type="slidenum">
              <a:rPr lang="en-US" altLang="zh-CN"/>
              <a:pPr>
                <a:defRPr/>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a:t>Click to edit Master title style</a:t>
            </a:r>
          </a:p>
        </p:txBody>
      </p:sp>
      <p:sp>
        <p:nvSpPr>
          <p:cNvPr id="3" name="Content Placeholder 2"/>
          <p:cNvSpPr>
            <a:spLocks noGrp="1"/>
          </p:cNvSpPr>
          <p:nvPr>
            <p:ph idx="1"/>
          </p:nvPr>
        </p:nvSpPr>
        <p:spPr/>
        <p:txBody>
          <a:body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4" name="Date Placeholder 3"/>
          <p:cNvSpPr>
            <a:spLocks noGrp="1"/>
          </p:cNvSpPr>
          <p:nvPr>
            <p:ph type="dt" sz="half" idx="10"/>
          </p:nvPr>
        </p:nvSpPr>
        <p:spPr/>
        <p:txBody>
          <a:bodyPr/>
          <a:lstStyle>
            <a:lvl1pPr>
              <a:defRPr/>
            </a:lvl1pPr>
          </a:lstStyle>
          <a:p>
            <a:pPr>
              <a:defRPr/>
            </a:pPr>
            <a:endParaRPr lang="en-US" altLang="zh-CN"/>
          </a:p>
        </p:txBody>
      </p:sp>
      <p:sp>
        <p:nvSpPr>
          <p:cNvPr id="5" name="Footer Placeholder 4"/>
          <p:cNvSpPr>
            <a:spLocks noGrp="1"/>
          </p:cNvSpPr>
          <p:nvPr>
            <p:ph type="ftr" sz="quarter" idx="11"/>
          </p:nvPr>
        </p:nvSpPr>
        <p:spPr/>
        <p:txBody>
          <a:bodyPr/>
          <a:lstStyle>
            <a:lvl1pPr>
              <a:defRPr/>
            </a:lvl1pPr>
          </a:lstStyle>
          <a:p>
            <a:pPr>
              <a:defRPr/>
            </a:pPr>
            <a:endParaRPr lang="en-US" altLang="zh-CN"/>
          </a:p>
        </p:txBody>
      </p:sp>
      <p:sp>
        <p:nvSpPr>
          <p:cNvPr id="6" name="Slide Number Placeholder 5"/>
          <p:cNvSpPr>
            <a:spLocks noGrp="1"/>
          </p:cNvSpPr>
          <p:nvPr>
            <p:ph type="sldNum" sz="quarter" idx="12"/>
          </p:nvPr>
        </p:nvSpPr>
        <p:spPr/>
        <p:txBody>
          <a:bodyPr/>
          <a:lstStyle>
            <a:lvl1pPr>
              <a:defRPr/>
            </a:lvl1pPr>
          </a:lstStyle>
          <a:p>
            <a:pPr>
              <a:defRPr/>
            </a:pPr>
            <a:fld id="{ECE161F6-4DBD-AD46-B53A-BC3C9779A73E}" type="slidenum">
              <a:rPr lang="en-US" altLang="zh-CN"/>
              <a:pPr>
                <a:defRPr/>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noProof="1"/>
              <a:t>Click to edit Master title style</a:t>
            </a:r>
          </a:p>
        </p:txBody>
      </p:sp>
      <p:sp>
        <p:nvSpPr>
          <p:cNvPr id="3" name="Text Placeholder 2"/>
          <p:cNvSpPr>
            <a:spLocks noGrp="1"/>
          </p:cNvSpPr>
          <p:nvPr>
            <p:ph type="body" idx="1"/>
          </p:nvPr>
        </p:nvSpPr>
        <p:spPr>
          <a:xfrm>
            <a:off x="541735" y="3875620"/>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noProof="1"/>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ltLang="zh-CN"/>
          </a:p>
        </p:txBody>
      </p:sp>
      <p:sp>
        <p:nvSpPr>
          <p:cNvPr id="5" name="Footer Placeholder 4"/>
          <p:cNvSpPr>
            <a:spLocks noGrp="1"/>
          </p:cNvSpPr>
          <p:nvPr>
            <p:ph type="ftr" sz="quarter" idx="11"/>
          </p:nvPr>
        </p:nvSpPr>
        <p:spPr/>
        <p:txBody>
          <a:bodyPr/>
          <a:lstStyle>
            <a:lvl1pPr>
              <a:defRPr/>
            </a:lvl1pPr>
          </a:lstStyle>
          <a:p>
            <a:pPr>
              <a:defRPr/>
            </a:pPr>
            <a:endParaRPr lang="en-US" altLang="zh-CN"/>
          </a:p>
        </p:txBody>
      </p:sp>
      <p:sp>
        <p:nvSpPr>
          <p:cNvPr id="6" name="Slide Number Placeholder 5"/>
          <p:cNvSpPr>
            <a:spLocks noGrp="1"/>
          </p:cNvSpPr>
          <p:nvPr>
            <p:ph type="sldNum" sz="quarter" idx="12"/>
          </p:nvPr>
        </p:nvSpPr>
        <p:spPr/>
        <p:txBody>
          <a:bodyPr/>
          <a:lstStyle>
            <a:lvl1pPr>
              <a:defRPr/>
            </a:lvl1pPr>
          </a:lstStyle>
          <a:p>
            <a:pPr>
              <a:defRPr/>
            </a:pPr>
            <a:fld id="{13D51E44-58B6-EB43-ADA3-256FD23673BB}" type="slidenum">
              <a:rPr lang="en-US" altLang="zh-CN"/>
              <a:pPr>
                <a:defRPr/>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a:t>Click to edit Master title style</a:t>
            </a:r>
          </a:p>
        </p:txBody>
      </p:sp>
      <p:sp>
        <p:nvSpPr>
          <p:cNvPr id="3" name="Content Placeholder 2"/>
          <p:cNvSpPr>
            <a:spLocks noGrp="1"/>
          </p:cNvSpPr>
          <p:nvPr>
            <p:ph sz="half" idx="1"/>
          </p:nvPr>
        </p:nvSpPr>
        <p:spPr>
          <a:xfrm>
            <a:off x="342900" y="2133603"/>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4" name="Content Placeholder 3"/>
          <p:cNvSpPr>
            <a:spLocks noGrp="1"/>
          </p:cNvSpPr>
          <p:nvPr>
            <p:ph sz="half" idx="2"/>
          </p:nvPr>
        </p:nvSpPr>
        <p:spPr>
          <a:xfrm>
            <a:off x="3486150" y="2133603"/>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5" name="Date Placeholder 3"/>
          <p:cNvSpPr>
            <a:spLocks noGrp="1"/>
          </p:cNvSpPr>
          <p:nvPr>
            <p:ph type="dt" sz="half" idx="10"/>
          </p:nvPr>
        </p:nvSpPr>
        <p:spPr/>
        <p:txBody>
          <a:bodyPr/>
          <a:lstStyle>
            <a:lvl1pPr>
              <a:defRPr/>
            </a:lvl1pPr>
          </a:lstStyle>
          <a:p>
            <a:pPr>
              <a:defRPr/>
            </a:pPr>
            <a:endParaRPr lang="en-US" altLang="zh-CN"/>
          </a:p>
        </p:txBody>
      </p:sp>
      <p:sp>
        <p:nvSpPr>
          <p:cNvPr id="6" name="Footer Placeholder 4"/>
          <p:cNvSpPr>
            <a:spLocks noGrp="1"/>
          </p:cNvSpPr>
          <p:nvPr>
            <p:ph type="ftr" sz="quarter" idx="11"/>
          </p:nvPr>
        </p:nvSpPr>
        <p:spPr/>
        <p:txBody>
          <a:bodyPr/>
          <a:lstStyle>
            <a:lvl1pPr>
              <a:defRPr/>
            </a:lvl1pPr>
          </a:lstStyle>
          <a:p>
            <a:pPr>
              <a:defRPr/>
            </a:pPr>
            <a:endParaRPr lang="en-US" altLang="zh-CN"/>
          </a:p>
        </p:txBody>
      </p:sp>
      <p:sp>
        <p:nvSpPr>
          <p:cNvPr id="7" name="Slide Number Placeholder 5"/>
          <p:cNvSpPr>
            <a:spLocks noGrp="1"/>
          </p:cNvSpPr>
          <p:nvPr>
            <p:ph type="sldNum" sz="quarter" idx="12"/>
          </p:nvPr>
        </p:nvSpPr>
        <p:spPr/>
        <p:txBody>
          <a:bodyPr/>
          <a:lstStyle>
            <a:lvl1pPr>
              <a:defRPr/>
            </a:lvl1pPr>
          </a:lstStyle>
          <a:p>
            <a:pPr>
              <a:defRPr/>
            </a:pPr>
            <a:fld id="{0817485E-2239-4944-A90F-53B2CF4BDD78}" type="slidenum">
              <a:rPr lang="en-US" altLang="zh-CN"/>
              <a:pPr>
                <a:defRPr/>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noProof="1"/>
              <a:t>Click to edit Master title style</a:t>
            </a:r>
          </a:p>
        </p:txBody>
      </p:sp>
      <p:sp>
        <p:nvSpPr>
          <p:cNvPr id="3" name="Text Placeholder 2"/>
          <p:cNvSpPr>
            <a:spLocks noGrp="1"/>
          </p:cNvSpPr>
          <p:nvPr>
            <p:ph type="body" idx="1"/>
          </p:nvPr>
        </p:nvSpPr>
        <p:spPr>
          <a:xfrm>
            <a:off x="342901"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1"/>
              <a:t>Click to edit Master text styles</a:t>
            </a:r>
          </a:p>
        </p:txBody>
      </p:sp>
      <p:sp>
        <p:nvSpPr>
          <p:cNvPr id="4" name="Content Placeholder 3"/>
          <p:cNvSpPr>
            <a:spLocks noGrp="1"/>
          </p:cNvSpPr>
          <p:nvPr>
            <p:ph sz="half" idx="2"/>
          </p:nvPr>
        </p:nvSpPr>
        <p:spPr>
          <a:xfrm>
            <a:off x="342901"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5" name="Text Placeholder 4"/>
          <p:cNvSpPr>
            <a:spLocks noGrp="1"/>
          </p:cNvSpPr>
          <p:nvPr>
            <p:ph type="body" sz="quarter" idx="3"/>
          </p:nvPr>
        </p:nvSpPr>
        <p:spPr>
          <a:xfrm>
            <a:off x="3483770"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1"/>
              <a:t>Click to edit Master text styles</a:t>
            </a:r>
          </a:p>
        </p:txBody>
      </p:sp>
      <p:sp>
        <p:nvSpPr>
          <p:cNvPr id="6" name="Content Placeholder 5"/>
          <p:cNvSpPr>
            <a:spLocks noGrp="1"/>
          </p:cNvSpPr>
          <p:nvPr>
            <p:ph sz="quarter" idx="4"/>
          </p:nvPr>
        </p:nvSpPr>
        <p:spPr>
          <a:xfrm>
            <a:off x="3483770"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7" name="Date Placeholder 3"/>
          <p:cNvSpPr>
            <a:spLocks noGrp="1"/>
          </p:cNvSpPr>
          <p:nvPr>
            <p:ph type="dt" sz="half" idx="10"/>
          </p:nvPr>
        </p:nvSpPr>
        <p:spPr/>
        <p:txBody>
          <a:bodyPr/>
          <a:lstStyle>
            <a:lvl1pPr>
              <a:defRPr/>
            </a:lvl1pPr>
          </a:lstStyle>
          <a:p>
            <a:pPr>
              <a:defRPr/>
            </a:pPr>
            <a:endParaRPr lang="en-US" altLang="zh-CN"/>
          </a:p>
        </p:txBody>
      </p:sp>
      <p:sp>
        <p:nvSpPr>
          <p:cNvPr id="8" name="Footer Placeholder 4"/>
          <p:cNvSpPr>
            <a:spLocks noGrp="1"/>
          </p:cNvSpPr>
          <p:nvPr>
            <p:ph type="ftr" sz="quarter" idx="11"/>
          </p:nvPr>
        </p:nvSpPr>
        <p:spPr/>
        <p:txBody>
          <a:bodyPr/>
          <a:lstStyle>
            <a:lvl1pPr>
              <a:defRPr/>
            </a:lvl1pPr>
          </a:lstStyle>
          <a:p>
            <a:pPr>
              <a:defRPr/>
            </a:pPr>
            <a:endParaRPr lang="en-US" altLang="zh-CN"/>
          </a:p>
        </p:txBody>
      </p:sp>
      <p:sp>
        <p:nvSpPr>
          <p:cNvPr id="9" name="Slide Number Placeholder 5"/>
          <p:cNvSpPr>
            <a:spLocks noGrp="1"/>
          </p:cNvSpPr>
          <p:nvPr>
            <p:ph type="sldNum" sz="quarter" idx="12"/>
          </p:nvPr>
        </p:nvSpPr>
        <p:spPr/>
        <p:txBody>
          <a:bodyPr/>
          <a:lstStyle>
            <a:lvl1pPr>
              <a:defRPr/>
            </a:lvl1pPr>
          </a:lstStyle>
          <a:p>
            <a:pPr>
              <a:defRPr/>
            </a:pPr>
            <a:fld id="{E050F51E-114A-8E42-9B7F-FC39490C51EF}" type="slidenum">
              <a:rPr lang="en-US" altLang="zh-CN"/>
              <a:pPr>
                <a:defRPr/>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altLang="zh-CN"/>
          </a:p>
        </p:txBody>
      </p:sp>
      <p:sp>
        <p:nvSpPr>
          <p:cNvPr id="4" name="Footer Placeholder 4"/>
          <p:cNvSpPr>
            <a:spLocks noGrp="1"/>
          </p:cNvSpPr>
          <p:nvPr>
            <p:ph type="ftr" sz="quarter" idx="11"/>
          </p:nvPr>
        </p:nvSpPr>
        <p:spPr/>
        <p:txBody>
          <a:bodyPr/>
          <a:lstStyle>
            <a:lvl1pPr>
              <a:defRPr/>
            </a:lvl1pPr>
          </a:lstStyle>
          <a:p>
            <a:pPr>
              <a:defRPr/>
            </a:pPr>
            <a:endParaRPr lang="en-US" altLang="zh-CN"/>
          </a:p>
        </p:txBody>
      </p:sp>
      <p:sp>
        <p:nvSpPr>
          <p:cNvPr id="5" name="Slide Number Placeholder 5"/>
          <p:cNvSpPr>
            <a:spLocks noGrp="1"/>
          </p:cNvSpPr>
          <p:nvPr>
            <p:ph type="sldNum" sz="quarter" idx="12"/>
          </p:nvPr>
        </p:nvSpPr>
        <p:spPr/>
        <p:txBody>
          <a:bodyPr/>
          <a:lstStyle>
            <a:lvl1pPr>
              <a:defRPr/>
            </a:lvl1pPr>
          </a:lstStyle>
          <a:p>
            <a:pPr>
              <a:defRPr/>
            </a:pPr>
            <a:fld id="{CC208308-E5B3-B54D-879F-1DCEC692CC17}" type="slidenum">
              <a:rPr lang="en-US" altLang="zh-CN"/>
              <a:pPr>
                <a:defRPr/>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ltLang="zh-CN"/>
          </a:p>
        </p:txBody>
      </p:sp>
      <p:sp>
        <p:nvSpPr>
          <p:cNvPr id="3" name="Footer Placeholder 4"/>
          <p:cNvSpPr>
            <a:spLocks noGrp="1"/>
          </p:cNvSpPr>
          <p:nvPr>
            <p:ph type="ftr" sz="quarter" idx="11"/>
          </p:nvPr>
        </p:nvSpPr>
        <p:spPr/>
        <p:txBody>
          <a:bodyPr/>
          <a:lstStyle>
            <a:lvl1pPr>
              <a:defRPr/>
            </a:lvl1pPr>
          </a:lstStyle>
          <a:p>
            <a:pPr>
              <a:defRPr/>
            </a:pPr>
            <a:endParaRPr lang="en-US" altLang="zh-CN"/>
          </a:p>
        </p:txBody>
      </p:sp>
      <p:sp>
        <p:nvSpPr>
          <p:cNvPr id="4" name="Slide Number Placeholder 5"/>
          <p:cNvSpPr>
            <a:spLocks noGrp="1"/>
          </p:cNvSpPr>
          <p:nvPr>
            <p:ph type="sldNum" sz="quarter" idx="12"/>
          </p:nvPr>
        </p:nvSpPr>
        <p:spPr/>
        <p:txBody>
          <a:bodyPr/>
          <a:lstStyle>
            <a:lvl1pPr>
              <a:defRPr/>
            </a:lvl1pPr>
          </a:lstStyle>
          <a:p>
            <a:pPr>
              <a:defRPr/>
            </a:pPr>
            <a:fld id="{3ADB5F8F-208C-8B44-81C8-08E65DCD0BE5}" type="slidenum">
              <a:rPr lang="en-US" altLang="zh-CN"/>
              <a:pPr>
                <a:defRPr/>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noProof="1"/>
              <a:t>Click to edit Master title style</a:t>
            </a:r>
          </a:p>
        </p:txBody>
      </p:sp>
      <p:sp>
        <p:nvSpPr>
          <p:cNvPr id="3" name="Content Placeholder 2"/>
          <p:cNvSpPr>
            <a:spLocks noGrp="1"/>
          </p:cNvSpPr>
          <p:nvPr>
            <p:ph idx="1"/>
          </p:nvPr>
        </p:nvSpPr>
        <p:spPr>
          <a:xfrm>
            <a:off x="2681287" y="364069"/>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4" name="Text Placeholder 3"/>
          <p:cNvSpPr>
            <a:spLocks noGrp="1"/>
          </p:cNvSpPr>
          <p:nvPr>
            <p:ph type="body" sz="half" idx="2"/>
          </p:nvPr>
        </p:nvSpPr>
        <p:spPr>
          <a:xfrm>
            <a:off x="342900" y="1913469"/>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1"/>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ltLang="zh-CN"/>
          </a:p>
        </p:txBody>
      </p:sp>
      <p:sp>
        <p:nvSpPr>
          <p:cNvPr id="6" name="Footer Placeholder 4"/>
          <p:cNvSpPr>
            <a:spLocks noGrp="1"/>
          </p:cNvSpPr>
          <p:nvPr>
            <p:ph type="ftr" sz="quarter" idx="11"/>
          </p:nvPr>
        </p:nvSpPr>
        <p:spPr/>
        <p:txBody>
          <a:bodyPr/>
          <a:lstStyle>
            <a:lvl1pPr>
              <a:defRPr/>
            </a:lvl1pPr>
          </a:lstStyle>
          <a:p>
            <a:pPr>
              <a:defRPr/>
            </a:pPr>
            <a:endParaRPr lang="en-US" altLang="zh-CN"/>
          </a:p>
        </p:txBody>
      </p:sp>
      <p:sp>
        <p:nvSpPr>
          <p:cNvPr id="7" name="Slide Number Placeholder 5"/>
          <p:cNvSpPr>
            <a:spLocks noGrp="1"/>
          </p:cNvSpPr>
          <p:nvPr>
            <p:ph type="sldNum" sz="quarter" idx="12"/>
          </p:nvPr>
        </p:nvSpPr>
        <p:spPr/>
        <p:txBody>
          <a:bodyPr/>
          <a:lstStyle>
            <a:lvl1pPr>
              <a:defRPr/>
            </a:lvl1pPr>
          </a:lstStyle>
          <a:p>
            <a:pPr>
              <a:defRPr/>
            </a:pPr>
            <a:fld id="{F8C0CFE7-77B8-F149-9B4C-B6DE919B35D4}" type="slidenum">
              <a:rPr lang="en-US" altLang="zh-CN"/>
              <a:pPr>
                <a:defRPr/>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2"/>
            <a:ext cx="4114800" cy="755651"/>
          </a:xfrm>
        </p:spPr>
        <p:txBody>
          <a:bodyPr anchor="b"/>
          <a:lstStyle>
            <a:lvl1pPr algn="l">
              <a:defRPr sz="2000" b="1"/>
            </a:lvl1pPr>
          </a:lstStyle>
          <a:p>
            <a:r>
              <a:rPr lang="en-US" noProof="1"/>
              <a:t>Click to edit Master title style</a:t>
            </a:r>
          </a:p>
        </p:txBody>
      </p:sp>
      <p:sp>
        <p:nvSpPr>
          <p:cNvPr id="3" name="Picture Placeholder 2"/>
          <p:cNvSpPr>
            <a:spLocks noGrp="1"/>
          </p:cNvSpPr>
          <p:nvPr>
            <p:ph type="pic" idx="1"/>
          </p:nvPr>
        </p:nvSpPr>
        <p:spPr>
          <a:xfrm>
            <a:off x="1344216" y="817033"/>
            <a:ext cx="41148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344216" y="7156453"/>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1"/>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ltLang="zh-CN"/>
          </a:p>
        </p:txBody>
      </p:sp>
      <p:sp>
        <p:nvSpPr>
          <p:cNvPr id="6" name="Footer Placeholder 4"/>
          <p:cNvSpPr>
            <a:spLocks noGrp="1"/>
          </p:cNvSpPr>
          <p:nvPr>
            <p:ph type="ftr" sz="quarter" idx="11"/>
          </p:nvPr>
        </p:nvSpPr>
        <p:spPr/>
        <p:txBody>
          <a:bodyPr/>
          <a:lstStyle>
            <a:lvl1pPr>
              <a:defRPr/>
            </a:lvl1pPr>
          </a:lstStyle>
          <a:p>
            <a:pPr>
              <a:defRPr/>
            </a:pPr>
            <a:endParaRPr lang="en-US" altLang="zh-CN"/>
          </a:p>
        </p:txBody>
      </p:sp>
      <p:sp>
        <p:nvSpPr>
          <p:cNvPr id="7" name="Slide Number Placeholder 5"/>
          <p:cNvSpPr>
            <a:spLocks noGrp="1"/>
          </p:cNvSpPr>
          <p:nvPr>
            <p:ph type="sldNum" sz="quarter" idx="12"/>
          </p:nvPr>
        </p:nvSpPr>
        <p:spPr/>
        <p:txBody>
          <a:bodyPr/>
          <a:lstStyle>
            <a:lvl1pPr>
              <a:defRPr/>
            </a:lvl1pPr>
          </a:lstStyle>
          <a:p>
            <a:pPr>
              <a:defRPr/>
            </a:pPr>
            <a:fld id="{490B61FB-6E80-CB44-A55F-676FEE71B59A}" type="slidenum">
              <a:rPr lang="en-US" altLang="zh-CN"/>
              <a:pPr>
                <a:defRPr/>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a:t>Click to edit Master title style</a:t>
            </a:r>
          </a:p>
        </p:txBody>
      </p:sp>
      <p:sp>
        <p:nvSpPr>
          <p:cNvPr id="3" name="Vertical Text Placeholder 2"/>
          <p:cNvSpPr>
            <a:spLocks noGrp="1"/>
          </p:cNvSpPr>
          <p:nvPr>
            <p:ph type="body" orient="vert" idx="1"/>
          </p:nvPr>
        </p:nvSpPr>
        <p:spPr/>
        <p:txBody>
          <a:bodyPr vert="eaVert"/>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4" name="Date Placeholder 3"/>
          <p:cNvSpPr>
            <a:spLocks noGrp="1"/>
          </p:cNvSpPr>
          <p:nvPr>
            <p:ph type="dt" sz="half" idx="10"/>
          </p:nvPr>
        </p:nvSpPr>
        <p:spPr/>
        <p:txBody>
          <a:bodyPr/>
          <a:lstStyle>
            <a:lvl1pPr>
              <a:defRPr/>
            </a:lvl1pPr>
          </a:lstStyle>
          <a:p>
            <a:pPr>
              <a:defRPr/>
            </a:pPr>
            <a:endParaRPr lang="en-US" altLang="zh-CN"/>
          </a:p>
        </p:txBody>
      </p:sp>
      <p:sp>
        <p:nvSpPr>
          <p:cNvPr id="5" name="Footer Placeholder 4"/>
          <p:cNvSpPr>
            <a:spLocks noGrp="1"/>
          </p:cNvSpPr>
          <p:nvPr>
            <p:ph type="ftr" sz="quarter" idx="11"/>
          </p:nvPr>
        </p:nvSpPr>
        <p:spPr/>
        <p:txBody>
          <a:bodyPr/>
          <a:lstStyle>
            <a:lvl1pPr>
              <a:defRPr/>
            </a:lvl1pPr>
          </a:lstStyle>
          <a:p>
            <a:pPr>
              <a:defRPr/>
            </a:pPr>
            <a:endParaRPr lang="en-US" altLang="zh-CN"/>
          </a:p>
        </p:txBody>
      </p:sp>
      <p:sp>
        <p:nvSpPr>
          <p:cNvPr id="6" name="Slide Number Placeholder 5"/>
          <p:cNvSpPr>
            <a:spLocks noGrp="1"/>
          </p:cNvSpPr>
          <p:nvPr>
            <p:ph type="sldNum" sz="quarter" idx="12"/>
          </p:nvPr>
        </p:nvSpPr>
        <p:spPr/>
        <p:txBody>
          <a:bodyPr/>
          <a:lstStyle>
            <a:lvl1pPr>
              <a:defRPr/>
            </a:lvl1pPr>
          </a:lstStyle>
          <a:p>
            <a:pPr>
              <a:defRPr/>
            </a:pPr>
            <a:fld id="{D5D179F3-2B36-B344-9E10-414048DF9DF1}" type="slidenum">
              <a:rPr lang="en-US" altLang="zh-CN"/>
              <a:pPr>
                <a:defRPr/>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7"/>
            <a:ext cx="1543050" cy="7802033"/>
          </a:xfrm>
        </p:spPr>
        <p:txBody>
          <a:bodyPr vert="eaVert"/>
          <a:lstStyle/>
          <a:p>
            <a:r>
              <a:rPr lang="en-US" noProof="1"/>
              <a:t>Click to edit Master title style</a:t>
            </a:r>
          </a:p>
        </p:txBody>
      </p:sp>
      <p:sp>
        <p:nvSpPr>
          <p:cNvPr id="3" name="Vertical Text Placeholder 2"/>
          <p:cNvSpPr>
            <a:spLocks noGrp="1"/>
          </p:cNvSpPr>
          <p:nvPr>
            <p:ph type="body" orient="vert" idx="1"/>
          </p:nvPr>
        </p:nvSpPr>
        <p:spPr>
          <a:xfrm>
            <a:off x="342900" y="366187"/>
            <a:ext cx="4514850" cy="7802033"/>
          </a:xfrm>
        </p:spPr>
        <p:txBody>
          <a:bodyPr vert="eaVert"/>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4" name="Date Placeholder 3"/>
          <p:cNvSpPr>
            <a:spLocks noGrp="1"/>
          </p:cNvSpPr>
          <p:nvPr>
            <p:ph type="dt" sz="half" idx="10"/>
          </p:nvPr>
        </p:nvSpPr>
        <p:spPr/>
        <p:txBody>
          <a:bodyPr/>
          <a:lstStyle>
            <a:lvl1pPr>
              <a:defRPr/>
            </a:lvl1pPr>
          </a:lstStyle>
          <a:p>
            <a:pPr>
              <a:defRPr/>
            </a:pPr>
            <a:endParaRPr lang="en-US" altLang="zh-CN"/>
          </a:p>
        </p:txBody>
      </p:sp>
      <p:sp>
        <p:nvSpPr>
          <p:cNvPr id="5" name="Footer Placeholder 4"/>
          <p:cNvSpPr>
            <a:spLocks noGrp="1"/>
          </p:cNvSpPr>
          <p:nvPr>
            <p:ph type="ftr" sz="quarter" idx="11"/>
          </p:nvPr>
        </p:nvSpPr>
        <p:spPr/>
        <p:txBody>
          <a:bodyPr/>
          <a:lstStyle>
            <a:lvl1pPr>
              <a:defRPr/>
            </a:lvl1pPr>
          </a:lstStyle>
          <a:p>
            <a:pPr>
              <a:defRPr/>
            </a:pPr>
            <a:endParaRPr lang="en-US" altLang="zh-CN"/>
          </a:p>
        </p:txBody>
      </p:sp>
      <p:sp>
        <p:nvSpPr>
          <p:cNvPr id="6" name="Slide Number Placeholder 5"/>
          <p:cNvSpPr>
            <a:spLocks noGrp="1"/>
          </p:cNvSpPr>
          <p:nvPr>
            <p:ph type="sldNum" sz="quarter" idx="12"/>
          </p:nvPr>
        </p:nvSpPr>
        <p:spPr/>
        <p:txBody>
          <a:bodyPr/>
          <a:lstStyle>
            <a:lvl1pPr>
              <a:defRPr/>
            </a:lvl1pPr>
          </a:lstStyle>
          <a:p>
            <a:pPr>
              <a:defRPr/>
            </a:pPr>
            <a:fld id="{1D3ED6B8-4D6E-874E-918E-E37BE61B4FB3}" type="slidenum">
              <a:rPr lang="en-US" altLang="zh-CN"/>
              <a:pPr>
                <a:defRPr/>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noChangeArrowheads="1"/>
          </p:cNvSpPr>
          <p:nvPr>
            <p:ph type="title" idx="4294967295"/>
          </p:nvPr>
        </p:nvSpPr>
        <p:spPr bwMode="auto">
          <a:xfrm>
            <a:off x="342900" y="366713"/>
            <a:ext cx="6172200" cy="152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p>
            <a:pPr lvl="0"/>
            <a:r>
              <a:rPr lang="en-US" altLang="zh-CN"/>
              <a:t>Click to edit Master title style</a:t>
            </a:r>
          </a:p>
        </p:txBody>
      </p:sp>
      <p:sp>
        <p:nvSpPr>
          <p:cNvPr id="1027" name="Text Placeholder 2"/>
          <p:cNvSpPr>
            <a:spLocks noGrp="1" noChangeArrowheads="1"/>
          </p:cNvSpPr>
          <p:nvPr>
            <p:ph type="body" idx="9"/>
          </p:nvPr>
        </p:nvSpPr>
        <p:spPr bwMode="auto">
          <a:xfrm>
            <a:off x="342900" y="2133600"/>
            <a:ext cx="6172200" cy="6034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4" name="Date Placeholder 3"/>
          <p:cNvSpPr>
            <a:spLocks noGrp="1"/>
          </p:cNvSpPr>
          <p:nvPr>
            <p:ph type="dt" sz="half" idx="2"/>
          </p:nvPr>
        </p:nvSpPr>
        <p:spPr>
          <a:xfrm>
            <a:off x="342900" y="8475665"/>
            <a:ext cx="1600200" cy="485775"/>
          </a:xfrm>
          <a:prstGeom prst="rect">
            <a:avLst/>
          </a:prstGeom>
        </p:spPr>
        <p:txBody>
          <a:bodyPr vert="horz" wrap="square" lIns="91440" tIns="45720" rIns="91440" bIns="45720" numCol="1" anchor="ctr" anchorCtr="0" compatLnSpc="1"/>
          <a:lstStyle>
            <a:lvl1pPr eaLnBrk="1" hangingPunct="1">
              <a:buFont typeface="Arial" panose="020B0604020202020204" pitchFamily="34" charset="0"/>
              <a:buNone/>
              <a:defRPr sz="1200">
                <a:solidFill>
                  <a:srgbClr val="898989"/>
                </a:solidFill>
              </a:defRPr>
            </a:lvl1pPr>
          </a:lstStyle>
          <a:p>
            <a:pPr>
              <a:defRPr/>
            </a:pPr>
            <a:endParaRPr lang="en-US" altLang="zh-CN"/>
          </a:p>
        </p:txBody>
      </p:sp>
      <p:sp>
        <p:nvSpPr>
          <p:cNvPr id="5" name="Footer Placeholder 4"/>
          <p:cNvSpPr>
            <a:spLocks noGrp="1"/>
          </p:cNvSpPr>
          <p:nvPr>
            <p:ph type="ftr" sz="quarter" idx="3"/>
          </p:nvPr>
        </p:nvSpPr>
        <p:spPr>
          <a:xfrm>
            <a:off x="2343150" y="8475665"/>
            <a:ext cx="2171700" cy="485775"/>
          </a:xfrm>
          <a:prstGeom prst="rect">
            <a:avLst/>
          </a:prstGeom>
        </p:spPr>
        <p:txBody>
          <a:bodyPr vert="horz" wrap="square" lIns="91440" tIns="45720" rIns="91440" bIns="45720" numCol="1" anchor="ctr" anchorCtr="0" compatLnSpc="1"/>
          <a:lstStyle>
            <a:lvl1pPr algn="ctr" eaLnBrk="1" hangingPunct="1">
              <a:buFont typeface="Arial" panose="020B0604020202020204" pitchFamily="34" charset="0"/>
              <a:buNone/>
              <a:defRPr sz="1200">
                <a:solidFill>
                  <a:srgbClr val="898989"/>
                </a:solidFill>
              </a:defRPr>
            </a:lvl1pPr>
          </a:lstStyle>
          <a:p>
            <a:pPr>
              <a:defRPr/>
            </a:pPr>
            <a:endParaRPr lang="en-US" altLang="zh-CN"/>
          </a:p>
        </p:txBody>
      </p:sp>
      <p:sp>
        <p:nvSpPr>
          <p:cNvPr id="6" name="Slide Number Placeholder 5"/>
          <p:cNvSpPr>
            <a:spLocks noGrp="1"/>
          </p:cNvSpPr>
          <p:nvPr>
            <p:ph type="sldNum" sz="quarter" idx="4"/>
          </p:nvPr>
        </p:nvSpPr>
        <p:spPr>
          <a:xfrm>
            <a:off x="4914900" y="8475665"/>
            <a:ext cx="1600200" cy="485775"/>
          </a:xfrm>
          <a:prstGeom prst="rect">
            <a:avLst/>
          </a:prstGeom>
        </p:spPr>
        <p:txBody>
          <a:bodyPr vert="horz" wrap="square" lIns="91440" tIns="45720" rIns="91440" bIns="45720" numCol="1" anchor="ctr" anchorCtr="0" compatLnSpc="1"/>
          <a:lstStyle>
            <a:lvl1pPr algn="r" eaLnBrk="1" hangingPunct="1">
              <a:buFont typeface="Arial" panose="020B0604020202020204" pitchFamily="34" charset="0"/>
              <a:buNone/>
              <a:defRPr sz="1200">
                <a:solidFill>
                  <a:srgbClr val="898989"/>
                </a:solidFill>
              </a:defRPr>
            </a:lvl1pPr>
          </a:lstStyle>
          <a:p>
            <a:pPr>
              <a:defRPr/>
            </a:pPr>
            <a:fld id="{4FC6BB85-BC32-4046-BC85-AE177341090C}"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charset="0"/>
        </a:defRPr>
      </a:lvl2pPr>
      <a:lvl3pPr algn="ctr" rtl="0" eaLnBrk="0" fontAlgn="base" hangingPunct="0">
        <a:spcBef>
          <a:spcPct val="0"/>
        </a:spcBef>
        <a:spcAft>
          <a:spcPct val="0"/>
        </a:spcAft>
        <a:defRPr sz="4400">
          <a:solidFill>
            <a:schemeClr val="tx1"/>
          </a:solidFill>
          <a:latin typeface="Calibri" panose="020F0502020204030204" charset="0"/>
        </a:defRPr>
      </a:lvl3pPr>
      <a:lvl4pPr algn="ctr" rtl="0" eaLnBrk="0" fontAlgn="base" hangingPunct="0">
        <a:spcBef>
          <a:spcPct val="0"/>
        </a:spcBef>
        <a:spcAft>
          <a:spcPct val="0"/>
        </a:spcAft>
        <a:defRPr sz="4400">
          <a:solidFill>
            <a:schemeClr val="tx1"/>
          </a:solidFill>
          <a:latin typeface="Calibri" panose="020F0502020204030204" charset="0"/>
        </a:defRPr>
      </a:lvl4pPr>
      <a:lvl5pPr algn="ctr" rtl="0" eaLnBrk="0" fontAlgn="base" hangingPunct="0">
        <a:spcBef>
          <a:spcPct val="0"/>
        </a:spcBef>
        <a:spcAft>
          <a:spcPct val="0"/>
        </a:spcAft>
        <a:defRPr sz="4400">
          <a:solidFill>
            <a:schemeClr val="tx1"/>
          </a:solidFill>
          <a:latin typeface="Calibri" panose="020F0502020204030204" charset="0"/>
        </a:defRPr>
      </a:lvl5pPr>
      <a:lvl6pPr marL="457200" algn="ctr" rtl="0" fontAlgn="base">
        <a:spcBef>
          <a:spcPct val="0"/>
        </a:spcBef>
        <a:spcAft>
          <a:spcPct val="0"/>
        </a:spcAft>
        <a:defRPr sz="4400">
          <a:solidFill>
            <a:schemeClr val="tx1"/>
          </a:solidFill>
          <a:latin typeface="Calibri" panose="020F0502020204030204" charset="0"/>
        </a:defRPr>
      </a:lvl6pPr>
      <a:lvl7pPr marL="914400" algn="ctr" rtl="0" fontAlgn="base">
        <a:spcBef>
          <a:spcPct val="0"/>
        </a:spcBef>
        <a:spcAft>
          <a:spcPct val="0"/>
        </a:spcAft>
        <a:defRPr sz="4400">
          <a:solidFill>
            <a:schemeClr val="tx1"/>
          </a:solidFill>
          <a:latin typeface="Calibri" panose="020F0502020204030204" charset="0"/>
        </a:defRPr>
      </a:lvl7pPr>
      <a:lvl8pPr marL="1371600" algn="ctr" rtl="0" fontAlgn="base">
        <a:spcBef>
          <a:spcPct val="0"/>
        </a:spcBef>
        <a:spcAft>
          <a:spcPct val="0"/>
        </a:spcAft>
        <a:defRPr sz="4400">
          <a:solidFill>
            <a:schemeClr val="tx1"/>
          </a:solidFill>
          <a:latin typeface="Calibri" panose="020F0502020204030204" charset="0"/>
        </a:defRPr>
      </a:lvl8pPr>
      <a:lvl9pPr marL="1828800" algn="ctr" rtl="0" fontAlgn="base">
        <a:spcBef>
          <a:spcPct val="0"/>
        </a:spcBef>
        <a:spcAft>
          <a:spcPct val="0"/>
        </a:spcAft>
        <a:defRPr sz="4400">
          <a:solidFill>
            <a:schemeClr val="tx1"/>
          </a:solidFill>
          <a:latin typeface="Calibri" panose="020F050202020403020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477645" y="879475"/>
            <a:ext cx="3902710" cy="521970"/>
          </a:xfrm>
          <a:prstGeom prst="rect">
            <a:avLst/>
          </a:prstGeom>
          <a:noFill/>
        </p:spPr>
        <p:txBody>
          <a:bodyPr wrap="square" rtlCol="0">
            <a:spAutoFit/>
          </a:bodyPr>
          <a:lstStyle/>
          <a:p>
            <a:r>
              <a:rPr lang="zh-CN" altLang="en-US" sz="2800" dirty="0">
                <a:latin typeface="Times New Roman" panose="02020603050405020304" charset="0"/>
              </a:rPr>
              <a:t>Supplementary Appendix</a:t>
            </a:r>
          </a:p>
        </p:txBody>
      </p:sp>
      <p:sp>
        <p:nvSpPr>
          <p:cNvPr id="3" name="文本框 2"/>
          <p:cNvSpPr txBox="1"/>
          <p:nvPr/>
        </p:nvSpPr>
        <p:spPr>
          <a:xfrm>
            <a:off x="863948" y="1650771"/>
            <a:ext cx="4815205" cy="854080"/>
          </a:xfrm>
          <a:prstGeom prst="rect">
            <a:avLst/>
          </a:prstGeom>
          <a:noFill/>
        </p:spPr>
        <p:txBody>
          <a:bodyPr wrap="square" rtlCol="0">
            <a:spAutoFit/>
          </a:bodyPr>
          <a:lstStyle/>
          <a:p>
            <a:pPr>
              <a:spcBef>
                <a:spcPts val="600"/>
              </a:spcBef>
            </a:pPr>
            <a:r>
              <a:rPr lang="zh-CN" altLang="en-US" sz="1050" dirty="0">
                <a:latin typeface="Times New Roman" panose="02020603050405020304" charset="0"/>
                <a:ea typeface="Times New Roman" panose="02020603050405020304" charset="0"/>
                <a:cs typeface="Times New Roman" panose="02020603050405020304" charset="0"/>
              </a:rPr>
              <a:t>This appendix has been provided by the authors to give readers additional information about their work.</a:t>
            </a:r>
            <a:r>
              <a:rPr lang="zh-CN" altLang="en-US" dirty="0">
                <a:latin typeface="Times New Roman" panose="02020603050405020304" charset="0"/>
                <a:ea typeface="Times New Roman" panose="02020603050405020304" charset="0"/>
                <a:cs typeface="Times New Roman" panose="02020603050405020304" charset="0"/>
              </a:rPr>
              <a:t> </a:t>
            </a:r>
          </a:p>
          <a:p>
            <a:r>
              <a:rPr lang="zh-CN" altLang="en-US" sz="1050" dirty="0">
                <a:latin typeface="Times New Roman" panose="02020603050405020304" charset="0"/>
                <a:ea typeface="Times New Roman" panose="02020603050405020304" charset="0"/>
                <a:cs typeface="Times New Roman" panose="02020603050405020304" charset="0"/>
              </a:rPr>
              <a:t>Supplement </a:t>
            </a:r>
            <a:r>
              <a:rPr lang="zh-CN" altLang="en-US" sz="1050" dirty="0">
                <a:latin typeface="Times New Roman" panose="02020603050405020304" charset="0"/>
                <a:cs typeface="Times New Roman" panose="02020603050405020304" charset="0"/>
              </a:rPr>
              <a:t>to: </a:t>
            </a:r>
            <a:r>
              <a:rPr lang="en-US" altLang="zh-CN" sz="1050" dirty="0">
                <a:latin typeface="Times New Roman" panose="02020603050405020304" charset="0"/>
                <a:cs typeface="Times New Roman" panose="02020603050405020304" charset="0"/>
              </a:rPr>
              <a:t>Tian Liu</a:t>
            </a:r>
            <a:r>
              <a:rPr lang="zh-CN" altLang="en-US" sz="1050" dirty="0">
                <a:latin typeface="Times New Roman" panose="02020603050405020304" charset="0"/>
                <a:cs typeface="Times New Roman" panose="02020603050405020304" charset="0"/>
              </a:rPr>
              <a:t>, et al</a:t>
            </a:r>
            <a:r>
              <a:rPr lang="zh-CN" altLang="en-US" sz="1050" dirty="0">
                <a:latin typeface="Times New Roman" panose="02020603050405020304" charset="0"/>
                <a:ea typeface="Times New Roman" panose="02020603050405020304" charset="0"/>
                <a:cs typeface="Times New Roman" panose="02020603050405020304" charset="0"/>
              </a:rPr>
              <a:t>. </a:t>
            </a:r>
            <a:r>
              <a:rPr lang="en-US" altLang="en-US" sz="1050" dirty="0" smtClean="0">
                <a:latin typeface="Times New Roman" panose="02020603050405020304" charset="0"/>
                <a:ea typeface="Times New Roman" panose="02020603050405020304" charset="0"/>
                <a:cs typeface="Times New Roman" panose="02020603050405020304" charset="0"/>
              </a:rPr>
              <a:t>Efficacy and Safety of Low-Dose Interleukin 2 for </a:t>
            </a:r>
            <a:r>
              <a:rPr lang="en-US" altLang="en-US" sz="1050" dirty="0" err="1" smtClean="0">
                <a:latin typeface="Times New Roman" panose="02020603050405020304" charset="0"/>
                <a:ea typeface="Times New Roman" panose="02020603050405020304" charset="0"/>
                <a:cs typeface="Times New Roman" panose="02020603050405020304" charset="0"/>
              </a:rPr>
              <a:t>Behçet’s</a:t>
            </a:r>
            <a:r>
              <a:rPr lang="en-US" altLang="en-US" sz="1050" dirty="0" smtClean="0">
                <a:latin typeface="Times New Roman" panose="02020603050405020304" charset="0"/>
                <a:ea typeface="Times New Roman" panose="02020603050405020304" charset="0"/>
                <a:cs typeface="Times New Roman" panose="02020603050405020304" charset="0"/>
              </a:rPr>
              <a:t> Syndrome</a:t>
            </a:r>
            <a:r>
              <a:rPr lang="zh-CN" altLang="en-US" sz="1050" dirty="0" smtClean="0">
                <a:latin typeface="Times New Roman" panose="02020603050405020304" charset="0"/>
                <a:ea typeface="Times New Roman" panose="02020603050405020304" charset="0"/>
                <a:cs typeface="Times New Roman" panose="02020603050405020304" charset="0"/>
              </a:rPr>
              <a:t> </a:t>
            </a:r>
            <a:r>
              <a:rPr lang="en-US" altLang="en-US" sz="1050" dirty="0" smtClean="0">
                <a:latin typeface="Times New Roman" panose="02020603050405020304" charset="0"/>
                <a:ea typeface="Times New Roman" panose="02020603050405020304" charset="0"/>
                <a:cs typeface="Times New Roman" panose="02020603050405020304" charset="0"/>
              </a:rPr>
              <a:t>A Randomized Clinical Trial</a:t>
            </a:r>
            <a:endParaRPr lang="zh-CN" altLang="en-US" sz="1050" dirty="0">
              <a:latin typeface="Times New Roman" panose="02020603050405020304" charset="0"/>
              <a:ea typeface="Times New Roman" panose="02020603050405020304" charset="0"/>
              <a:cs typeface="Times New Roman" panose="0202060305040502030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60351" y="139067"/>
            <a:ext cx="2357120" cy="369332"/>
          </a:xfrm>
          <a:prstGeom prst="rect">
            <a:avLst/>
          </a:prstGeom>
          <a:noFill/>
        </p:spPr>
        <p:txBody>
          <a:bodyPr wrap="square" rtlCol="0">
            <a:spAutoFit/>
          </a:bodyPr>
          <a:lstStyle/>
          <a:p>
            <a:r>
              <a:rPr lang="en-US" altLang="zh-CN" b="1">
                <a:latin typeface="Times New Roman" panose="02020603050405020304" charset="0"/>
                <a:ea typeface="Times New Roman" panose="02020603050405020304" charset="0"/>
                <a:cs typeface="Times New Roman" panose="02020603050405020304" charset="0"/>
              </a:rPr>
              <a:t>Table of Contents</a:t>
            </a:r>
          </a:p>
        </p:txBody>
      </p:sp>
      <p:graphicFrame>
        <p:nvGraphicFramePr>
          <p:cNvPr id="4" name="表格 3"/>
          <p:cNvGraphicFramePr/>
          <p:nvPr>
            <p:custDataLst>
              <p:tags r:id="rId1"/>
            </p:custDataLst>
            <p:extLst>
              <p:ext uri="{D42A27DB-BD31-4B8C-83A1-F6EECF244321}">
                <p14:modId xmlns:p14="http://schemas.microsoft.com/office/powerpoint/2010/main" xmlns="" val="2616882880"/>
              </p:ext>
            </p:extLst>
          </p:nvPr>
        </p:nvGraphicFramePr>
        <p:xfrm>
          <a:off x="260353" y="507365"/>
          <a:ext cx="6336666" cy="9684774"/>
        </p:xfrm>
        <a:graphic>
          <a:graphicData uri="http://schemas.openxmlformats.org/drawingml/2006/table">
            <a:tbl>
              <a:tblPr firstRow="1" bandRow="1">
                <a:tableStyleId>{5C22544A-7EE6-4342-B048-85BDC9FD1C3A}</a:tableStyleId>
              </a:tblPr>
              <a:tblGrid>
                <a:gridCol w="361950">
                  <a:extLst>
                    <a:ext uri="{9D8B030D-6E8A-4147-A177-3AD203B41FA5}">
                      <a16:colId xmlns:a16="http://schemas.microsoft.com/office/drawing/2014/main" xmlns="" val="20000"/>
                    </a:ext>
                  </a:extLst>
                </a:gridCol>
                <a:gridCol w="5238747">
                  <a:extLst>
                    <a:ext uri="{9D8B030D-6E8A-4147-A177-3AD203B41FA5}">
                      <a16:colId xmlns:a16="http://schemas.microsoft.com/office/drawing/2014/main" xmlns="" val="20001"/>
                    </a:ext>
                  </a:extLst>
                </a:gridCol>
                <a:gridCol w="735969">
                  <a:extLst>
                    <a:ext uri="{9D8B030D-6E8A-4147-A177-3AD203B41FA5}">
                      <a16:colId xmlns:a16="http://schemas.microsoft.com/office/drawing/2014/main" xmlns="" val="20002"/>
                    </a:ext>
                  </a:extLst>
                </a:gridCol>
              </a:tblGrid>
              <a:tr h="322615">
                <a:tc>
                  <a:txBody>
                    <a:bodyPr/>
                    <a:lstStyle/>
                    <a:p>
                      <a:pPr>
                        <a:buNone/>
                      </a:pPr>
                      <a:r>
                        <a:rPr lang="en-US" altLang="zh-CN" sz="1200" b="0" dirty="0">
                          <a:solidFill>
                            <a:schemeClr val="dk1"/>
                          </a:solidFill>
                          <a:latin typeface="Times New Roman" panose="02020603050405020304" charset="0"/>
                          <a:ea typeface="Times New Roman" panose="02020603050405020304" charset="0"/>
                          <a:cs typeface="Times New Roman" panose="02020603050405020304" charset="0"/>
                          <a:sym typeface="+mn-ea"/>
                        </a:rPr>
                        <a:t>1</a:t>
                      </a:r>
                      <a:r>
                        <a:rPr lang="zh-CN" altLang="en-US" sz="1200" b="0" dirty="0">
                          <a:solidFill>
                            <a:schemeClr val="dk1"/>
                          </a:solidFill>
                          <a:latin typeface="Times New Roman" panose="02020603050405020304" charset="0"/>
                          <a:ea typeface="Times New Roman" panose="02020603050405020304" charset="0"/>
                          <a:cs typeface="Times New Roman" panose="02020603050405020304" charset="0"/>
                          <a:sym typeface="+mn-ea"/>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altLang="zh-CN" sz="1200" b="0" dirty="0">
                          <a:solidFill>
                            <a:schemeClr val="dk1"/>
                          </a:solidFill>
                          <a:latin typeface="Times New Roman" panose="02020603050405020304" charset="0"/>
                          <a:ea typeface="Times New Roman" panose="02020603050405020304" charset="0"/>
                          <a:cs typeface="Times New Roman" panose="02020603050405020304" charset="0"/>
                          <a:sym typeface="+mn-ea"/>
                        </a:rPr>
                        <a:t>Supplementary Figures..............................................................................................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auto">
                        <a:buNone/>
                      </a:pPr>
                      <a:r>
                        <a:rPr lang="en-US" altLang="zh-CN" sz="1200" b="0" dirty="0">
                          <a:solidFill>
                            <a:schemeClr val="dk1"/>
                          </a:solidFill>
                          <a:latin typeface="Times New Roman" panose="02020603050405020304" charset="0"/>
                          <a:ea typeface="Times New Roman" panose="02020603050405020304" charset="0"/>
                          <a:cs typeface="Times New Roman" panose="02020603050405020304" charset="0"/>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322615">
                <a:tc>
                  <a:txBody>
                    <a:bodyPr/>
                    <a:lstStyle/>
                    <a:p>
                      <a:pPr>
                        <a:buNone/>
                      </a:pPr>
                      <a:endParaRPr lang="zh-CN" altLang="en-US" sz="1200" b="0" dirty="0">
                        <a:solidFill>
                          <a:schemeClr val="dk1"/>
                        </a:solidFill>
                        <a:latin typeface="Times New Roman" panose="02020603050405020304" charset="0"/>
                        <a:ea typeface="Times New Roman" panose="02020603050405020304" charset="0"/>
                        <a:cs typeface="Times New Roman" panose="02020603050405020304" charset="0"/>
                        <a:sym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altLang="zh-CN" sz="1200" dirty="0" err="1">
                          <a:latin typeface="Times New Roman" panose="02020603050405020304" charset="0"/>
                          <a:ea typeface="Times New Roman" panose="02020603050405020304" charset="0"/>
                          <a:cs typeface="Times New Roman" panose="02020603050405020304" charset="0"/>
                          <a:sym typeface="+mn-ea"/>
                        </a:rPr>
                        <a:t>eFigure</a:t>
                      </a:r>
                      <a:r>
                        <a:rPr lang="en-US" altLang="zh-CN" sz="1200" dirty="0">
                          <a:latin typeface="Times New Roman" panose="02020603050405020304" charset="0"/>
                          <a:ea typeface="Times New Roman" panose="02020603050405020304" charset="0"/>
                          <a:cs typeface="Times New Roman" panose="02020603050405020304" charset="0"/>
                          <a:sym typeface="+mn-ea"/>
                        </a:rPr>
                        <a:t> 1.</a:t>
                      </a:r>
                      <a:r>
                        <a:rPr lang="zh-CN" altLang="en-US" sz="1200" dirty="0">
                          <a:latin typeface="Times New Roman" panose="02020603050405020304" charset="0"/>
                          <a:ea typeface="Times New Roman" panose="02020603050405020304" charset="0"/>
                          <a:cs typeface="Times New Roman" panose="02020603050405020304" charset="0"/>
                          <a:sym typeface="+mn-ea"/>
                        </a:rPr>
                        <a:t> </a:t>
                      </a:r>
                      <a:r>
                        <a:rPr lang="en-US" altLang="zh-CN" sz="1200" dirty="0">
                          <a:latin typeface="Times New Roman" panose="02020603050405020304" charset="0"/>
                          <a:ea typeface="Times New Roman" panose="02020603050405020304" charset="0"/>
                          <a:cs typeface="Times New Roman" panose="02020603050405020304" charset="0"/>
                          <a:sym typeface="+mn-ea"/>
                        </a:rPr>
                        <a:t>.Changes of immunocyte in LD-IL-2 group and placebo group.</a:t>
                      </a:r>
                      <a:r>
                        <a:rPr lang="en-US" altLang="zh-CN" sz="1200" dirty="0">
                          <a:solidFill>
                            <a:schemeClr val="tx1"/>
                          </a:solidFill>
                          <a:latin typeface="Times New Roman" panose="02020603050405020304" charset="0"/>
                          <a:ea typeface="Times New Roman" panose="02020603050405020304" charset="0"/>
                          <a:cs typeface="Times New Roman" panose="02020603050405020304" charset="0"/>
                          <a:sym typeface="+mn-ea"/>
                        </a:rPr>
                        <a:t>.....................................................................................................................</a:t>
                      </a:r>
                      <a:endParaRPr lang="en-US" altLang="zh-CN" sz="1200" dirty="0">
                        <a:latin typeface="Times New Roman" panose="02020603050405020304" charset="0"/>
                        <a:ea typeface="Times New Roman" panose="02020603050405020304" charset="0"/>
                        <a:cs typeface="Times New Roman" panose="02020603050405020304" charset="0"/>
                        <a:sym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auto">
                        <a:buNone/>
                      </a:pPr>
                      <a:endParaRPr lang="en-US" altLang="zh-CN" sz="1200" dirty="0">
                        <a:latin typeface="Times New Roman" panose="02020603050405020304" charset="0"/>
                        <a:ea typeface="Times New Roman" panose="02020603050405020304" charset="0"/>
                        <a:cs typeface="Times New Roman" panose="02020603050405020304" charset="0"/>
                      </a:endParaRPr>
                    </a:p>
                    <a:p>
                      <a:pPr algn="l" fontAlgn="auto">
                        <a:buNone/>
                      </a:pPr>
                      <a:r>
                        <a:rPr lang="en-US" altLang="zh-CN" sz="1200" dirty="0">
                          <a:latin typeface="Times New Roman" panose="02020603050405020304" charset="0"/>
                          <a:ea typeface="Times New Roman" panose="02020603050405020304" charset="0"/>
                          <a:cs typeface="Times New Roman" panose="02020603050405020304" charset="0"/>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302552560"/>
                  </a:ext>
                </a:extLst>
              </a:tr>
              <a:tr h="497339">
                <a:tc>
                  <a:txBody>
                    <a:bodyPr/>
                    <a:lstStyle/>
                    <a:p>
                      <a:pPr>
                        <a:buNone/>
                      </a:pPr>
                      <a:endParaRPr lang="en-US" altLang="zh-CN" sz="1200" dirty="0">
                        <a:latin typeface="Times New Roman" panose="02020603050405020304" charset="0"/>
                        <a:ea typeface="Times New Roman" panose="02020603050405020304" charset="0"/>
                        <a:cs typeface="Times New Roman" panose="02020603050405020304" charset="0"/>
                        <a:sym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altLang="zh-CN" sz="1200" dirty="0" err="1">
                          <a:latin typeface="Times New Roman" panose="02020603050405020304" charset="0"/>
                          <a:ea typeface="Times New Roman" panose="02020603050405020304" charset="0"/>
                          <a:cs typeface="Times New Roman" panose="02020603050405020304" charset="0"/>
                          <a:sym typeface="+mn-ea"/>
                        </a:rPr>
                        <a:t>eFigure</a:t>
                      </a:r>
                      <a:r>
                        <a:rPr lang="en-US" altLang="zh-CN" sz="1200" dirty="0">
                          <a:latin typeface="Times New Roman" panose="02020603050405020304" charset="0"/>
                          <a:ea typeface="Times New Roman" panose="02020603050405020304" charset="0"/>
                          <a:cs typeface="Times New Roman" panose="02020603050405020304" charset="0"/>
                          <a:sym typeface="+mn-ea"/>
                        </a:rPr>
                        <a:t> 2.</a:t>
                      </a:r>
                      <a:r>
                        <a:rPr lang="zh-CN" altLang="en-US" sz="1200" dirty="0">
                          <a:latin typeface="Times New Roman" panose="02020603050405020304" charset="0"/>
                          <a:ea typeface="Times New Roman" panose="02020603050405020304" charset="0"/>
                          <a:cs typeface="Times New Roman" panose="02020603050405020304" charset="0"/>
                          <a:sym typeface="+mn-ea"/>
                        </a:rPr>
                        <a:t> </a:t>
                      </a:r>
                      <a:r>
                        <a:rPr lang="en-US" altLang="zh-CN" sz="1200" dirty="0">
                          <a:latin typeface="Times New Roman" panose="02020603050405020304" charset="0"/>
                          <a:ea typeface="Times New Roman" panose="02020603050405020304" charset="0"/>
                          <a:cs typeface="Times New Roman" panose="02020603050405020304" charset="0"/>
                          <a:sym typeface="+mn-ea"/>
                        </a:rPr>
                        <a:t>Phenotypic characterization of Neutrophil before Ld-IL2 therapy.</a:t>
                      </a:r>
                      <a:r>
                        <a:rPr lang="en-US" altLang="zh-CN" sz="1200" dirty="0">
                          <a:solidFill>
                            <a:schemeClr val="tx1"/>
                          </a:solidFill>
                          <a:latin typeface="Times New Roman" panose="02020603050405020304" charset="0"/>
                          <a:ea typeface="Times New Roman" panose="02020603050405020304" charset="0"/>
                          <a:cs typeface="Times New Roman" panose="02020603050405020304" charset="0"/>
                          <a:sym typeface="+mn-ea"/>
                        </a:rPr>
                        <a:t>......................................................................................................................</a:t>
                      </a:r>
                      <a:endParaRPr lang="en-US" altLang="zh-CN" sz="1200" dirty="0">
                        <a:latin typeface="Times New Roman" panose="02020603050405020304" charset="0"/>
                        <a:ea typeface="Times New Roman" panose="02020603050405020304" charset="0"/>
                        <a:cs typeface="Times New Roman" panose="02020603050405020304" charset="0"/>
                        <a:sym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auto">
                        <a:buNone/>
                      </a:pPr>
                      <a:endParaRPr lang="en-US" altLang="zh-CN" sz="1200" dirty="0">
                        <a:latin typeface="Times New Roman" panose="02020603050405020304" charset="0"/>
                        <a:ea typeface="Times New Roman" panose="02020603050405020304" charset="0"/>
                        <a:cs typeface="Times New Roman" panose="02020603050405020304" charset="0"/>
                      </a:endParaRPr>
                    </a:p>
                    <a:p>
                      <a:pPr algn="l" fontAlgn="auto">
                        <a:buNone/>
                      </a:pPr>
                      <a:r>
                        <a:rPr lang="en-US" altLang="zh-CN" sz="1200" dirty="0">
                          <a:latin typeface="Times New Roman" panose="02020603050405020304" charset="0"/>
                          <a:ea typeface="Times New Roman" panose="02020603050405020304" charset="0"/>
                          <a:cs typeface="Times New Roman" panose="02020603050405020304" charset="0"/>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640080">
                <a:tc>
                  <a:txBody>
                    <a:bodyPr/>
                    <a:lstStyle/>
                    <a:p>
                      <a:pPr>
                        <a:buNone/>
                      </a:pPr>
                      <a:endParaRPr lang="en-US" altLang="zh-CN" sz="1200" dirty="0">
                        <a:latin typeface="Times New Roman" panose="02020603050405020304" charset="0"/>
                        <a:ea typeface="Times New Roman" panose="02020603050405020304" charset="0"/>
                        <a:cs typeface="Times New Roman" panose="02020603050405020304" charset="0"/>
                        <a:sym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kern="1200" dirty="0" err="1">
                          <a:solidFill>
                            <a:schemeClr val="dk1"/>
                          </a:solidFill>
                          <a:latin typeface="Times New Roman" panose="02020603050405020304" charset="0"/>
                          <a:ea typeface="Times New Roman" panose="02020603050405020304" charset="0"/>
                          <a:cs typeface="Times New Roman" panose="02020603050405020304" charset="0"/>
                          <a:sym typeface="+mn-ea"/>
                        </a:rPr>
                        <a:t>eFigure</a:t>
                      </a:r>
                      <a:r>
                        <a:rPr lang="en-US" altLang="zh-CN" sz="1200" kern="1200" dirty="0">
                          <a:solidFill>
                            <a:schemeClr val="dk1"/>
                          </a:solidFill>
                          <a:latin typeface="Times New Roman" panose="02020603050405020304" charset="0"/>
                          <a:ea typeface="Times New Roman" panose="02020603050405020304" charset="0"/>
                          <a:cs typeface="Times New Roman" panose="02020603050405020304" charset="0"/>
                          <a:sym typeface="+mn-ea"/>
                        </a:rPr>
                        <a:t> 3.</a:t>
                      </a:r>
                      <a:r>
                        <a:rPr lang="zh-CN" altLang="en-US" sz="1200" kern="1200" dirty="0">
                          <a:solidFill>
                            <a:schemeClr val="dk1"/>
                          </a:solidFill>
                          <a:latin typeface="Times New Roman" panose="02020603050405020304" charset="0"/>
                          <a:ea typeface="Times New Roman" panose="02020603050405020304" charset="0"/>
                          <a:cs typeface="Times New Roman" panose="02020603050405020304" charset="0"/>
                          <a:sym typeface="+mn-ea"/>
                        </a:rPr>
                        <a:t> </a:t>
                      </a:r>
                      <a:r>
                        <a:rPr lang="en-US" altLang="zh-CN" sz="1200" kern="1200" dirty="0">
                          <a:solidFill>
                            <a:schemeClr val="dk1"/>
                          </a:solidFill>
                          <a:latin typeface="Times New Roman" panose="02020603050405020304" charset="0"/>
                          <a:ea typeface="Times New Roman" panose="02020603050405020304" charset="0"/>
                          <a:cs typeface="Times New Roman" panose="02020603050405020304" charset="0"/>
                        </a:rPr>
                        <a:t>Flow cytometry results showing the changes of Neutrophil cells expression after co-stimulated with IL-2 in vitro…………………………………..</a:t>
                      </a:r>
                      <a:endParaRPr lang="en-US" altLang="zh-CN" sz="1200" kern="1200" dirty="0">
                        <a:solidFill>
                          <a:schemeClr val="dk1"/>
                        </a:solidFill>
                        <a:latin typeface="Times New Roman" panose="02020603050405020304" charset="0"/>
                        <a:ea typeface="Times New Roman" panose="02020603050405020304" charset="0"/>
                        <a:cs typeface="Times New Roman" panose="02020603050405020304" charset="0"/>
                        <a:sym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auto">
                        <a:buNone/>
                      </a:pPr>
                      <a:endParaRPr lang="en-US" altLang="zh-CN" sz="1200" dirty="0">
                        <a:latin typeface="Times New Roman" panose="02020603050405020304" charset="0"/>
                        <a:ea typeface="Times New Roman" panose="02020603050405020304" charset="0"/>
                        <a:cs typeface="Times New Roman" panose="02020603050405020304" charset="0"/>
                      </a:endParaRPr>
                    </a:p>
                    <a:p>
                      <a:pPr algn="l" fontAlgn="auto">
                        <a:buNone/>
                      </a:pPr>
                      <a:r>
                        <a:rPr lang="en-US" altLang="zh-CN" sz="1200" dirty="0">
                          <a:latin typeface="Times New Roman" panose="02020603050405020304" charset="0"/>
                          <a:ea typeface="Times New Roman" panose="02020603050405020304" charset="0"/>
                          <a:cs typeface="Times New Roman" panose="02020603050405020304" charset="0"/>
                        </a:rPr>
                        <a: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316904">
                <a:tc>
                  <a:txBody>
                    <a:bodyPr/>
                    <a:lstStyle/>
                    <a:p>
                      <a:pPr>
                        <a:buNone/>
                      </a:pPr>
                      <a:endParaRPr lang="en-US" altLang="zh-CN" sz="1200" dirty="0">
                        <a:latin typeface="Times New Roman" panose="02020603050405020304" charset="0"/>
                        <a:ea typeface="Times New Roman" panose="02020603050405020304" charset="0"/>
                        <a:cs typeface="Times New Roman" panose="02020603050405020304" charset="0"/>
                        <a:sym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kern="1200" dirty="0" err="1">
                          <a:solidFill>
                            <a:schemeClr val="dk1"/>
                          </a:solidFill>
                          <a:latin typeface="Times New Roman" panose="02020603050405020304" charset="0"/>
                          <a:ea typeface="Times New Roman" panose="02020603050405020304" charset="0"/>
                          <a:cs typeface="Times New Roman" panose="02020603050405020304" charset="0"/>
                        </a:rPr>
                        <a:t>eFigure</a:t>
                      </a:r>
                      <a:r>
                        <a:rPr lang="en-US" altLang="zh-CN" sz="1200" kern="1200" dirty="0">
                          <a:solidFill>
                            <a:schemeClr val="dk1"/>
                          </a:solidFill>
                          <a:latin typeface="Times New Roman" panose="02020603050405020304" charset="0"/>
                          <a:ea typeface="Times New Roman" panose="02020603050405020304" charset="0"/>
                          <a:cs typeface="Times New Roman" panose="02020603050405020304" charset="0"/>
                        </a:rPr>
                        <a:t> 4. Phenotypic characterization of ILC2 subsets on ILC cells before Ld-IL2 therapy.</a:t>
                      </a:r>
                      <a:r>
                        <a:rPr lang="zh-CN" altLang="en-US" sz="1200" kern="1200" dirty="0">
                          <a:solidFill>
                            <a:schemeClr val="dk1"/>
                          </a:solidFill>
                          <a:latin typeface="Times New Roman" panose="02020603050405020304" charset="0"/>
                          <a:ea typeface="Times New Roman" panose="02020603050405020304" charset="0"/>
                          <a:cs typeface="Times New Roman" panose="02020603050405020304" charset="0"/>
                        </a:rPr>
                        <a:t> </a:t>
                      </a:r>
                      <a:r>
                        <a:rPr lang="en-US" altLang="zh-CN" sz="1200" kern="1200" dirty="0">
                          <a:solidFill>
                            <a:schemeClr val="dk1"/>
                          </a:solidFill>
                          <a:latin typeface="Times New Roman" panose="02020603050405020304" charset="0"/>
                          <a:ea typeface="Times New Roman" panose="02020603050405020304" charset="0"/>
                          <a:cs typeface="Times New Roman" panose="02020603050405020304" charset="0"/>
                          <a:sym typeface="+mn-ea"/>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auto">
                        <a:buNone/>
                      </a:pPr>
                      <a:endParaRPr lang="en-US" altLang="zh-CN" sz="1200" dirty="0">
                        <a:latin typeface="Times New Roman" panose="02020603050405020304" charset="0"/>
                        <a:ea typeface="Times New Roman" panose="02020603050405020304" charset="0"/>
                        <a:cs typeface="Times New Roman" panose="02020603050405020304" charset="0"/>
                      </a:endParaRPr>
                    </a:p>
                    <a:p>
                      <a:pPr algn="l" fontAlgn="auto">
                        <a:buNone/>
                      </a:pPr>
                      <a:r>
                        <a:rPr lang="en-US" altLang="zh-CN" sz="1200" dirty="0">
                          <a:latin typeface="Times New Roman" panose="02020603050405020304" charset="0"/>
                          <a:ea typeface="Times New Roman" panose="02020603050405020304" charset="0"/>
                          <a:cs typeface="Times New Roman" panose="02020603050405020304" charset="0"/>
                        </a:rPr>
                        <a:t>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316904">
                <a:tc>
                  <a:txBody>
                    <a:bodyPr/>
                    <a:lstStyle/>
                    <a:p>
                      <a:pPr>
                        <a:buNone/>
                      </a:pPr>
                      <a:endParaRPr lang="en-US" altLang="zh-CN" sz="1200" dirty="0">
                        <a:latin typeface="Times New Roman" panose="02020603050405020304" charset="0"/>
                        <a:ea typeface="Times New Roman" panose="02020603050405020304" charset="0"/>
                        <a:cs typeface="Times New Roman" panose="02020603050405020304" charset="0"/>
                        <a:sym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kern="1200" dirty="0" err="1">
                          <a:solidFill>
                            <a:schemeClr val="dk1"/>
                          </a:solidFill>
                          <a:latin typeface="Times New Roman" panose="02020603050405020304" charset="0"/>
                          <a:ea typeface="Times New Roman" panose="02020603050405020304" charset="0"/>
                          <a:cs typeface="Times New Roman" panose="02020603050405020304" charset="0"/>
                          <a:sym typeface="+mn-ea"/>
                        </a:rPr>
                        <a:t>eFigure</a:t>
                      </a:r>
                      <a:r>
                        <a:rPr lang="en-US" altLang="zh-CN" sz="1200" kern="1200" dirty="0">
                          <a:solidFill>
                            <a:schemeClr val="dk1"/>
                          </a:solidFill>
                          <a:latin typeface="Times New Roman" panose="02020603050405020304" charset="0"/>
                          <a:ea typeface="Times New Roman" panose="02020603050405020304" charset="0"/>
                          <a:cs typeface="Times New Roman" panose="02020603050405020304" charset="0"/>
                          <a:sym typeface="+mn-ea"/>
                        </a:rPr>
                        <a:t> 5.</a:t>
                      </a:r>
                      <a:r>
                        <a:rPr lang="zh-CN" altLang="en-US" sz="1200" kern="1200" dirty="0">
                          <a:solidFill>
                            <a:schemeClr val="dk1"/>
                          </a:solidFill>
                          <a:latin typeface="Times New Roman" panose="02020603050405020304" charset="0"/>
                          <a:ea typeface="Times New Roman" panose="02020603050405020304" charset="0"/>
                          <a:cs typeface="Times New Roman" panose="02020603050405020304" charset="0"/>
                          <a:sym typeface="+mn-ea"/>
                        </a:rPr>
                        <a:t> </a:t>
                      </a:r>
                      <a:r>
                        <a:rPr lang="en-US" altLang="zh-CN" sz="1200" kern="1200" dirty="0">
                          <a:solidFill>
                            <a:schemeClr val="dk1"/>
                          </a:solidFill>
                          <a:latin typeface="Times New Roman" panose="02020603050405020304" charset="0"/>
                          <a:cs typeface="Times New Roman" panose="02020603050405020304" charset="0"/>
                        </a:rPr>
                        <a:t>Flow cytometry results showing the changes of ILC2 subsets on ILC cells expression after co-stimulated with IL-2 in vitro…………………………….</a:t>
                      </a:r>
                      <a:endParaRPr lang="en-US" altLang="zh-CN" sz="1200" kern="1200" dirty="0">
                        <a:solidFill>
                          <a:schemeClr val="dk1"/>
                        </a:solidFill>
                        <a:latin typeface="Times New Roman" panose="02020603050405020304" charset="0"/>
                        <a:ea typeface="Times New Roman" panose="02020603050405020304" charset="0"/>
                        <a:cs typeface="Times New Roman" panose="02020603050405020304" charset="0"/>
                        <a:sym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auto">
                        <a:buNone/>
                      </a:pPr>
                      <a:endParaRPr lang="en-US" altLang="zh-CN" sz="1200" dirty="0">
                        <a:latin typeface="Times New Roman" panose="02020603050405020304" charset="0"/>
                        <a:ea typeface="Times New Roman" panose="02020603050405020304" charset="0"/>
                        <a:cs typeface="Times New Roman" panose="02020603050405020304" charset="0"/>
                      </a:endParaRPr>
                    </a:p>
                    <a:p>
                      <a:pPr algn="l" fontAlgn="auto">
                        <a:buNone/>
                      </a:pPr>
                      <a:r>
                        <a:rPr lang="en-US" altLang="zh-CN" sz="1200" dirty="0">
                          <a:latin typeface="Times New Roman" panose="02020603050405020304" charset="0"/>
                          <a:ea typeface="Times New Roman" panose="02020603050405020304" charset="0"/>
                          <a:cs typeface="Times New Roman" panose="02020603050405020304" charset="0"/>
                        </a:rPr>
                        <a:t>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316904">
                <a:tc>
                  <a:txBody>
                    <a:bodyPr/>
                    <a:lstStyle/>
                    <a:p>
                      <a:pPr>
                        <a:buNone/>
                      </a:pPr>
                      <a:endParaRPr lang="en-US" altLang="zh-CN" sz="1200" dirty="0">
                        <a:latin typeface="Times New Roman" panose="02020603050405020304" charset="0"/>
                        <a:ea typeface="Times New Roman" panose="02020603050405020304" charset="0"/>
                        <a:cs typeface="Times New Roman" panose="02020603050405020304" charset="0"/>
                        <a:sym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200" kern="1200" dirty="0" err="1">
                          <a:solidFill>
                            <a:schemeClr val="dk1"/>
                          </a:solidFill>
                          <a:latin typeface="Times New Roman" panose="02020603050405020304" charset="0"/>
                          <a:ea typeface="Times New Roman" panose="02020603050405020304" charset="0"/>
                          <a:cs typeface="Times New Roman" panose="02020603050405020304" charset="0"/>
                          <a:sym typeface="+mn-ea"/>
                        </a:rPr>
                        <a:t>eFigure</a:t>
                      </a:r>
                      <a:r>
                        <a:rPr lang="en-US" altLang="zh-CN" sz="1200" kern="1200" dirty="0">
                          <a:solidFill>
                            <a:schemeClr val="dk1"/>
                          </a:solidFill>
                          <a:latin typeface="Times New Roman" panose="02020603050405020304" charset="0"/>
                          <a:ea typeface="Times New Roman" panose="02020603050405020304" charset="0"/>
                          <a:cs typeface="Times New Roman" panose="02020603050405020304" charset="0"/>
                          <a:sym typeface="+mn-ea"/>
                        </a:rPr>
                        <a:t> 6.</a:t>
                      </a:r>
                      <a:r>
                        <a:rPr lang="en-US" altLang="zh-CN" sz="1200" kern="1200" dirty="0">
                          <a:solidFill>
                            <a:schemeClr val="dk1"/>
                          </a:solidFill>
                          <a:latin typeface="Times New Roman" panose="02020603050405020304" charset="0"/>
                          <a:ea typeface="+mn-ea"/>
                          <a:cs typeface="Times New Roman" panose="02020603050405020304" charset="0"/>
                        </a:rPr>
                        <a:t> Disease Activity and clinical manifestation at Baseline, Week 4, Week 12, and Week 24.</a:t>
                      </a:r>
                      <a:r>
                        <a:rPr lang="en-US" altLang="zh-CN" sz="1200" kern="1200" dirty="0">
                          <a:solidFill>
                            <a:schemeClr val="dk1"/>
                          </a:solidFill>
                          <a:latin typeface="Times New Roman" panose="02020603050405020304" charset="0"/>
                          <a:ea typeface="Times New Roman" panose="02020603050405020304" charset="0"/>
                          <a:cs typeface="Times New Roman" panose="02020603050405020304" charset="0"/>
                          <a:sym typeface="+mn-ea"/>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auto">
                        <a:buNone/>
                      </a:pPr>
                      <a:r>
                        <a:rPr lang="en-US" altLang="zh-CN" sz="1200" dirty="0">
                          <a:latin typeface="Times New Roman" panose="02020603050405020304" charset="0"/>
                          <a:ea typeface="Times New Roman" panose="02020603050405020304" charset="0"/>
                          <a:cs typeface="Times New Roman" panose="02020603050405020304" charset="0"/>
                        </a:rPr>
                        <a:t>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r h="316904">
                <a:tc>
                  <a:txBody>
                    <a:bodyPr/>
                    <a:lstStyle/>
                    <a:p>
                      <a:pPr>
                        <a:buNone/>
                      </a:pPr>
                      <a:endParaRPr lang="en-US" altLang="zh-CN" sz="1200" dirty="0">
                        <a:latin typeface="Times New Roman" panose="02020603050405020304" charset="0"/>
                        <a:ea typeface="Times New Roman" panose="02020603050405020304" charset="0"/>
                        <a:cs typeface="Times New Roman" panose="02020603050405020304" charset="0"/>
                        <a:sym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200" kern="1200" dirty="0" err="1">
                          <a:solidFill>
                            <a:schemeClr val="dk1"/>
                          </a:solidFill>
                          <a:latin typeface="Times New Roman" panose="02020603050405020304" charset="0"/>
                          <a:ea typeface="Times New Roman" panose="02020603050405020304" charset="0"/>
                          <a:cs typeface="Times New Roman" panose="02020603050405020304" charset="0"/>
                          <a:sym typeface="+mn-ea"/>
                        </a:rPr>
                        <a:t>eFigure</a:t>
                      </a:r>
                      <a:r>
                        <a:rPr lang="en-US" altLang="zh-CN" sz="1200" kern="1200" dirty="0">
                          <a:solidFill>
                            <a:schemeClr val="dk1"/>
                          </a:solidFill>
                          <a:latin typeface="Times New Roman" panose="02020603050405020304" charset="0"/>
                          <a:ea typeface="Times New Roman" panose="02020603050405020304" charset="0"/>
                          <a:cs typeface="Times New Roman" panose="02020603050405020304" charset="0"/>
                          <a:sym typeface="+mn-ea"/>
                        </a:rPr>
                        <a:t> 7. ILC2s and Neutrophils in PBMC change after IL-2 stimulation in vitro……………………………………………………………………………........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auto">
                        <a:buNone/>
                      </a:pPr>
                      <a:endParaRPr lang="en-US" altLang="zh-CN" sz="1200" b="0" dirty="0">
                        <a:latin typeface="Times New Roman" panose="02020603050405020304" charset="0"/>
                        <a:ea typeface="Times New Roman" panose="02020603050405020304" charset="0"/>
                        <a:cs typeface="Times New Roman" panose="0202060305040502030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6"/>
                  </a:ext>
                </a:extLst>
              </a:tr>
              <a:tr h="316904">
                <a:tc>
                  <a:txBody>
                    <a:bodyPr/>
                    <a:lstStyle/>
                    <a:p>
                      <a:pPr>
                        <a:buNone/>
                      </a:pPr>
                      <a:endParaRPr lang="en-US" altLang="zh-CN" sz="1200" dirty="0">
                        <a:latin typeface="Times New Roman" panose="02020603050405020304" charset="0"/>
                        <a:ea typeface="Times New Roman" panose="02020603050405020304" charset="0"/>
                        <a:cs typeface="Times New Roman" panose="02020603050405020304" charset="0"/>
                        <a:sym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US" altLang="zh-CN" sz="1200" b="0" kern="1200" dirty="0">
                        <a:solidFill>
                          <a:schemeClr val="dk1"/>
                        </a:solidFill>
                        <a:latin typeface="Times New Roman" panose="02020603050405020304" charset="0"/>
                        <a:ea typeface="Times New Roman" panose="02020603050405020304" charset="0"/>
                        <a:cs typeface="Times New Roman" panose="02020603050405020304" charset="0"/>
                        <a:sym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auto">
                        <a:buNone/>
                      </a:pPr>
                      <a:r>
                        <a:rPr lang="en-US" altLang="zh-CN" sz="1200" b="0" dirty="0">
                          <a:latin typeface="Times New Roman" panose="02020603050405020304" charset="0"/>
                          <a:ea typeface="Times New Roman" panose="02020603050405020304" charset="0"/>
                          <a:cs typeface="Times New Roman" panose="02020603050405020304" charset="0"/>
                        </a:rPr>
                        <a:t>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7"/>
                  </a:ext>
                </a:extLst>
              </a:tr>
              <a:tr h="274320">
                <a:tc>
                  <a:txBody>
                    <a:bodyPr/>
                    <a:lstStyle/>
                    <a:p>
                      <a:pPr>
                        <a:buNone/>
                      </a:pPr>
                      <a:r>
                        <a:rPr lang="en-US" altLang="zh-CN" sz="1200" dirty="0">
                          <a:solidFill>
                            <a:schemeClr val="tx1"/>
                          </a:solidFill>
                          <a:latin typeface="Times New Roman" panose="02020603050405020304" charset="0"/>
                          <a:ea typeface="Times New Roman" panose="02020603050405020304" charset="0"/>
                          <a:cs typeface="Times New Roman" panose="02020603050405020304" charset="0"/>
                          <a:sym typeface="+mn-ea"/>
                        </a:rPr>
                        <a:t>2</a:t>
                      </a:r>
                      <a:r>
                        <a:rPr lang="zh-CN" altLang="en-US" sz="1200" dirty="0">
                          <a:solidFill>
                            <a:schemeClr val="tx1"/>
                          </a:solidFill>
                          <a:latin typeface="Times New Roman" panose="02020603050405020304" charset="0"/>
                          <a:ea typeface="Times New Roman" panose="02020603050405020304" charset="0"/>
                          <a:cs typeface="Times New Roman" panose="02020603050405020304" charset="0"/>
                          <a:sym typeface="+mn-ea"/>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altLang="zh-CN" sz="1200" b="0" kern="1200" dirty="0">
                          <a:solidFill>
                            <a:schemeClr val="dk1"/>
                          </a:solidFill>
                          <a:latin typeface="Times New Roman" panose="02020603050405020304" charset="0"/>
                          <a:ea typeface="Times New Roman" panose="02020603050405020304" charset="0"/>
                          <a:cs typeface="Times New Roman" panose="02020603050405020304" charset="0"/>
                          <a:sym typeface="+mn-ea"/>
                        </a:rPr>
                        <a:t>Supplementary Tables...............................................................................................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auto">
                        <a:buNone/>
                      </a:pPr>
                      <a:r>
                        <a:rPr lang="en-US" altLang="zh-CN" sz="1200" b="0" dirty="0">
                          <a:latin typeface="Times New Roman" panose="02020603050405020304" charset="0"/>
                          <a:ea typeface="Times New Roman" panose="02020603050405020304" charset="0"/>
                          <a:cs typeface="Times New Roman" panose="02020603050405020304" charset="0"/>
                        </a:rPr>
                        <a:t>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8"/>
                  </a:ext>
                </a:extLst>
              </a:tr>
              <a:tr h="432000">
                <a:tc>
                  <a:txBody>
                    <a:bodyPr/>
                    <a:lstStyle/>
                    <a:p>
                      <a:pPr>
                        <a:buNone/>
                      </a:pPr>
                      <a:endParaRPr lang="en-US" altLang="zh-CN" sz="1200" dirty="0">
                        <a:latin typeface="Times New Roman" panose="02020603050405020304" charset="0"/>
                        <a:ea typeface="Times New Roman" panose="02020603050405020304" charset="0"/>
                        <a:cs typeface="Times New Roman" panose="02020603050405020304" charset="0"/>
                        <a:sym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cap="none" normalizeH="0" baseline="0" dirty="0" err="1">
                          <a:ln>
                            <a:noFill/>
                          </a:ln>
                          <a:solidFill>
                            <a:schemeClr val="tx1"/>
                          </a:solidFill>
                          <a:effectLst/>
                          <a:latin typeface="Times New Roman" panose="02020603050405020304" charset="0"/>
                          <a:ea typeface="+mn-ea"/>
                          <a:cs typeface="Times New Roman" panose="02020603050405020304" charset="0"/>
                        </a:rPr>
                        <a:t>eTable</a:t>
                      </a:r>
                      <a:r>
                        <a:rPr kumimoji="0" lang="en-US" altLang="zh-CN" sz="1200" b="0" i="0" u="none" strike="noStrike" cap="none" normalizeH="0" baseline="0" dirty="0">
                          <a:ln>
                            <a:noFill/>
                          </a:ln>
                          <a:solidFill>
                            <a:schemeClr val="tx1"/>
                          </a:solidFill>
                          <a:effectLst/>
                          <a:latin typeface="Times New Roman" panose="02020603050405020304" charset="0"/>
                          <a:ea typeface="+mn-ea"/>
                          <a:cs typeface="Times New Roman" panose="02020603050405020304" charset="0"/>
                        </a:rPr>
                        <a:t> 1. Clinical characteristics of study population and concomitant medication in LD-IL-2 group</a:t>
                      </a:r>
                      <a:r>
                        <a:rPr lang="en-US" altLang="zh-CN" sz="1200" b="0" kern="1200" dirty="0">
                          <a:solidFill>
                            <a:schemeClr val="dk1"/>
                          </a:solidFill>
                          <a:latin typeface="Times New Roman" panose="02020603050405020304" charset="0"/>
                          <a:ea typeface="Times New Roman" panose="02020603050405020304" charset="0"/>
                          <a:cs typeface="Times New Roman" panose="02020603050405020304" charset="0"/>
                          <a:sym typeface="+mn-ea"/>
                        </a:rPr>
                        <a:t>......................................................................................................</a:t>
                      </a:r>
                      <a:endParaRPr kumimoji="0" lang="en-US" altLang="zh-CN" sz="1200" b="0" i="0" u="none" strike="noStrike" cap="none" normalizeH="0" baseline="0" dirty="0">
                        <a:ln>
                          <a:noFill/>
                        </a:ln>
                        <a:solidFill>
                          <a:schemeClr val="tx1"/>
                        </a:solidFill>
                        <a:effectLst/>
                        <a:latin typeface="Times New Roman" panose="02020603050405020304" charset="0"/>
                        <a:cs typeface="Times New Roman" panose="0202060305040502030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auto">
                        <a:buNone/>
                      </a:pPr>
                      <a:r>
                        <a:rPr lang="en-US" altLang="zh-CN" sz="1200" b="0" dirty="0">
                          <a:latin typeface="Times New Roman" panose="02020603050405020304" charset="0"/>
                          <a:ea typeface="Times New Roman" panose="02020603050405020304" charset="0"/>
                          <a:cs typeface="Times New Roman" panose="02020603050405020304" charset="0"/>
                        </a:rPr>
                        <a:t>10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9"/>
                  </a:ext>
                </a:extLst>
              </a:tr>
              <a:tr h="432000">
                <a:tc>
                  <a:txBody>
                    <a:bodyPr/>
                    <a:lstStyle/>
                    <a:p>
                      <a:pPr>
                        <a:buNone/>
                      </a:pPr>
                      <a:endParaRPr lang="en-US" altLang="zh-CN" sz="1200" dirty="0">
                        <a:latin typeface="Times New Roman" panose="02020603050405020304" charset="0"/>
                        <a:ea typeface="Times New Roman" panose="02020603050405020304" charset="0"/>
                        <a:cs typeface="Times New Roman" panose="02020603050405020304" charset="0"/>
                        <a:sym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cap="none" normalizeH="0" baseline="0" dirty="0" err="1">
                          <a:ln>
                            <a:noFill/>
                          </a:ln>
                          <a:solidFill>
                            <a:schemeClr val="tx1"/>
                          </a:solidFill>
                          <a:effectLst/>
                          <a:latin typeface="Times New Roman" panose="02020603050405020304" charset="0"/>
                          <a:ea typeface="+mn-ea"/>
                          <a:cs typeface="Times New Roman" panose="02020603050405020304" charset="0"/>
                        </a:rPr>
                        <a:t>eTable</a:t>
                      </a:r>
                      <a:r>
                        <a:rPr kumimoji="0" lang="en-US" altLang="zh-CN" sz="1200" b="0" i="0" u="none" strike="noStrike" cap="none" normalizeH="0" baseline="0" dirty="0">
                          <a:ln>
                            <a:noFill/>
                          </a:ln>
                          <a:solidFill>
                            <a:schemeClr val="tx1"/>
                          </a:solidFill>
                          <a:effectLst/>
                          <a:latin typeface="Times New Roman" panose="02020603050405020304" charset="0"/>
                          <a:ea typeface="+mn-ea"/>
                          <a:cs typeface="Times New Roman" panose="02020603050405020304" charset="0"/>
                        </a:rPr>
                        <a:t> 2. Clinical characteristics of study population and concomitant medication in placebo group</a:t>
                      </a:r>
                      <a:r>
                        <a:rPr lang="en-US" altLang="zh-CN" sz="1200" b="0" kern="1200" dirty="0">
                          <a:solidFill>
                            <a:schemeClr val="dk1"/>
                          </a:solidFill>
                          <a:latin typeface="Times New Roman" panose="02020603050405020304" charset="0"/>
                          <a:ea typeface="Times New Roman" panose="02020603050405020304" charset="0"/>
                          <a:cs typeface="Times New Roman" panose="02020603050405020304" charset="0"/>
                          <a:sym typeface="+mn-ea"/>
                        </a:rPr>
                        <a:t>.........................................................................................................</a:t>
                      </a:r>
                      <a:endParaRPr kumimoji="0" lang="en-US" altLang="zh-CN" sz="1200" b="0" i="0" u="none" strike="noStrike" cap="none" normalizeH="0" baseline="0" dirty="0">
                        <a:ln>
                          <a:noFill/>
                        </a:ln>
                        <a:solidFill>
                          <a:schemeClr val="tx1"/>
                        </a:solidFill>
                        <a:effectLst/>
                        <a:latin typeface="Times New Roman" panose="02020603050405020304" charset="0"/>
                        <a:cs typeface="Times New Roman" panose="0202060305040502030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auto">
                        <a:buNone/>
                      </a:pPr>
                      <a:r>
                        <a:rPr lang="en-US" altLang="zh-CN" sz="1200" b="0" dirty="0">
                          <a:latin typeface="Times New Roman" panose="02020603050405020304" charset="0"/>
                          <a:ea typeface="Times New Roman" panose="02020603050405020304" charset="0"/>
                          <a:cs typeface="Times New Roman" panose="02020603050405020304" charset="0"/>
                        </a:rPr>
                        <a:t>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0"/>
                  </a:ext>
                </a:extLst>
              </a:tr>
              <a:tr h="346267">
                <a:tc>
                  <a:txBody>
                    <a:bodyPr/>
                    <a:lstStyle/>
                    <a:p>
                      <a:pPr>
                        <a:buNone/>
                      </a:pPr>
                      <a:endParaRPr lang="en-US" altLang="zh-CN" sz="1200" dirty="0">
                        <a:latin typeface="Times New Roman" panose="02020603050405020304" charset="0"/>
                        <a:ea typeface="Times New Roman" panose="02020603050405020304" charset="0"/>
                        <a:cs typeface="Times New Roman" panose="02020603050405020304" charset="0"/>
                        <a:sym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altLang="zh-CN" sz="1200" b="0" kern="1200" dirty="0" err="1">
                          <a:solidFill>
                            <a:schemeClr val="dk1"/>
                          </a:solidFill>
                          <a:latin typeface="Times New Roman" panose="02020603050405020304" charset="0"/>
                          <a:ea typeface="Times New Roman" panose="02020603050405020304" charset="0"/>
                          <a:cs typeface="Times New Roman" panose="02020603050405020304" charset="0"/>
                          <a:sym typeface="+mn-ea"/>
                        </a:rPr>
                        <a:t>eTable</a:t>
                      </a:r>
                      <a:r>
                        <a:rPr lang="en-US" altLang="zh-CN" sz="1200" b="0" kern="1200" dirty="0">
                          <a:solidFill>
                            <a:schemeClr val="dk1"/>
                          </a:solidFill>
                          <a:latin typeface="Times New Roman" panose="02020603050405020304" charset="0"/>
                          <a:ea typeface="Times New Roman" panose="02020603050405020304" charset="0"/>
                          <a:cs typeface="Times New Roman" panose="02020603050405020304" charset="0"/>
                          <a:sym typeface="+mn-ea"/>
                        </a:rPr>
                        <a:t> 3.</a:t>
                      </a:r>
                      <a:r>
                        <a:rPr lang="zh-CN" altLang="en-US" sz="1200" b="0" kern="1200" dirty="0">
                          <a:solidFill>
                            <a:schemeClr val="dk1"/>
                          </a:solidFill>
                          <a:latin typeface="Times New Roman" panose="02020603050405020304" charset="0"/>
                          <a:ea typeface="Times New Roman" panose="02020603050405020304" charset="0"/>
                          <a:cs typeface="Times New Roman" panose="02020603050405020304" charset="0"/>
                          <a:sym typeface="+mn-ea"/>
                        </a:rPr>
                        <a:t> </a:t>
                      </a:r>
                      <a:r>
                        <a:rPr lang="en-US" altLang="zh-CN" sz="1200" b="0" kern="1200" dirty="0">
                          <a:solidFill>
                            <a:schemeClr val="dk1"/>
                          </a:solidFill>
                          <a:latin typeface="Times New Roman" panose="02020603050405020304" charset="0"/>
                          <a:cs typeface="Times New Roman" panose="02020603050405020304" charset="0"/>
                        </a:rPr>
                        <a:t>Inclusion</a:t>
                      </a:r>
                      <a:r>
                        <a:rPr lang="zh-CN" altLang="en-US" sz="1200" b="0" kern="1200" dirty="0">
                          <a:solidFill>
                            <a:schemeClr val="dk1"/>
                          </a:solidFill>
                          <a:latin typeface="Times New Roman" panose="02020603050405020304" charset="0"/>
                          <a:cs typeface="Times New Roman" panose="02020603050405020304" charset="0"/>
                        </a:rPr>
                        <a:t> </a:t>
                      </a:r>
                      <a:r>
                        <a:rPr lang="en-US" altLang="zh-CN" sz="1200" b="0" kern="1200" dirty="0">
                          <a:solidFill>
                            <a:schemeClr val="dk1"/>
                          </a:solidFill>
                          <a:latin typeface="Times New Roman" panose="02020603050405020304" charset="0"/>
                          <a:cs typeface="Times New Roman" panose="02020603050405020304" charset="0"/>
                        </a:rPr>
                        <a:t>and</a:t>
                      </a:r>
                      <a:r>
                        <a:rPr lang="zh-CN" altLang="en-US" sz="1200" b="0" kern="1200" dirty="0">
                          <a:solidFill>
                            <a:schemeClr val="dk1"/>
                          </a:solidFill>
                          <a:latin typeface="Times New Roman" panose="02020603050405020304" charset="0"/>
                          <a:cs typeface="Times New Roman" panose="02020603050405020304" charset="0"/>
                        </a:rPr>
                        <a:t> </a:t>
                      </a:r>
                      <a:r>
                        <a:rPr lang="en-US" altLang="zh-CN" sz="1200" b="0" kern="1200" dirty="0">
                          <a:solidFill>
                            <a:schemeClr val="dk1"/>
                          </a:solidFill>
                          <a:latin typeface="Times New Roman" panose="02020603050405020304" charset="0"/>
                          <a:cs typeface="Times New Roman" panose="02020603050405020304" charset="0"/>
                        </a:rPr>
                        <a:t>exclusion</a:t>
                      </a:r>
                      <a:r>
                        <a:rPr lang="zh-CN" altLang="en-US" sz="1200" b="0" kern="1200" dirty="0">
                          <a:solidFill>
                            <a:schemeClr val="dk1"/>
                          </a:solidFill>
                          <a:latin typeface="Times New Roman" panose="02020603050405020304" charset="0"/>
                          <a:cs typeface="Times New Roman" panose="02020603050405020304" charset="0"/>
                        </a:rPr>
                        <a:t> </a:t>
                      </a:r>
                      <a:r>
                        <a:rPr lang="en-US" altLang="zh-CN" sz="1200" b="0" kern="1200" dirty="0">
                          <a:solidFill>
                            <a:schemeClr val="dk1"/>
                          </a:solidFill>
                          <a:latin typeface="Times New Roman" panose="02020603050405020304" charset="0"/>
                          <a:cs typeface="Times New Roman" panose="02020603050405020304" charset="0"/>
                        </a:rPr>
                        <a:t>criteria………………………………………….</a:t>
                      </a:r>
                      <a:endParaRPr lang="en-US" altLang="zh-CN" sz="1200" b="0" kern="1200" dirty="0">
                        <a:solidFill>
                          <a:schemeClr val="dk1"/>
                        </a:solidFill>
                        <a:latin typeface="Times New Roman" panose="02020603050405020304" charset="0"/>
                        <a:ea typeface="Times New Roman" panose="02020603050405020304" charset="0"/>
                        <a:cs typeface="Times New Roman" panose="0202060305040502030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auto">
                        <a:buNone/>
                      </a:pPr>
                      <a:r>
                        <a:rPr lang="en-US" altLang="zh-CN" sz="1200" b="0" dirty="0">
                          <a:latin typeface="Times New Roman" panose="02020603050405020304" charset="0"/>
                          <a:ea typeface="Times New Roman" panose="02020603050405020304" charset="0"/>
                          <a:cs typeface="Times New Roman" panose="02020603050405020304" charset="0"/>
                        </a:rPr>
                        <a:t>12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1"/>
                  </a:ext>
                </a:extLst>
              </a:tr>
              <a:tr h="457200">
                <a:tc>
                  <a:txBody>
                    <a:bodyPr/>
                    <a:lstStyle/>
                    <a:p>
                      <a:pPr>
                        <a:buNone/>
                      </a:pPr>
                      <a:endParaRPr lang="en-US" altLang="zh-CN" sz="1200" dirty="0">
                        <a:latin typeface="Times New Roman" panose="02020603050405020304" charset="0"/>
                        <a:ea typeface="Times New Roman" panose="02020603050405020304" charset="0"/>
                        <a:cs typeface="Times New Roman" panose="02020603050405020304" charset="0"/>
                        <a:sym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200" b="0" kern="1200" dirty="0" err="1">
                          <a:solidFill>
                            <a:schemeClr val="dk1"/>
                          </a:solidFill>
                          <a:latin typeface="Times New Roman" panose="02020603050405020304" charset="0"/>
                          <a:cs typeface="Times New Roman" panose="02020603050405020304" charset="0"/>
                        </a:rPr>
                        <a:t>eTable</a:t>
                      </a:r>
                      <a:r>
                        <a:rPr lang="en-US" altLang="zh-CN" sz="1200" b="0" kern="1200" dirty="0">
                          <a:solidFill>
                            <a:schemeClr val="dk1"/>
                          </a:solidFill>
                          <a:latin typeface="Times New Roman" panose="02020603050405020304" charset="0"/>
                          <a:cs typeface="Times New Roman" panose="02020603050405020304" charset="0"/>
                        </a:rPr>
                        <a:t> 4. </a:t>
                      </a:r>
                      <a:r>
                        <a:rPr lang="en-US" altLang="zh-CN" sz="1200" b="0" kern="1200" dirty="0">
                          <a:solidFill>
                            <a:schemeClr val="dk1"/>
                          </a:solidFill>
                          <a:latin typeface="Times New Roman" panose="02020603050405020304" charset="0"/>
                          <a:ea typeface="Times New Roman" panose="02020603050405020304" charset="0"/>
                          <a:cs typeface="Times New Roman" panose="02020603050405020304" charset="0"/>
                        </a:rPr>
                        <a:t>Adverse events in participants who received low-dose IL-2 treatment….</a:t>
                      </a:r>
                      <a:endParaRPr lang="en-US" altLang="zh-CN" sz="1200" b="0" kern="1200" dirty="0">
                        <a:solidFill>
                          <a:schemeClr val="dk1"/>
                        </a:solidFill>
                        <a:latin typeface="Times New Roman" panose="02020603050405020304" charset="0"/>
                        <a:ea typeface="Times New Roman" panose="02020603050405020304" charset="0"/>
                        <a:cs typeface="Times New Roman" panose="02020603050405020304" charset="0"/>
                        <a:sym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auto">
                        <a:buNone/>
                      </a:pPr>
                      <a:r>
                        <a:rPr lang="en-US" altLang="zh-CN" sz="1200" b="0" dirty="0">
                          <a:latin typeface="Times New Roman" panose="02020603050405020304" charset="0"/>
                          <a:ea typeface="Times New Roman" panose="02020603050405020304" charset="0"/>
                          <a:cs typeface="Times New Roman" panose="02020603050405020304" charset="0"/>
                        </a:rPr>
                        <a:t>13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2"/>
                  </a:ext>
                </a:extLst>
              </a:tr>
              <a:tr h="555902">
                <a:tc>
                  <a:txBody>
                    <a:bodyPr/>
                    <a:lstStyle/>
                    <a:p>
                      <a:pPr>
                        <a:buNone/>
                      </a:pPr>
                      <a:endParaRPr lang="en-US" altLang="zh-CN" sz="1200" dirty="0">
                        <a:solidFill>
                          <a:schemeClr val="tx1"/>
                        </a:solidFill>
                        <a:latin typeface="Times New Roman" panose="02020603050405020304" charset="0"/>
                        <a:ea typeface="Times New Roman" panose="02020603050405020304" charset="0"/>
                        <a:cs typeface="Times New Roman" panose="02020603050405020304" charset="0"/>
                        <a:sym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200" b="0" kern="1200" dirty="0" err="1">
                          <a:solidFill>
                            <a:schemeClr val="dk1"/>
                          </a:solidFill>
                          <a:latin typeface="Times New Roman" panose="02020603050405020304" charset="0"/>
                          <a:cs typeface="Times New Roman" panose="02020603050405020304" charset="0"/>
                        </a:rPr>
                        <a:t>eTable</a:t>
                      </a:r>
                      <a:r>
                        <a:rPr lang="en-US" altLang="zh-CN" sz="1200" b="0" kern="1200" dirty="0">
                          <a:solidFill>
                            <a:schemeClr val="dk1"/>
                          </a:solidFill>
                          <a:latin typeface="Times New Roman" panose="02020603050405020304" charset="0"/>
                          <a:cs typeface="Times New Roman" panose="02020603050405020304" charset="0"/>
                        </a:rPr>
                        <a:t> 5. </a:t>
                      </a:r>
                      <a:r>
                        <a:rPr lang="en-US" altLang="zh-CN" sz="1200" b="0" kern="1200" dirty="0">
                          <a:solidFill>
                            <a:schemeClr val="dk1"/>
                          </a:solidFill>
                          <a:latin typeface="Times New Roman" panose="02020603050405020304" charset="0"/>
                          <a:ea typeface="Times New Roman" panose="02020603050405020304" charset="0"/>
                          <a:cs typeface="Times New Roman" panose="02020603050405020304" charset="0"/>
                        </a:rPr>
                        <a:t>Monoclonal antibody used in isolating neutrophil ……….......................</a:t>
                      </a:r>
                      <a:endParaRPr lang="en-US" altLang="zh-CN" sz="1200" b="0" kern="1200" dirty="0">
                        <a:solidFill>
                          <a:schemeClr val="dk1"/>
                        </a:solidFill>
                        <a:latin typeface="Times New Roman" panose="02020603050405020304" charset="0"/>
                        <a:ea typeface="Times New Roman" panose="02020603050405020304" charset="0"/>
                        <a:cs typeface="Times New Roman" panose="02020603050405020304" charset="0"/>
                        <a:sym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auto">
                        <a:buNone/>
                      </a:pPr>
                      <a:r>
                        <a:rPr lang="en-US" altLang="zh-CN" sz="1200" b="0" dirty="0">
                          <a:latin typeface="Times New Roman" panose="02020603050405020304" charset="0"/>
                          <a:ea typeface="Times New Roman" panose="02020603050405020304" charset="0"/>
                          <a:cs typeface="Times New Roman" panose="02020603050405020304" charset="0"/>
                        </a:rPr>
                        <a:t>14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3"/>
                  </a:ext>
                </a:extLst>
              </a:tr>
              <a:tr h="457200">
                <a:tc>
                  <a:txBody>
                    <a:bodyPr/>
                    <a:lstStyle/>
                    <a:p>
                      <a:pPr>
                        <a:buNone/>
                      </a:pPr>
                      <a:endParaRPr lang="en-US" altLang="zh-CN" sz="1200" dirty="0">
                        <a:latin typeface="Times New Roman" panose="02020603050405020304" charset="0"/>
                        <a:ea typeface="Times New Roman" panose="02020603050405020304" charset="0"/>
                        <a:cs typeface="Times New Roman" panose="02020603050405020304" charset="0"/>
                        <a:sym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b="0" kern="1200" dirty="0" err="1">
                          <a:solidFill>
                            <a:schemeClr val="dk1"/>
                          </a:solidFill>
                          <a:latin typeface="Times New Roman" panose="02020603050405020304" charset="0"/>
                          <a:cs typeface="Times New Roman" panose="02020603050405020304" charset="0"/>
                        </a:rPr>
                        <a:t>eTable</a:t>
                      </a:r>
                      <a:r>
                        <a:rPr lang="en-US" altLang="zh-CN" sz="1200" b="0" kern="1200" dirty="0">
                          <a:solidFill>
                            <a:schemeClr val="dk1"/>
                          </a:solidFill>
                          <a:latin typeface="Times New Roman" panose="02020603050405020304" charset="0"/>
                          <a:cs typeface="Times New Roman" panose="02020603050405020304" charset="0"/>
                        </a:rPr>
                        <a:t> 6. </a:t>
                      </a:r>
                      <a:r>
                        <a:rPr lang="en-US" altLang="zh-CN" sz="1200" b="0" i="0" dirty="0">
                          <a:solidFill>
                            <a:srgbClr val="333333"/>
                          </a:solidFill>
                          <a:effectLst/>
                          <a:latin typeface="Times New Roman" panose="02020603050405020304" charset="0"/>
                          <a:cs typeface="Times New Roman" panose="02020603050405020304" charset="0"/>
                        </a:rPr>
                        <a:t>Monoclonal antibody used in isolating ILCs …………………………....</a:t>
                      </a:r>
                      <a:endParaRPr lang="en-US" altLang="zh-CN" sz="1200" b="0" kern="1200" dirty="0">
                        <a:solidFill>
                          <a:schemeClr val="dk1"/>
                        </a:solidFill>
                        <a:latin typeface="Times New Roman" panose="02020603050405020304" charset="0"/>
                        <a:ea typeface="Times New Roman" panose="02020603050405020304" charset="0"/>
                        <a:cs typeface="Times New Roman" panose="02020603050405020304" charset="0"/>
                        <a:sym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auto">
                        <a:buNone/>
                      </a:pPr>
                      <a:r>
                        <a:rPr lang="en-US" altLang="zh-CN" sz="1200" b="0" dirty="0">
                          <a:latin typeface="Times New Roman" panose="02020603050405020304" charset="0"/>
                          <a:ea typeface="Times New Roman" panose="02020603050405020304" charset="0"/>
                          <a:cs typeface="Times New Roman" panose="02020603050405020304" charset="0"/>
                        </a:rPr>
                        <a:t>15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4"/>
                  </a:ext>
                </a:extLst>
              </a:tr>
              <a:tr h="327753">
                <a:tc>
                  <a:txBody>
                    <a:bodyPr/>
                    <a:lstStyle/>
                    <a:p>
                      <a:pPr>
                        <a:buNone/>
                      </a:pPr>
                      <a:endParaRPr lang="en-US" altLang="zh-CN" sz="1200" dirty="0">
                        <a:latin typeface="Times New Roman" panose="02020603050405020304" charset="0"/>
                        <a:ea typeface="Times New Roman" panose="02020603050405020304" charset="0"/>
                        <a:cs typeface="Times New Roman" panose="02020603050405020304" charset="0"/>
                        <a:sym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US" altLang="zh-CN" sz="1200" kern="1200" dirty="0">
                        <a:solidFill>
                          <a:schemeClr val="dk1"/>
                        </a:solidFill>
                        <a:latin typeface="Times New Roman" panose="02020603050405020304" charset="0"/>
                        <a:ea typeface="Times New Roman" panose="02020603050405020304" charset="0"/>
                        <a:cs typeface="Times New Roman" panose="02020603050405020304" charset="0"/>
                        <a:sym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auto">
                        <a:buNone/>
                      </a:pPr>
                      <a:endParaRPr lang="en-US" altLang="zh-CN" sz="1200" dirty="0">
                        <a:latin typeface="Times New Roman" panose="02020603050405020304" charset="0"/>
                        <a:ea typeface="Times New Roman" panose="02020603050405020304" charset="0"/>
                        <a:cs typeface="Times New Roman" panose="0202060305040502030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5"/>
                  </a:ext>
                </a:extLst>
              </a:tr>
              <a:tr h="457200">
                <a:tc>
                  <a:txBody>
                    <a:bodyPr/>
                    <a:lstStyle/>
                    <a:p>
                      <a:pPr>
                        <a:buNone/>
                      </a:pPr>
                      <a:endParaRPr lang="en-US" altLang="zh-CN" sz="1200" dirty="0">
                        <a:latin typeface="Times New Roman" panose="02020603050405020304" charset="0"/>
                        <a:ea typeface="Times New Roman" panose="02020603050405020304" charset="0"/>
                        <a:cs typeface="Times New Roman" panose="02020603050405020304" charset="0"/>
                        <a:sym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en-US" altLang="zh-CN" sz="1200" kern="1200" dirty="0">
                        <a:solidFill>
                          <a:schemeClr val="dk1"/>
                        </a:solidFill>
                        <a:latin typeface="Times New Roman" panose="02020603050405020304" charset="0"/>
                        <a:ea typeface="Times New Roman" panose="02020603050405020304" charset="0"/>
                        <a:cs typeface="Times New Roman" panose="02020603050405020304" charset="0"/>
                        <a:sym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auto">
                        <a:buNone/>
                      </a:pPr>
                      <a:endParaRPr lang="en-US" altLang="zh-CN" sz="1200" dirty="0">
                        <a:latin typeface="Times New Roman" panose="02020603050405020304" charset="0"/>
                        <a:ea typeface="Times New Roman" panose="02020603050405020304" charset="0"/>
                        <a:cs typeface="Times New Roman" panose="0202060305040502030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6"/>
                  </a:ext>
                </a:extLst>
              </a:tr>
              <a:tr h="457200">
                <a:tc>
                  <a:txBody>
                    <a:bodyPr/>
                    <a:lstStyle/>
                    <a:p>
                      <a:pPr>
                        <a:buNone/>
                      </a:pPr>
                      <a:endParaRPr lang="en-US" altLang="zh-CN" sz="1200" dirty="0">
                        <a:latin typeface="Times New Roman" panose="02020603050405020304" charset="0"/>
                        <a:ea typeface="Times New Roman" panose="02020603050405020304" charset="0"/>
                        <a:cs typeface="Times New Roman" panose="02020603050405020304" charset="0"/>
                        <a:sym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sz="1200" kern="1200" dirty="0">
                        <a:solidFill>
                          <a:schemeClr val="dk1"/>
                        </a:solidFill>
                        <a:latin typeface="Times New Roman" panose="02020603050405020304" charset="0"/>
                        <a:ea typeface="Times New Roman" panose="02020603050405020304" charset="0"/>
                        <a:cs typeface="Times New Roman" panose="02020603050405020304" charset="0"/>
                        <a:sym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auto">
                        <a:buNone/>
                      </a:pPr>
                      <a:endParaRPr lang="en-US" altLang="zh-CN" sz="1200" dirty="0">
                        <a:latin typeface="Times New Roman" panose="02020603050405020304" charset="0"/>
                        <a:ea typeface="Times New Roman" panose="02020603050405020304" charset="0"/>
                        <a:cs typeface="Times New Roman" panose="0202060305040502030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7"/>
                  </a:ext>
                </a:extLst>
              </a:tr>
              <a:tr h="465935">
                <a:tc>
                  <a:txBody>
                    <a:bodyPr/>
                    <a:lstStyle/>
                    <a:p>
                      <a:pPr>
                        <a:buNone/>
                      </a:pPr>
                      <a:endParaRPr lang="en-US" altLang="zh-CN" sz="1200" dirty="0">
                        <a:latin typeface="Times New Roman" panose="02020603050405020304" charset="0"/>
                        <a:ea typeface="Times New Roman" panose="02020603050405020304" charset="0"/>
                        <a:cs typeface="Times New Roman" panose="02020603050405020304" charset="0"/>
                        <a:sym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altLang="zh-CN" sz="1200" kern="1200" dirty="0">
                        <a:solidFill>
                          <a:schemeClr val="dk1"/>
                        </a:solidFill>
                        <a:latin typeface="Times New Roman" panose="02020603050405020304" charset="0"/>
                        <a:ea typeface="Times New Roman" panose="02020603050405020304" charset="0"/>
                        <a:cs typeface="Times New Roman" panose="02020603050405020304" charset="0"/>
                        <a:sym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auto">
                        <a:buNone/>
                      </a:pPr>
                      <a:endParaRPr lang="en-US" altLang="zh-CN" sz="1200" dirty="0">
                        <a:latin typeface="Times New Roman" panose="02020603050405020304" charset="0"/>
                        <a:ea typeface="Times New Roman" panose="02020603050405020304" charset="0"/>
                        <a:cs typeface="Times New Roman" panose="0202060305040502030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8"/>
                  </a:ext>
                </a:extLst>
              </a:tr>
              <a:tr h="453944">
                <a:tc>
                  <a:txBody>
                    <a:bodyPr/>
                    <a:lstStyle/>
                    <a:p>
                      <a:pPr>
                        <a:buNone/>
                      </a:pPr>
                      <a:endParaRPr lang="en-US" altLang="zh-CN" sz="1200" dirty="0">
                        <a:latin typeface="Times New Roman" panose="02020603050405020304" charset="0"/>
                        <a:ea typeface="Times New Roman" panose="02020603050405020304" charset="0"/>
                        <a:cs typeface="Times New Roman" panose="02020603050405020304" charset="0"/>
                        <a:sym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altLang="zh-CN" sz="1200" kern="1200" dirty="0">
                        <a:solidFill>
                          <a:schemeClr val="dk1"/>
                        </a:solidFill>
                        <a:latin typeface="Times New Roman" panose="02020603050405020304" charset="0"/>
                        <a:ea typeface="Times New Roman" panose="02020603050405020304" charset="0"/>
                        <a:cs typeface="Times New Roman" panose="02020603050405020304" charset="0"/>
                        <a:sym typeface="+mn-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auto">
                        <a:buNone/>
                      </a:pPr>
                      <a:endParaRPr lang="en-US" altLang="zh-CN" sz="1200" dirty="0">
                        <a:latin typeface="Times New Roman" panose="02020603050405020304" charset="0"/>
                        <a:ea typeface="Times New Roman" panose="02020603050405020304" charset="0"/>
                        <a:cs typeface="Times New Roman" panose="0202060305040502030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9"/>
                  </a:ext>
                </a:extLst>
              </a:tr>
              <a:tr h="454515">
                <a:tc>
                  <a:txBody>
                    <a:bodyPr/>
                    <a:lstStyle/>
                    <a:p>
                      <a:pPr>
                        <a:buNone/>
                      </a:pPr>
                      <a:endParaRPr lang="en-US" altLang="zh-CN" sz="1200" dirty="0">
                        <a:latin typeface="Times New Roman" panose="02020603050405020304" charset="0"/>
                        <a:ea typeface="Times New Roman" panose="02020603050405020304" charset="0"/>
                        <a:cs typeface="Times New Roman" panose="0202060305040502030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zh-CN" sz="1200" kern="1200" dirty="0">
                        <a:solidFill>
                          <a:schemeClr val="dk1"/>
                        </a:solidFill>
                        <a:latin typeface="Times New Roman" panose="02020603050405020304" charset="0"/>
                        <a:ea typeface="+mn-ea"/>
                        <a:cs typeface="Times New Roman" panose="0202060305040502030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auto">
                        <a:buNone/>
                      </a:pPr>
                      <a:endParaRPr lang="en-US" altLang="zh-CN" sz="1200" dirty="0">
                        <a:latin typeface="Times New Roman" panose="02020603050405020304" charset="0"/>
                        <a:ea typeface="Times New Roman" panose="02020603050405020304" charset="0"/>
                        <a:cs typeface="Times New Roman" panose="0202060305040502030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0"/>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p:cNvSpPr txBox="1"/>
          <p:nvPr/>
        </p:nvSpPr>
        <p:spPr>
          <a:xfrm>
            <a:off x="368822" y="7648843"/>
            <a:ext cx="6271728" cy="70675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1000" b="1" i="0" u="none" strike="noStrike" kern="100" cap="none" spc="0" normalizeH="0" baseline="0" noProof="0" dirty="0" err="1">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eFigure</a:t>
            </a:r>
            <a:r>
              <a:rPr kumimoji="0" lang="en-US" altLang="zh-CN" sz="1000" b="1"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lang="en-US" altLang="zh-CN" sz="1000" b="1"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1000" b="1"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 Changes of immunocyte in LD-IL-2 group and placebo group</a:t>
            </a:r>
            <a:endParaRPr kumimoji="0" lang="en-US" altLang="zh-CN" sz="1000" b="1" i="0" u="none" strike="noStrike" kern="100" cap="none" spc="0" normalizeH="0" baseline="0" noProof="0" dirty="0">
              <a:ln>
                <a:noFill/>
              </a:ln>
              <a:solidFill>
                <a:prstClr val="black"/>
              </a:solidFill>
              <a:effectLst/>
              <a:uLnTx/>
              <a:uFillTx/>
              <a:latin typeface="Calibri" panose="020F0502020204030204" charset="0"/>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10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Multiple of cell number of  Treg (A), Th17 (B), and </a:t>
            </a:r>
            <a:r>
              <a:rPr kumimoji="0" lang="en-US" altLang="zh-CN" sz="1000" b="0" i="0" u="none" strike="noStrike" kern="100" cap="none" spc="0" normalizeH="0" baseline="0" noProof="0" dirty="0" err="1">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Tfh</a:t>
            </a:r>
            <a:r>
              <a:rPr kumimoji="0" lang="en-US" altLang="zh-CN" sz="10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 (C) at week 4, 8, 12 and 24 to week 0. Multiple of ratio of Treg to Th17 (D) and ratio of Treg to </a:t>
            </a:r>
            <a:r>
              <a:rPr kumimoji="0" lang="en-US" altLang="zh-CN" sz="1000" b="0" i="0" u="none" strike="noStrike" kern="100" cap="none" spc="0" normalizeH="0" baseline="0" noProof="0" dirty="0" err="1">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Tfh</a:t>
            </a:r>
            <a:r>
              <a:rPr kumimoji="0" lang="en-US" altLang="zh-CN" sz="10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 (E) at week 4, 8, 12, 24 to week 0. The point is the mean and the error bars representing the SD.</a:t>
            </a:r>
          </a:p>
        </p:txBody>
      </p:sp>
      <p:sp>
        <p:nvSpPr>
          <p:cNvPr id="8" name="矩形 7"/>
          <p:cNvSpPr/>
          <p:nvPr/>
        </p:nvSpPr>
        <p:spPr>
          <a:xfrm>
            <a:off x="126683" y="230987"/>
            <a:ext cx="295274" cy="276999"/>
          </a:xfrm>
          <a:prstGeom prst="rect">
            <a:avLst/>
          </a:prstGeom>
          <a:noFill/>
        </p:spPr>
        <p:txBody>
          <a:bodyPr wrap="none" lIns="91440" tIns="45720" rIns="91440" bIns="45720">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1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宋体" panose="02010600030101010101" pitchFamily="2" charset="-122"/>
                <a:cs typeface="Times New Roman" panose="02020603050405020304" pitchFamily="18" charset="0"/>
              </a:rPr>
              <a:t>A</a:t>
            </a:r>
            <a:endParaRPr kumimoji="0" lang="zh-CN" altLang="en-US" sz="1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9" name="矩形 8"/>
          <p:cNvSpPr/>
          <p:nvPr/>
        </p:nvSpPr>
        <p:spPr>
          <a:xfrm>
            <a:off x="126683" y="2825139"/>
            <a:ext cx="295274" cy="276999"/>
          </a:xfrm>
          <a:prstGeom prst="rect">
            <a:avLst/>
          </a:prstGeom>
          <a:noFill/>
        </p:spPr>
        <p:txBody>
          <a:bodyPr wrap="none" lIns="91440" tIns="45720" rIns="91440" bIns="45720">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1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宋体" panose="02010600030101010101" pitchFamily="2" charset="-122"/>
                <a:cs typeface="Times New Roman" panose="02020603050405020304" pitchFamily="18" charset="0"/>
              </a:rPr>
              <a:t>C</a:t>
            </a:r>
            <a:endParaRPr kumimoji="0" lang="zh-CN" altLang="en-US" sz="1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10" name="矩形 9"/>
          <p:cNvSpPr/>
          <p:nvPr/>
        </p:nvSpPr>
        <p:spPr>
          <a:xfrm>
            <a:off x="126683" y="5320073"/>
            <a:ext cx="287259" cy="276999"/>
          </a:xfrm>
          <a:prstGeom prst="rect">
            <a:avLst/>
          </a:prstGeom>
          <a:noFill/>
        </p:spPr>
        <p:txBody>
          <a:bodyPr wrap="none" lIns="91440" tIns="45720" rIns="91440" bIns="45720">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1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宋体" panose="02010600030101010101" pitchFamily="2" charset="-122"/>
                <a:cs typeface="Times New Roman" panose="02020603050405020304" pitchFamily="18" charset="0"/>
              </a:rPr>
              <a:t>E</a:t>
            </a:r>
            <a:endParaRPr kumimoji="0" lang="zh-CN" altLang="en-US" sz="1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11" name="矩形 10"/>
          <p:cNvSpPr/>
          <p:nvPr/>
        </p:nvSpPr>
        <p:spPr>
          <a:xfrm>
            <a:off x="3234341" y="230987"/>
            <a:ext cx="287259" cy="276999"/>
          </a:xfrm>
          <a:prstGeom prst="rect">
            <a:avLst/>
          </a:prstGeom>
          <a:noFill/>
        </p:spPr>
        <p:txBody>
          <a:bodyPr wrap="none" lIns="91440" tIns="45720" rIns="91440" bIns="45720">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1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宋体" panose="02010600030101010101" pitchFamily="2" charset="-122"/>
                <a:cs typeface="Times New Roman" panose="02020603050405020304" pitchFamily="18" charset="0"/>
              </a:rPr>
              <a:t>B</a:t>
            </a:r>
            <a:endParaRPr kumimoji="0" lang="zh-CN" altLang="en-US" sz="1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12" name="矩形 11"/>
          <p:cNvSpPr/>
          <p:nvPr/>
        </p:nvSpPr>
        <p:spPr>
          <a:xfrm>
            <a:off x="3212809" y="2825139"/>
            <a:ext cx="295273" cy="276999"/>
          </a:xfrm>
          <a:prstGeom prst="rect">
            <a:avLst/>
          </a:prstGeom>
          <a:noFill/>
        </p:spPr>
        <p:txBody>
          <a:bodyPr wrap="none" lIns="91440" tIns="45720" rIns="91440" bIns="45720">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1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宋体" panose="02010600030101010101" pitchFamily="2" charset="-122"/>
                <a:cs typeface="Times New Roman" panose="02020603050405020304" pitchFamily="18" charset="0"/>
              </a:rPr>
              <a:t>D</a:t>
            </a:r>
            <a:endParaRPr kumimoji="0" lang="zh-CN" altLang="en-US" sz="1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3" name="图片 2"/>
          <p:cNvPicPr>
            <a:picLocks noChangeAspect="1"/>
          </p:cNvPicPr>
          <p:nvPr/>
        </p:nvPicPr>
        <p:blipFill>
          <a:blip r:embed="rId3"/>
          <a:stretch>
            <a:fillRect/>
          </a:stretch>
        </p:blipFill>
        <p:spPr>
          <a:xfrm>
            <a:off x="170665" y="160391"/>
            <a:ext cx="3595688" cy="2767013"/>
          </a:xfrm>
          <a:prstGeom prst="rect">
            <a:avLst/>
          </a:prstGeom>
        </p:spPr>
      </p:pic>
      <p:pic>
        <p:nvPicPr>
          <p:cNvPr id="4" name="图片 3"/>
          <p:cNvPicPr>
            <a:picLocks noChangeAspect="1"/>
          </p:cNvPicPr>
          <p:nvPr/>
        </p:nvPicPr>
        <p:blipFill>
          <a:blip r:embed="rId4"/>
          <a:stretch>
            <a:fillRect/>
          </a:stretch>
        </p:blipFill>
        <p:spPr>
          <a:xfrm>
            <a:off x="3132736" y="172813"/>
            <a:ext cx="3600450" cy="2790825"/>
          </a:xfrm>
          <a:prstGeom prst="rect">
            <a:avLst/>
          </a:prstGeom>
        </p:spPr>
      </p:pic>
      <p:pic>
        <p:nvPicPr>
          <p:cNvPr id="5" name="图片 4"/>
          <p:cNvPicPr>
            <a:picLocks noChangeAspect="1"/>
          </p:cNvPicPr>
          <p:nvPr/>
        </p:nvPicPr>
        <p:blipFill>
          <a:blip r:embed="rId5"/>
          <a:stretch>
            <a:fillRect/>
          </a:stretch>
        </p:blipFill>
        <p:spPr>
          <a:xfrm>
            <a:off x="165902" y="2608477"/>
            <a:ext cx="3605213" cy="2767013"/>
          </a:xfrm>
          <a:prstGeom prst="rect">
            <a:avLst/>
          </a:prstGeom>
        </p:spPr>
      </p:pic>
      <p:pic>
        <p:nvPicPr>
          <p:cNvPr id="6" name="图片 5"/>
          <p:cNvPicPr>
            <a:picLocks noChangeAspect="1"/>
          </p:cNvPicPr>
          <p:nvPr/>
        </p:nvPicPr>
        <p:blipFill>
          <a:blip r:embed="rId6"/>
          <a:stretch>
            <a:fillRect/>
          </a:stretch>
        </p:blipFill>
        <p:spPr>
          <a:xfrm>
            <a:off x="3132736" y="2639902"/>
            <a:ext cx="3600450" cy="2747963"/>
          </a:xfrm>
          <a:prstGeom prst="rect">
            <a:avLst/>
          </a:prstGeom>
        </p:spPr>
      </p:pic>
      <p:pic>
        <p:nvPicPr>
          <p:cNvPr id="7" name="图片 6"/>
          <p:cNvPicPr>
            <a:picLocks noChangeAspect="1"/>
          </p:cNvPicPr>
          <p:nvPr/>
        </p:nvPicPr>
        <p:blipFill>
          <a:blip r:embed="rId7"/>
          <a:stretch>
            <a:fillRect/>
          </a:stretch>
        </p:blipFill>
        <p:spPr>
          <a:xfrm>
            <a:off x="217450" y="4960456"/>
            <a:ext cx="3595688" cy="27527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442418" y="1423714"/>
            <a:ext cx="2038390" cy="2038390"/>
          </a:xfrm>
          <a:prstGeom prst="rect">
            <a:avLst/>
          </a:prstGeom>
        </p:spPr>
      </p:pic>
      <p:pic>
        <p:nvPicPr>
          <p:cNvPr id="3" name="图片 2"/>
          <p:cNvPicPr>
            <a:picLocks noChangeAspect="1"/>
          </p:cNvPicPr>
          <p:nvPr/>
        </p:nvPicPr>
        <p:blipFill>
          <a:blip r:embed="rId3"/>
          <a:stretch>
            <a:fillRect/>
          </a:stretch>
        </p:blipFill>
        <p:spPr>
          <a:xfrm>
            <a:off x="2480810" y="1423716"/>
            <a:ext cx="2038391" cy="2038391"/>
          </a:xfrm>
          <a:prstGeom prst="rect">
            <a:avLst/>
          </a:prstGeom>
        </p:spPr>
      </p:pic>
      <p:pic>
        <p:nvPicPr>
          <p:cNvPr id="4" name="图片 3"/>
          <p:cNvPicPr>
            <a:picLocks noChangeAspect="1"/>
          </p:cNvPicPr>
          <p:nvPr/>
        </p:nvPicPr>
        <p:blipFill>
          <a:blip r:embed="rId4"/>
          <a:stretch>
            <a:fillRect/>
          </a:stretch>
        </p:blipFill>
        <p:spPr>
          <a:xfrm>
            <a:off x="4519199" y="1423715"/>
            <a:ext cx="2038391" cy="2038391"/>
          </a:xfrm>
          <a:prstGeom prst="rect">
            <a:avLst/>
          </a:prstGeom>
        </p:spPr>
      </p:pic>
      <p:sp>
        <p:nvSpPr>
          <p:cNvPr id="6" name="文本框 5"/>
          <p:cNvSpPr txBox="1"/>
          <p:nvPr/>
        </p:nvSpPr>
        <p:spPr>
          <a:xfrm>
            <a:off x="1059638" y="3681071"/>
            <a:ext cx="5443870" cy="276999"/>
          </a:xfrm>
          <a:prstGeom prst="rect">
            <a:avLst/>
          </a:prstGeom>
          <a:noFill/>
        </p:spPr>
        <p:txBody>
          <a:bodyPr wrap="square">
            <a:spAutoFit/>
          </a:bodyPr>
          <a:lstStyle/>
          <a:p>
            <a:pPr algn="just"/>
            <a:r>
              <a:rPr lang="en-US" altLang="zh-CN" sz="1200" b="1" kern="100" dirty="0" err="1">
                <a:latin typeface="Times New Roman" panose="02020603050405020304" charset="0"/>
                <a:ea typeface="宋体" panose="02010600030101010101" pitchFamily="2" charset="-122"/>
                <a:cs typeface="Times New Roman" panose="02020603050405020304" charset="0"/>
              </a:rPr>
              <a:t>eFigure</a:t>
            </a:r>
            <a:r>
              <a:rPr lang="en-US" altLang="zh-CN" sz="1200" b="1" kern="100" dirty="0">
                <a:latin typeface="Times New Roman" panose="02020603050405020304" charset="0"/>
                <a:ea typeface="宋体" panose="02010600030101010101" pitchFamily="2" charset="-122"/>
                <a:cs typeface="Times New Roman" panose="02020603050405020304" charset="0"/>
              </a:rPr>
              <a:t> 2. </a:t>
            </a:r>
            <a:r>
              <a:rPr lang="en-AU" altLang="zh-CN" sz="1200" b="1" kern="100" dirty="0">
                <a:latin typeface="Times New Roman" panose="02020603050405020304" charset="0"/>
                <a:ea typeface="宋体" panose="02010600030101010101" pitchFamily="2" charset="-122"/>
                <a:cs typeface="Times New Roman" panose="02020603050405020304" charset="0"/>
              </a:rPr>
              <a:t>Phenotypic characterization of Neutrophil before </a:t>
            </a:r>
            <a:r>
              <a:rPr lang="en-US" altLang="zh-CN" sz="1200" b="1" kern="100" dirty="0">
                <a:latin typeface="Times New Roman" panose="02020603050405020304" charset="0"/>
                <a:ea typeface="宋体" panose="02010600030101010101" pitchFamily="2" charset="-122"/>
                <a:cs typeface="Times New Roman" panose="02020603050405020304" charset="0"/>
              </a:rPr>
              <a:t>Ld-IL2 therapy. </a:t>
            </a:r>
            <a:endParaRPr lang="zh-CN" altLang="zh-CN" sz="1200" b="1" kern="100" dirty="0">
              <a:ea typeface="宋体" panose="02010600030101010101" pitchFamily="2" charset="-122"/>
              <a:cs typeface="Times New Roman" panose="0202060305040502030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图片 1180925167"/>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451292" y="771527"/>
            <a:ext cx="1728786" cy="1728786"/>
          </a:xfrm>
          <a:prstGeom prst="rect">
            <a:avLst/>
          </a:prstGeom>
          <a:noFill/>
          <a:extLst>
            <a:ext uri="{909E8E84-426E-40DD-AFC4-6F175D3DCCD1}">
              <a14:hiddenFill xmlns:a14="http://schemas.microsoft.com/office/drawing/2010/main" xmlns="">
                <a:solidFill>
                  <a:srgbClr val="FFFFFF"/>
                </a:solidFill>
              </a14:hiddenFill>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377567" y="723901"/>
            <a:ext cx="1776413" cy="1776413"/>
          </a:xfrm>
          <a:prstGeom prst="rect">
            <a:avLst/>
          </a:prstGeom>
          <a:noFill/>
          <a:extLst>
            <a:ext uri="{909E8E84-426E-40DD-AFC4-6F175D3DCCD1}">
              <a14:hiddenFill xmlns:a14="http://schemas.microsoft.com/office/drawing/2010/main" xmlns="">
                <a:solidFill>
                  <a:srgbClr val="FFFFFF"/>
                </a:solidFill>
              </a14:hiddenFill>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451290" y="2750920"/>
            <a:ext cx="1728788" cy="1728787"/>
          </a:xfrm>
          <a:prstGeom prst="rect">
            <a:avLst/>
          </a:prstGeom>
          <a:noFill/>
          <a:extLst>
            <a:ext uri="{909E8E84-426E-40DD-AFC4-6F175D3DCCD1}">
              <a14:hiddenFill xmlns:a14="http://schemas.microsoft.com/office/drawing/2010/main" xmlns="">
                <a:solidFill>
                  <a:srgbClr val="FFFFFF"/>
                </a:solidFill>
              </a14:hiddenFill>
            </a:ext>
          </a:extLst>
        </p:spPr>
      </p:pic>
      <p:pic>
        <p:nvPicPr>
          <p:cNvPr id="2049" name="图片 1"/>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429002" y="2750920"/>
            <a:ext cx="1776413" cy="1776413"/>
          </a:xfrm>
          <a:prstGeom prst="rect">
            <a:avLst/>
          </a:prstGeom>
          <a:noFill/>
          <a:extLst>
            <a:ext uri="{909E8E84-426E-40DD-AFC4-6F175D3DCCD1}">
              <a14:hiddenFill xmlns:a14="http://schemas.microsoft.com/office/drawing/2010/main" xmlns="">
                <a:solidFill>
                  <a:srgbClr val="FFFFFF"/>
                </a:solidFill>
              </a14:hiddenFill>
            </a:ext>
          </a:extLst>
        </p:spPr>
      </p:pic>
      <p:cxnSp>
        <p:nvCxnSpPr>
          <p:cNvPr id="5" name="直接箭头连接符 4"/>
          <p:cNvCxnSpPr/>
          <p:nvPr/>
        </p:nvCxnSpPr>
        <p:spPr>
          <a:xfrm>
            <a:off x="3041014" y="1572200"/>
            <a:ext cx="1489076" cy="0"/>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7" name="直接箭头连接符 6"/>
          <p:cNvCxnSpPr/>
          <p:nvPr/>
        </p:nvCxnSpPr>
        <p:spPr>
          <a:xfrm>
            <a:off x="3047170" y="3734171"/>
            <a:ext cx="1555310" cy="0"/>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8" name="Rectangle 7"/>
          <p:cNvSpPr>
            <a:spLocks noChangeArrowheads="1"/>
          </p:cNvSpPr>
          <p:nvPr/>
        </p:nvSpPr>
        <p:spPr bwMode="auto">
          <a:xfrm>
            <a:off x="1" y="439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9" name="Rectangle 8"/>
          <p:cNvSpPr>
            <a:spLocks noChangeArrowheads="1"/>
          </p:cNvSpPr>
          <p:nvPr/>
        </p:nvSpPr>
        <p:spPr bwMode="auto">
          <a:xfrm>
            <a:off x="1" y="2725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0" name="Rectangle 9"/>
          <p:cNvSpPr>
            <a:spLocks noChangeArrowheads="1"/>
          </p:cNvSpPr>
          <p:nvPr/>
        </p:nvSpPr>
        <p:spPr bwMode="auto">
          <a:xfrm>
            <a:off x="0" y="2039067"/>
            <a:ext cx="357790" cy="2462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r>
              <a:rPr lang="en-US" altLang="zh-CN" sz="1000">
                <a:ea typeface="宋体" panose="02010600030101010101" pitchFamily="2" charset="-122"/>
                <a:cs typeface="Times New Roman" panose="02020603050405020304" charset="0"/>
              </a:rPr>
              <a:t>      </a:t>
            </a:r>
            <a:endParaRPr lang="en-US" altLang="zh-CN">
              <a:latin typeface="Arial" panose="020B0604020202020204" pitchFamily="34" charset="0"/>
            </a:endParaRPr>
          </a:p>
        </p:txBody>
      </p:sp>
      <p:sp>
        <p:nvSpPr>
          <p:cNvPr id="11" name="Rectangle 10"/>
          <p:cNvSpPr>
            <a:spLocks noChangeArrowheads="1"/>
          </p:cNvSpPr>
          <p:nvPr/>
        </p:nvSpPr>
        <p:spPr bwMode="auto">
          <a:xfrm>
            <a:off x="1" y="3972997"/>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2" name="Rectangle 11"/>
          <p:cNvSpPr>
            <a:spLocks noChangeArrowheads="1"/>
          </p:cNvSpPr>
          <p:nvPr/>
        </p:nvSpPr>
        <p:spPr bwMode="auto">
          <a:xfrm>
            <a:off x="1" y="4201597"/>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3" name="Rectangle 12"/>
          <p:cNvSpPr>
            <a:spLocks noChangeArrowheads="1"/>
          </p:cNvSpPr>
          <p:nvPr/>
        </p:nvSpPr>
        <p:spPr bwMode="auto">
          <a:xfrm>
            <a:off x="0" y="5991942"/>
            <a:ext cx="357790" cy="2462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r>
              <a:rPr lang="en-US" altLang="zh-CN" sz="1000">
                <a:ea typeface="宋体" panose="02010600030101010101" pitchFamily="2" charset="-122"/>
                <a:cs typeface="Times New Roman" panose="02020603050405020304" charset="0"/>
              </a:rPr>
              <a:t>      </a:t>
            </a:r>
            <a:endParaRPr lang="en-US" altLang="zh-CN">
              <a:latin typeface="Arial" panose="020B0604020202020204" pitchFamily="34" charset="0"/>
            </a:endParaRPr>
          </a:p>
        </p:txBody>
      </p:sp>
      <p:sp>
        <p:nvSpPr>
          <p:cNvPr id="14" name="Rectangle 13"/>
          <p:cNvSpPr>
            <a:spLocks noChangeArrowheads="1"/>
          </p:cNvSpPr>
          <p:nvPr/>
        </p:nvSpPr>
        <p:spPr bwMode="auto">
          <a:xfrm>
            <a:off x="1" y="7935397"/>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6" name="文本框 15"/>
          <p:cNvSpPr txBox="1"/>
          <p:nvPr/>
        </p:nvSpPr>
        <p:spPr>
          <a:xfrm>
            <a:off x="393406" y="5036419"/>
            <a:ext cx="6374219" cy="461665"/>
          </a:xfrm>
          <a:prstGeom prst="rect">
            <a:avLst/>
          </a:prstGeom>
          <a:noFill/>
        </p:spPr>
        <p:txBody>
          <a:bodyPr wrap="square">
            <a:spAutoFit/>
          </a:bodyPr>
          <a:lstStyle/>
          <a:p>
            <a:pPr algn="just"/>
            <a:r>
              <a:rPr lang="en-US" altLang="zh-CN" sz="1200" b="1" kern="100" dirty="0" err="1">
                <a:latin typeface="Times New Roman" panose="02020603050405020304" charset="0"/>
                <a:ea typeface="宋体" panose="02010600030101010101" pitchFamily="2" charset="-122"/>
                <a:cs typeface="Times New Roman" panose="02020603050405020304" charset="0"/>
              </a:rPr>
              <a:t>eFigure</a:t>
            </a:r>
            <a:r>
              <a:rPr lang="en-US" altLang="zh-CN" sz="1200" b="1" kern="100" dirty="0">
                <a:latin typeface="Times New Roman" panose="02020603050405020304" charset="0"/>
                <a:ea typeface="宋体" panose="02010600030101010101" pitchFamily="2" charset="-122"/>
                <a:cs typeface="Times New Roman" panose="02020603050405020304" charset="0"/>
              </a:rPr>
              <a:t> 3. Flow </a:t>
            </a:r>
            <a:r>
              <a:rPr lang="en-AU" altLang="zh-CN" sz="1200" b="1" kern="100" dirty="0">
                <a:latin typeface="Times New Roman" panose="02020603050405020304" charset="0"/>
                <a:ea typeface="宋体" panose="02010600030101010101" pitchFamily="2" charset="-122"/>
                <a:cs typeface="Times New Roman" panose="02020603050405020304" charset="0"/>
              </a:rPr>
              <a:t>cytometry results showing the changes of Neutrophil cells expression </a:t>
            </a:r>
            <a:r>
              <a:rPr lang="en-US" altLang="zh-CN" sz="1200" b="1" kern="100" dirty="0">
                <a:latin typeface="Times New Roman" panose="02020603050405020304" charset="0"/>
                <a:ea typeface="宋体" panose="02010600030101010101" pitchFamily="2" charset="-122"/>
                <a:cs typeface="Times New Roman" panose="02020603050405020304" charset="0"/>
              </a:rPr>
              <a:t>after co-stimulated with IL-2 </a:t>
            </a:r>
            <a:r>
              <a:rPr lang="en-US" altLang="zh-CN" sz="1200" b="1" i="1" kern="100" dirty="0">
                <a:latin typeface="Times New Roman" panose="02020603050405020304" charset="0"/>
                <a:ea typeface="宋体" panose="02010600030101010101" pitchFamily="2" charset="-122"/>
                <a:cs typeface="Times New Roman" panose="02020603050405020304" charset="0"/>
              </a:rPr>
              <a:t>in vitro</a:t>
            </a:r>
            <a:r>
              <a:rPr lang="en-US" altLang="zh-CN" sz="1200" b="1" kern="100" dirty="0">
                <a:ea typeface="宋体" panose="02010600030101010101" pitchFamily="2" charset="-122"/>
                <a:cs typeface="Times New Roman" panose="02020603050405020304" charset="0"/>
              </a:rPr>
              <a:t>. </a:t>
            </a:r>
            <a:r>
              <a:rPr lang="en-US" altLang="zh-CN" sz="1200" kern="100" dirty="0">
                <a:ea typeface="宋体" panose="02010600030101010101" pitchFamily="2" charset="-122"/>
                <a:cs typeface="Times New Roman" panose="02020603050405020304" charset="0"/>
              </a:rPr>
              <a:t>    </a:t>
            </a:r>
            <a:endParaRPr lang="zh-CN" altLang="zh-CN" sz="1200" kern="100" dirty="0">
              <a:ea typeface="宋体" panose="02010600030101010101" pitchFamily="2" charset="-122"/>
              <a:cs typeface="Times New Roman" panose="0202060305040502030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355653" y="519116"/>
            <a:ext cx="1928813" cy="1928813"/>
          </a:xfrm>
          <a:prstGeom prst="rect">
            <a:avLst/>
          </a:prstGeom>
          <a:noFill/>
          <a:extLst>
            <a:ext uri="{909E8E84-426E-40DD-AFC4-6F175D3DCCD1}">
              <a14:hiddenFill xmlns:a14="http://schemas.microsoft.com/office/drawing/2010/main" xmlns="">
                <a:solidFill>
                  <a:srgbClr val="FFFFFF"/>
                </a:solidFill>
              </a14:hiddenFill>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505198" y="519116"/>
            <a:ext cx="1928812" cy="1928811"/>
          </a:xfrm>
          <a:prstGeom prst="rect">
            <a:avLst/>
          </a:prstGeom>
          <a:noFill/>
          <a:extLst>
            <a:ext uri="{909E8E84-426E-40DD-AFC4-6F175D3DCCD1}">
              <a14:hiddenFill xmlns:a14="http://schemas.microsoft.com/office/drawing/2010/main" xmlns="">
                <a:solidFill>
                  <a:srgbClr val="FFFFFF"/>
                </a:solidFill>
              </a14:hiddenFill>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355646" y="2663599"/>
            <a:ext cx="1928813" cy="1928813"/>
          </a:xfrm>
          <a:prstGeom prst="rect">
            <a:avLst/>
          </a:prstGeom>
          <a:noFill/>
          <a:extLst>
            <a:ext uri="{909E8E84-426E-40DD-AFC4-6F175D3DCCD1}">
              <a14:hiddenFill xmlns:a14="http://schemas.microsoft.com/office/drawing/2010/main" xmlns="">
                <a:solidFill>
                  <a:srgbClr val="FFFFFF"/>
                </a:solidFill>
              </a14:hiddenFill>
            </a:ext>
          </a:extLst>
        </p:spPr>
      </p:pic>
      <p:pic>
        <p:nvPicPr>
          <p:cNvPr id="3073" name="图片 1"/>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505200" y="2663597"/>
            <a:ext cx="1928812" cy="1928812"/>
          </a:xfrm>
          <a:prstGeom prst="rect">
            <a:avLst/>
          </a:prstGeom>
          <a:noFill/>
          <a:extLst>
            <a:ext uri="{909E8E84-426E-40DD-AFC4-6F175D3DCCD1}">
              <a14:hiddenFill xmlns:a14="http://schemas.microsoft.com/office/drawing/2010/main" xmlns="">
                <a:solidFill>
                  <a:srgbClr val="FFFFFF"/>
                </a:solidFill>
              </a14:hiddenFill>
            </a:ext>
          </a:extLst>
        </p:spPr>
      </p:pic>
      <p:cxnSp>
        <p:nvCxnSpPr>
          <p:cNvPr id="5" name="直接箭头连接符 4"/>
          <p:cNvCxnSpPr/>
          <p:nvPr/>
        </p:nvCxnSpPr>
        <p:spPr>
          <a:xfrm flipH="1">
            <a:off x="3227070" y="4046870"/>
            <a:ext cx="845820" cy="0"/>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7" name="Rectangle 6"/>
          <p:cNvSpPr>
            <a:spLocks noChangeArrowheads="1"/>
          </p:cNvSpPr>
          <p:nvPr/>
        </p:nvSpPr>
        <p:spPr bwMode="auto">
          <a:xfrm>
            <a:off x="1" y="439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8" name="Rectangle 7"/>
          <p:cNvSpPr>
            <a:spLocks noChangeArrowheads="1"/>
          </p:cNvSpPr>
          <p:nvPr/>
        </p:nvSpPr>
        <p:spPr bwMode="auto">
          <a:xfrm>
            <a:off x="1" y="413968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9" name="Rectangle 8"/>
          <p:cNvSpPr>
            <a:spLocks noChangeArrowheads="1"/>
          </p:cNvSpPr>
          <p:nvPr/>
        </p:nvSpPr>
        <p:spPr bwMode="auto">
          <a:xfrm>
            <a:off x="1" y="600658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cxnSp>
        <p:nvCxnSpPr>
          <p:cNvPr id="11" name="直接箭头连接符 10"/>
          <p:cNvCxnSpPr/>
          <p:nvPr/>
        </p:nvCxnSpPr>
        <p:spPr>
          <a:xfrm>
            <a:off x="2758440" y="1859280"/>
            <a:ext cx="1352550" cy="0"/>
          </a:xfrm>
          <a:prstGeom prst="straightConnector1">
            <a:avLst/>
          </a:prstGeom>
          <a:noFill/>
          <a:ln w="9525" cap="flat" cmpd="sng" algn="ctr">
            <a:solidFill>
              <a:sysClr val="windowText" lastClr="000000"/>
            </a:solidFill>
            <a:prstDash val="solid"/>
            <a:round/>
            <a:headEnd type="none" w="med" len="med"/>
            <a:tailEnd type="arrow" w="med" len="med"/>
          </a:ln>
          <a:effectLst/>
        </p:spPr>
      </p:cxnSp>
      <p:cxnSp>
        <p:nvCxnSpPr>
          <p:cNvPr id="13" name="直接箭头连接符 12"/>
          <p:cNvCxnSpPr/>
          <p:nvPr/>
        </p:nvCxnSpPr>
        <p:spPr>
          <a:xfrm>
            <a:off x="4565886" y="1859280"/>
            <a:ext cx="0" cy="1676400"/>
          </a:xfrm>
          <a:prstGeom prst="straightConnector1">
            <a:avLst/>
          </a:prstGeom>
          <a:noFill/>
          <a:ln w="9525" cap="flat" cmpd="sng" algn="ctr">
            <a:solidFill>
              <a:sysClr val="windowText" lastClr="000000"/>
            </a:solidFill>
            <a:prstDash val="solid"/>
            <a:round/>
            <a:headEnd type="none" w="med" len="med"/>
            <a:tailEnd type="arrow" w="med" len="med"/>
          </a:ln>
          <a:effectLst/>
        </p:spPr>
      </p:cxnSp>
      <p:sp>
        <p:nvSpPr>
          <p:cNvPr id="18" name="文本框 17"/>
          <p:cNvSpPr txBox="1"/>
          <p:nvPr/>
        </p:nvSpPr>
        <p:spPr>
          <a:xfrm>
            <a:off x="489100" y="4991751"/>
            <a:ext cx="6235995" cy="276999"/>
          </a:xfrm>
          <a:prstGeom prst="rect">
            <a:avLst/>
          </a:prstGeom>
          <a:noFill/>
        </p:spPr>
        <p:txBody>
          <a:bodyPr wrap="square">
            <a:spAutoFit/>
          </a:bodyPr>
          <a:lstStyle/>
          <a:p>
            <a:pPr algn="just"/>
            <a:r>
              <a:rPr lang="en-US" altLang="zh-CN" sz="1200" b="1" kern="100" dirty="0" err="1">
                <a:latin typeface="Times New Roman" panose="02020603050405020304" charset="0"/>
                <a:ea typeface="宋体" panose="02010600030101010101" pitchFamily="2" charset="-122"/>
                <a:cs typeface="Times New Roman" panose="02020603050405020304" charset="0"/>
              </a:rPr>
              <a:t>eFigure</a:t>
            </a:r>
            <a:r>
              <a:rPr lang="en-US" altLang="zh-CN" sz="1200" b="1" kern="100" dirty="0">
                <a:latin typeface="Times New Roman" panose="02020603050405020304" charset="0"/>
                <a:ea typeface="宋体" panose="02010600030101010101" pitchFamily="2" charset="-122"/>
                <a:cs typeface="Times New Roman" panose="02020603050405020304" charset="0"/>
              </a:rPr>
              <a:t> 4. </a:t>
            </a:r>
            <a:r>
              <a:rPr lang="en-AU" altLang="zh-CN" sz="1200" b="1" kern="100" dirty="0">
                <a:latin typeface="Times New Roman" panose="02020603050405020304" charset="0"/>
                <a:ea typeface="宋体" panose="02010600030101010101" pitchFamily="2" charset="-122"/>
                <a:cs typeface="Times New Roman" panose="02020603050405020304" charset="0"/>
              </a:rPr>
              <a:t>Phenotypic characterization of ILC2 subsets on ILC cells before </a:t>
            </a:r>
            <a:r>
              <a:rPr lang="en-US" altLang="zh-CN" sz="1200" b="1" kern="100" dirty="0">
                <a:latin typeface="Times New Roman" panose="02020603050405020304" charset="0"/>
                <a:ea typeface="宋体" panose="02010600030101010101" pitchFamily="2" charset="-122"/>
                <a:cs typeface="Times New Roman" panose="02020603050405020304" charset="0"/>
              </a:rPr>
              <a:t>Ld-IL2 therapy. </a:t>
            </a:r>
            <a:endParaRPr lang="zh-CN" altLang="zh-CN" sz="1200" kern="100" dirty="0">
              <a:ea typeface="宋体" panose="02010600030101010101" pitchFamily="2" charset="-122"/>
              <a:cs typeface="Times New Roman" panose="0202060305040502030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1" name="图片 1102369170"/>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490662" y="1009333"/>
            <a:ext cx="1790700" cy="1790700"/>
          </a:xfrm>
          <a:prstGeom prst="rect">
            <a:avLst/>
          </a:prstGeom>
          <a:noFill/>
          <a:extLst>
            <a:ext uri="{909E8E84-426E-40DD-AFC4-6F175D3DCCD1}">
              <a14:hiddenFill xmlns:a14="http://schemas.microsoft.com/office/drawing/2010/main" xmlns="">
                <a:solidFill>
                  <a:srgbClr val="FFFFFF"/>
                </a:solidFill>
              </a14:hiddenFill>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370520" y="1009333"/>
            <a:ext cx="1790700" cy="1790700"/>
          </a:xfrm>
          <a:prstGeom prst="rect">
            <a:avLst/>
          </a:prstGeom>
          <a:noFill/>
          <a:extLst>
            <a:ext uri="{909E8E84-426E-40DD-AFC4-6F175D3DCCD1}">
              <a14:hiddenFill xmlns:a14="http://schemas.microsoft.com/office/drawing/2010/main" xmlns="">
                <a:solidFill>
                  <a:srgbClr val="FFFFFF"/>
                </a:solidFill>
              </a14:hiddenFill>
            </a:ext>
          </a:extLst>
        </p:spPr>
      </p:pic>
      <p:pic>
        <p:nvPicPr>
          <p:cNvPr id="4098"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490662" y="2954078"/>
            <a:ext cx="1790701" cy="1790700"/>
          </a:xfrm>
          <a:prstGeom prst="rect">
            <a:avLst/>
          </a:prstGeom>
          <a:noFill/>
          <a:extLst>
            <a:ext uri="{909E8E84-426E-40DD-AFC4-6F175D3DCCD1}">
              <a14:hiddenFill xmlns:a14="http://schemas.microsoft.com/office/drawing/2010/main" xmlns="">
                <a:solidFill>
                  <a:srgbClr val="FFFFFF"/>
                </a:solidFill>
              </a14:hiddenFill>
            </a:ext>
          </a:extLst>
        </p:spPr>
      </p:pic>
      <p:pic>
        <p:nvPicPr>
          <p:cNvPr id="4097" name="图片 1"/>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383852" y="2954079"/>
            <a:ext cx="1790700" cy="1790700"/>
          </a:xfrm>
          <a:prstGeom prst="rect">
            <a:avLst/>
          </a:prstGeom>
          <a:noFill/>
          <a:extLst>
            <a:ext uri="{909E8E84-426E-40DD-AFC4-6F175D3DCCD1}">
              <a14:hiddenFill xmlns:a14="http://schemas.microsoft.com/office/drawing/2010/main" xmlns="">
                <a:solidFill>
                  <a:srgbClr val="FFFFFF"/>
                </a:solidFill>
              </a14:hiddenFill>
            </a:ext>
          </a:extLst>
        </p:spPr>
      </p:pic>
      <p:cxnSp>
        <p:nvCxnSpPr>
          <p:cNvPr id="5" name="直接箭头连接符 4"/>
          <p:cNvCxnSpPr/>
          <p:nvPr/>
        </p:nvCxnSpPr>
        <p:spPr>
          <a:xfrm>
            <a:off x="3105150" y="2244774"/>
            <a:ext cx="1312678" cy="0"/>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8" name="Rectangle 7"/>
          <p:cNvSpPr>
            <a:spLocks noChangeArrowheads="1"/>
          </p:cNvSpPr>
          <p:nvPr/>
        </p:nvSpPr>
        <p:spPr bwMode="auto">
          <a:xfrm>
            <a:off x="1" y="439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9" name="Rectangle 8"/>
          <p:cNvSpPr>
            <a:spLocks noChangeArrowheads="1"/>
          </p:cNvSpPr>
          <p:nvPr/>
        </p:nvSpPr>
        <p:spPr bwMode="auto">
          <a:xfrm>
            <a:off x="1" y="2725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0" name="Rectangle 9"/>
          <p:cNvSpPr>
            <a:spLocks noChangeArrowheads="1"/>
          </p:cNvSpPr>
          <p:nvPr/>
        </p:nvSpPr>
        <p:spPr bwMode="auto">
          <a:xfrm>
            <a:off x="1" y="3839647"/>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1" name="Rectangle 10"/>
          <p:cNvSpPr>
            <a:spLocks noChangeArrowheads="1"/>
          </p:cNvSpPr>
          <p:nvPr/>
        </p:nvSpPr>
        <p:spPr bwMode="auto">
          <a:xfrm>
            <a:off x="1" y="3839647"/>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cxnSp>
        <p:nvCxnSpPr>
          <p:cNvPr id="15" name="直接箭头连接符 14"/>
          <p:cNvCxnSpPr/>
          <p:nvPr/>
        </p:nvCxnSpPr>
        <p:spPr>
          <a:xfrm>
            <a:off x="3105150" y="4274287"/>
            <a:ext cx="1272540" cy="0"/>
          </a:xfrm>
          <a:prstGeom prst="straightConnector1">
            <a:avLst/>
          </a:prstGeom>
          <a:noFill/>
          <a:ln w="9525" cap="flat" cmpd="sng" algn="ctr">
            <a:solidFill>
              <a:sysClr val="windowText" lastClr="000000"/>
            </a:solidFill>
            <a:prstDash val="solid"/>
            <a:round/>
            <a:headEnd type="none" w="med" len="med"/>
            <a:tailEnd type="arrow" w="med" len="med"/>
          </a:ln>
          <a:effectLst/>
        </p:spPr>
      </p:cxnSp>
      <p:sp>
        <p:nvSpPr>
          <p:cNvPr id="19" name="文本框 18"/>
          <p:cNvSpPr txBox="1"/>
          <p:nvPr/>
        </p:nvSpPr>
        <p:spPr>
          <a:xfrm>
            <a:off x="887820" y="5671013"/>
            <a:ext cx="5178054" cy="461665"/>
          </a:xfrm>
          <a:prstGeom prst="rect">
            <a:avLst/>
          </a:prstGeom>
          <a:noFill/>
        </p:spPr>
        <p:txBody>
          <a:bodyPr wrap="square">
            <a:spAutoFit/>
          </a:bodyPr>
          <a:lstStyle/>
          <a:p>
            <a:pPr algn="just"/>
            <a:r>
              <a:rPr lang="en-US" altLang="zh-CN" sz="1200" b="1" kern="100" dirty="0" err="1">
                <a:latin typeface="Times New Roman" panose="02020603050405020304" charset="0"/>
                <a:ea typeface="宋体" panose="02010600030101010101" pitchFamily="2" charset="-122"/>
                <a:cs typeface="Times New Roman" panose="02020603050405020304" charset="0"/>
              </a:rPr>
              <a:t>eFigure</a:t>
            </a:r>
            <a:r>
              <a:rPr lang="en-US" altLang="zh-CN" sz="1200" b="1" kern="100" dirty="0">
                <a:latin typeface="Times New Roman" panose="02020603050405020304" charset="0"/>
                <a:ea typeface="宋体" panose="02010600030101010101" pitchFamily="2" charset="-122"/>
                <a:cs typeface="Times New Roman" panose="02020603050405020304" charset="0"/>
              </a:rPr>
              <a:t> 5. Flow </a:t>
            </a:r>
            <a:r>
              <a:rPr lang="en-AU" altLang="zh-CN" sz="1200" b="1" kern="100" dirty="0">
                <a:latin typeface="Times New Roman" panose="02020603050405020304" charset="0"/>
                <a:ea typeface="宋体" panose="02010600030101010101" pitchFamily="2" charset="-122"/>
                <a:cs typeface="Times New Roman" panose="02020603050405020304" charset="0"/>
              </a:rPr>
              <a:t>cytometry results showing the changes of ILC2 subsets on ILC cells expression </a:t>
            </a:r>
            <a:r>
              <a:rPr lang="en-US" altLang="zh-CN" sz="1200" b="1" kern="100" dirty="0">
                <a:latin typeface="Times New Roman" panose="02020603050405020304" charset="0"/>
                <a:ea typeface="宋体" panose="02010600030101010101" pitchFamily="2" charset="-122"/>
                <a:cs typeface="Times New Roman" panose="02020603050405020304" charset="0"/>
              </a:rPr>
              <a:t>after co-stimulated with IL-2 </a:t>
            </a:r>
            <a:r>
              <a:rPr lang="en-US" altLang="zh-CN" sz="1200" b="1" i="1" kern="100" dirty="0">
                <a:latin typeface="Times New Roman" panose="02020603050405020304" charset="0"/>
                <a:ea typeface="宋体" panose="02010600030101010101" pitchFamily="2" charset="-122"/>
                <a:cs typeface="Times New Roman" panose="02020603050405020304" charset="0"/>
              </a:rPr>
              <a:t>in vitro</a:t>
            </a:r>
            <a:r>
              <a:rPr lang="en-US" altLang="zh-CN" sz="1200" b="1" kern="100" dirty="0">
                <a:ea typeface="宋体" panose="02010600030101010101" pitchFamily="2" charset="-122"/>
                <a:cs typeface="Times New Roman" panose="02020603050405020304" charset="0"/>
              </a:rPr>
              <a:t>. </a:t>
            </a:r>
            <a:r>
              <a:rPr lang="en-US" altLang="zh-CN" sz="1200" kern="100" dirty="0">
                <a:ea typeface="宋体" panose="02010600030101010101" pitchFamily="2" charset="-122"/>
                <a:cs typeface="Times New Roman" panose="02020603050405020304" charset="0"/>
              </a:rPr>
              <a:t> </a:t>
            </a:r>
            <a:endParaRPr lang="zh-CN" altLang="zh-CN" sz="1200" kern="100" dirty="0">
              <a:ea typeface="宋体" panose="02010600030101010101" pitchFamily="2" charset="-122"/>
              <a:cs typeface="Times New Roman" panose="0202060305040502030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757084" y="1189992"/>
            <a:ext cx="5264150" cy="3303497"/>
          </a:xfrm>
          <a:prstGeom prst="rect">
            <a:avLst/>
          </a:prstGeom>
          <a:noFill/>
        </p:spPr>
      </p:pic>
      <p:sp>
        <p:nvSpPr>
          <p:cNvPr id="4" name="文本框 3"/>
          <p:cNvSpPr txBox="1"/>
          <p:nvPr/>
        </p:nvSpPr>
        <p:spPr>
          <a:xfrm>
            <a:off x="599768" y="5086352"/>
            <a:ext cx="5578782" cy="246221"/>
          </a:xfrm>
          <a:prstGeom prst="rect">
            <a:avLst/>
          </a:prstGeom>
          <a:noFill/>
        </p:spPr>
        <p:txBody>
          <a:bodyPr wrap="square">
            <a:spAutoFit/>
          </a:bodyPr>
          <a:lstStyle/>
          <a:p>
            <a:pPr algn="just">
              <a:defRPr/>
            </a:pPr>
            <a:r>
              <a:rPr lang="en-US" altLang="zh-CN" sz="1000" b="1" kern="100" dirty="0" err="1">
                <a:solidFill>
                  <a:prstClr val="black"/>
                </a:solidFill>
                <a:latin typeface="Times New Roman" panose="02020603050405020304" charset="0"/>
                <a:ea typeface="宋体" panose="02010600030101010101" pitchFamily="2" charset="-122"/>
                <a:cs typeface="Times New Roman" panose="02020603050405020304" charset="0"/>
              </a:rPr>
              <a:t>eFigure</a:t>
            </a:r>
            <a:r>
              <a:rPr lang="en-US" altLang="zh-CN" sz="1000" b="1" kern="100" dirty="0">
                <a:solidFill>
                  <a:prstClr val="black"/>
                </a:solidFill>
                <a:latin typeface="Times New Roman" panose="02020603050405020304" charset="0"/>
                <a:ea typeface="宋体" panose="02010600030101010101" pitchFamily="2" charset="-122"/>
                <a:cs typeface="Times New Roman" panose="02020603050405020304" charset="0"/>
              </a:rPr>
              <a:t> 6. Disease Activity and clinical manifestation at Baseline, Week 4, Week 12, and Week 24.</a:t>
            </a:r>
            <a:endParaRPr lang="zh-CN" altLang="zh-CN" sz="1000" b="1" kern="100" dirty="0">
              <a:solidFill>
                <a:prstClr val="black"/>
              </a:solidFill>
              <a:ea typeface="宋体" panose="02010600030101010101" pitchFamily="2" charset="-122"/>
              <a:cs typeface="Times New Roman" panose="0202060305040502030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0427" y="1570892"/>
            <a:ext cx="1583286" cy="2145665"/>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635297" y="1570892"/>
            <a:ext cx="1583286" cy="2110205"/>
          </a:xfrm>
          <a:prstGeom prst="rect">
            <a:avLst/>
          </a:prstGeom>
        </p:spPr>
      </p:pic>
      <p:pic>
        <p:nvPicPr>
          <p:cNvPr id="11" name="图片 10"/>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329495" y="1543160"/>
            <a:ext cx="1583286" cy="2149367"/>
          </a:xfrm>
          <a:prstGeom prst="rect">
            <a:avLst/>
          </a:prstGeom>
        </p:spPr>
      </p:pic>
      <p:pic>
        <p:nvPicPr>
          <p:cNvPr id="12" name="图片 11"/>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5023695" y="1543160"/>
            <a:ext cx="1589001" cy="2117825"/>
          </a:xfrm>
          <a:prstGeom prst="rect">
            <a:avLst/>
          </a:prstGeom>
        </p:spPr>
      </p:pic>
      <p:sp>
        <p:nvSpPr>
          <p:cNvPr id="14" name="文本框 13"/>
          <p:cNvSpPr txBox="1"/>
          <p:nvPr/>
        </p:nvSpPr>
        <p:spPr>
          <a:xfrm>
            <a:off x="742337" y="4171892"/>
            <a:ext cx="5010593" cy="246221"/>
          </a:xfrm>
          <a:prstGeom prst="rect">
            <a:avLst/>
          </a:prstGeom>
          <a:noFill/>
        </p:spPr>
        <p:txBody>
          <a:bodyPr wrap="square">
            <a:spAutoFit/>
          </a:bodyPr>
          <a:lstStyle/>
          <a:p>
            <a:pPr algn="ctr">
              <a:defRPr/>
            </a:pPr>
            <a:r>
              <a:rPr lang="en-US" altLang="zh-CN" sz="1000" b="1" kern="100" dirty="0" err="1">
                <a:solidFill>
                  <a:prstClr val="black"/>
                </a:solidFill>
                <a:latin typeface="Times New Roman" panose="02020603050405020304" charset="0"/>
                <a:ea typeface="宋体" panose="02010600030101010101" pitchFamily="2" charset="-122"/>
                <a:cs typeface="Times New Roman" panose="02020603050405020304" charset="0"/>
              </a:rPr>
              <a:t>eFigure</a:t>
            </a:r>
            <a:r>
              <a:rPr lang="en-US" altLang="zh-CN" sz="1000" b="1" kern="100" dirty="0">
                <a:solidFill>
                  <a:prstClr val="black"/>
                </a:solidFill>
                <a:latin typeface="Times New Roman" panose="02020603050405020304" charset="0"/>
                <a:ea typeface="宋体" panose="02010600030101010101" pitchFamily="2" charset="-122"/>
                <a:cs typeface="Times New Roman" panose="02020603050405020304" charset="0"/>
              </a:rPr>
              <a:t> 7. ILC2s and Neutrophils in PBMC change after IL-2 stimulation in vitro</a:t>
            </a:r>
            <a:endParaRPr lang="zh-CN" altLang="zh-CN" sz="1000" b="1" kern="100" dirty="0">
              <a:solidFill>
                <a:prstClr val="black"/>
              </a:solidFill>
              <a:ea typeface="宋体" panose="02010600030101010101" pitchFamily="2" charset="-122"/>
              <a:cs typeface="Times New Roman" panose="0202060305040502030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表格 7"/>
          <p:cNvGraphicFramePr>
            <a:graphicFrameLocks noGrp="1"/>
          </p:cNvGraphicFramePr>
          <p:nvPr>
            <p:extLst>
              <p:ext uri="{D42A27DB-BD31-4B8C-83A1-F6EECF244321}">
                <p14:modId xmlns:p14="http://schemas.microsoft.com/office/powerpoint/2010/main" xmlns="" val="3600721425"/>
              </p:ext>
            </p:extLst>
          </p:nvPr>
        </p:nvGraphicFramePr>
        <p:xfrm>
          <a:off x="292100" y="527050"/>
          <a:ext cx="5540968" cy="8247496"/>
        </p:xfrm>
        <a:graphic>
          <a:graphicData uri="http://schemas.openxmlformats.org/drawingml/2006/table">
            <a:tbl>
              <a:tblPr firstRow="1" firstCol="1" bandRow="1">
                <a:tableStyleId>{5C22544A-7EE6-4342-B048-85BDC9FD1C3A}</a:tableStyleId>
              </a:tblPr>
              <a:tblGrid>
                <a:gridCol w="227881">
                  <a:extLst>
                    <a:ext uri="{9D8B030D-6E8A-4147-A177-3AD203B41FA5}">
                      <a16:colId xmlns:a16="http://schemas.microsoft.com/office/drawing/2014/main" xmlns="" val="20000"/>
                    </a:ext>
                  </a:extLst>
                </a:gridCol>
                <a:gridCol w="434563">
                  <a:extLst>
                    <a:ext uri="{9D8B030D-6E8A-4147-A177-3AD203B41FA5}">
                      <a16:colId xmlns:a16="http://schemas.microsoft.com/office/drawing/2014/main" xmlns="" val="20001"/>
                    </a:ext>
                  </a:extLst>
                </a:gridCol>
                <a:gridCol w="614747">
                  <a:extLst>
                    <a:ext uri="{9D8B030D-6E8A-4147-A177-3AD203B41FA5}">
                      <a16:colId xmlns:a16="http://schemas.microsoft.com/office/drawing/2014/main" xmlns="" val="20002"/>
                    </a:ext>
                  </a:extLst>
                </a:gridCol>
                <a:gridCol w="418664">
                  <a:extLst>
                    <a:ext uri="{9D8B030D-6E8A-4147-A177-3AD203B41FA5}">
                      <a16:colId xmlns:a16="http://schemas.microsoft.com/office/drawing/2014/main" xmlns="" val="20003"/>
                    </a:ext>
                  </a:extLst>
                </a:gridCol>
                <a:gridCol w="1219221">
                  <a:extLst>
                    <a:ext uri="{9D8B030D-6E8A-4147-A177-3AD203B41FA5}">
                      <a16:colId xmlns:a16="http://schemas.microsoft.com/office/drawing/2014/main" xmlns="" val="20004"/>
                    </a:ext>
                  </a:extLst>
                </a:gridCol>
                <a:gridCol w="980090">
                  <a:extLst>
                    <a:ext uri="{9D8B030D-6E8A-4147-A177-3AD203B41FA5}">
                      <a16:colId xmlns:a16="http://schemas.microsoft.com/office/drawing/2014/main" xmlns="" val="20005"/>
                    </a:ext>
                  </a:extLst>
                </a:gridCol>
                <a:gridCol w="841934">
                  <a:extLst>
                    <a:ext uri="{9D8B030D-6E8A-4147-A177-3AD203B41FA5}">
                      <a16:colId xmlns:a16="http://schemas.microsoft.com/office/drawing/2014/main" xmlns="" val="20006"/>
                    </a:ext>
                  </a:extLst>
                </a:gridCol>
                <a:gridCol w="803868"/>
              </a:tblGrid>
              <a:tr h="146290">
                <a:tc>
                  <a:txBody>
                    <a:bodyPr/>
                    <a:lstStyle/>
                    <a:p>
                      <a:pPr algn="ctr"/>
                      <a:r>
                        <a:rPr lang="en-US" sz="600" kern="100" dirty="0">
                          <a:solidFill>
                            <a:schemeClr val="tx1"/>
                          </a:solidFill>
                          <a:effectLst/>
                          <a:latin typeface="Times New Roman" panose="02020603050405020304" charset="0"/>
                          <a:cs typeface="Times New Roman" panose="02020603050405020304" charset="0"/>
                        </a:rPr>
                        <a:t>SN</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Sex</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Age</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(yrs)</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Duration</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(months)</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a:solidFill>
                            <a:schemeClr val="tx1"/>
                          </a:solidFill>
                          <a:effectLst/>
                          <a:latin typeface="Times New Roman" panose="02020603050405020304" charset="0"/>
                          <a:cs typeface="Times New Roman" panose="02020603050405020304" charset="0"/>
                        </a:rPr>
                        <a:t>Manifestation</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a:solidFill>
                            <a:schemeClr val="tx1"/>
                          </a:solidFill>
                          <a:effectLst/>
                          <a:latin typeface="Times New Roman" panose="02020603050405020304" charset="0"/>
                          <a:cs typeface="Times New Roman" panose="02020603050405020304" charset="0"/>
                        </a:rPr>
                        <a:t>Baseline </a:t>
                      </a:r>
                      <a:r>
                        <a:rPr lang="en-US" sz="600" b="1" kern="100" dirty="0" smtClean="0">
                          <a:solidFill>
                            <a:schemeClr val="tx1"/>
                          </a:solidFill>
                          <a:effectLst/>
                          <a:latin typeface="Times New Roman" panose="02020603050405020304" charset="0"/>
                          <a:ea typeface="+mn-ea"/>
                          <a:cs typeface="Times New Roman" panose="02020603050405020304" charset="0"/>
                        </a:rPr>
                        <a:t>concomitant </a:t>
                      </a:r>
                      <a:r>
                        <a:rPr lang="en-US" sz="600" kern="100" dirty="0" smtClean="0">
                          <a:solidFill>
                            <a:schemeClr val="tx1"/>
                          </a:solidFill>
                          <a:effectLst/>
                          <a:latin typeface="Times New Roman" panose="02020603050405020304" charset="0"/>
                          <a:cs typeface="Times New Roman" panose="02020603050405020304" charset="0"/>
                        </a:rPr>
                        <a:t>t</a:t>
                      </a:r>
                      <a:r>
                        <a:rPr lang="en-US" sz="600" b="1" kern="100" dirty="0" smtClean="0">
                          <a:solidFill>
                            <a:schemeClr val="tx1"/>
                          </a:solidFill>
                          <a:effectLst/>
                          <a:latin typeface="Times New Roman" panose="02020603050405020304" charset="0"/>
                          <a:ea typeface="+mn-ea"/>
                          <a:cs typeface="Times New Roman" panose="02020603050405020304" charset="0"/>
                        </a:rPr>
                        <a:t>r</a:t>
                      </a:r>
                      <a:r>
                        <a:rPr lang="en-US" sz="600" kern="100" dirty="0" smtClean="0">
                          <a:solidFill>
                            <a:schemeClr val="tx1"/>
                          </a:solidFill>
                          <a:effectLst/>
                          <a:latin typeface="Times New Roman" panose="02020603050405020304" charset="0"/>
                          <a:cs typeface="Times New Roman" panose="02020603050405020304" charset="0"/>
                        </a:rPr>
                        <a:t>eatment</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1" kern="100" dirty="0" smtClean="0">
                          <a:solidFill>
                            <a:schemeClr val="tx1"/>
                          </a:solidFill>
                          <a:effectLst/>
                          <a:latin typeface="Times New Roman" panose="02020603050405020304" charset="0"/>
                          <a:ea typeface="+mn-ea"/>
                          <a:cs typeface="Times New Roman" panose="02020603050405020304" charset="0"/>
                        </a:rPr>
                        <a:t>Concomitant</a:t>
                      </a:r>
                      <a:r>
                        <a:rPr lang="en-US" sz="600" kern="100" dirty="0" smtClean="0">
                          <a:solidFill>
                            <a:schemeClr val="tx1"/>
                          </a:solidFill>
                          <a:effectLst/>
                          <a:latin typeface="Times New Roman" panose="02020603050405020304" charset="0"/>
                          <a:cs typeface="Times New Roman" panose="02020603050405020304" charset="0"/>
                        </a:rPr>
                        <a:t> treatment </a:t>
                      </a:r>
                      <a:r>
                        <a:rPr lang="en-US" sz="600" kern="100" dirty="0">
                          <a:solidFill>
                            <a:schemeClr val="tx1"/>
                          </a:solidFill>
                          <a:effectLst/>
                          <a:latin typeface="Times New Roman" panose="02020603050405020304" charset="0"/>
                          <a:cs typeface="Times New Roman" panose="02020603050405020304" charset="0"/>
                        </a:rPr>
                        <a:t>at week 12</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sz="600" b="1" kern="100" dirty="0" smtClean="0">
                          <a:solidFill>
                            <a:schemeClr val="tx1"/>
                          </a:solidFill>
                          <a:effectLst/>
                          <a:latin typeface="Times New Roman" panose="02020603050405020304" charset="0"/>
                          <a:ea typeface="+mn-ea"/>
                          <a:cs typeface="Times New Roman" panose="02020603050405020304" charset="0"/>
                        </a:rPr>
                        <a:t>Complete response</a:t>
                      </a:r>
                      <a:endParaRPr lang="zh-CN" sz="600" b="1" kern="100" dirty="0">
                        <a:solidFill>
                          <a:schemeClr val="tx1"/>
                        </a:solidFill>
                        <a:effectLst/>
                        <a:latin typeface="Times New Roman" panose="02020603050405020304" charset="0"/>
                        <a:ea typeface="+mn-ea"/>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438869">
                <a:tc>
                  <a:txBody>
                    <a:bodyPr/>
                    <a:lstStyle/>
                    <a:p>
                      <a:pPr algn="ctr"/>
                      <a:r>
                        <a:rPr lang="en-US" sz="600" kern="100">
                          <a:solidFill>
                            <a:schemeClr val="tx1"/>
                          </a:solidFill>
                          <a:effectLst/>
                          <a:latin typeface="Times New Roman" panose="02020603050405020304" charset="0"/>
                          <a:cs typeface="Times New Roman" panose="02020603050405020304" charset="0"/>
                        </a:rPr>
                        <a:t>1</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a:solidFill>
                            <a:schemeClr val="tx1"/>
                          </a:solidFill>
                          <a:effectLst/>
                          <a:latin typeface="Times New Roman" panose="02020603050405020304" charset="0"/>
                          <a:cs typeface="Times New Roman" panose="02020603050405020304" charset="0"/>
                        </a:rPr>
                        <a:t>M</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a:solidFill>
                            <a:schemeClr val="tx1"/>
                          </a:solidFill>
                          <a:effectLst/>
                          <a:latin typeface="Times New Roman" panose="02020603050405020304" charset="0"/>
                          <a:cs typeface="Times New Roman" panose="02020603050405020304" charset="0"/>
                        </a:rPr>
                        <a:t>40</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a:solidFill>
                            <a:schemeClr val="tx1"/>
                          </a:solidFill>
                          <a:effectLst/>
                          <a:latin typeface="Times New Roman" panose="02020603050405020304" charset="0"/>
                          <a:cs typeface="Times New Roman" panose="02020603050405020304" charset="0"/>
                        </a:rPr>
                        <a:t>53</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a:solidFill>
                            <a:schemeClr val="tx1"/>
                          </a:solidFill>
                          <a:effectLst/>
                          <a:latin typeface="Times New Roman" panose="02020603050405020304" charset="0"/>
                          <a:cs typeface="Times New Roman" panose="02020603050405020304" charset="0"/>
                        </a:rPr>
                        <a:t> Oral ulcer</a:t>
                      </a:r>
                      <a:endParaRPr lang="zh-CN" sz="600" kern="100" dirty="0">
                        <a:solidFill>
                          <a:schemeClr val="tx1"/>
                        </a:solidFill>
                        <a:effectLst/>
                        <a:latin typeface="Times New Roman" panose="02020603050405020304" charset="0"/>
                        <a:cs typeface="Times New Roman" panose="02020603050405020304" charset="0"/>
                      </a:endParaRPr>
                    </a:p>
                    <a:p>
                      <a:pPr algn="ctr"/>
                      <a:r>
                        <a:rPr lang="en-US" sz="600" kern="100" dirty="0">
                          <a:solidFill>
                            <a:schemeClr val="tx1"/>
                          </a:solidFill>
                          <a:effectLst/>
                          <a:latin typeface="Times New Roman" panose="02020603050405020304" charset="0"/>
                          <a:cs typeface="Times New Roman" panose="02020603050405020304" charset="0"/>
                        </a:rPr>
                        <a:t>Erythema nodosum</a:t>
                      </a:r>
                      <a:endParaRPr lang="zh-CN" sz="600" kern="100" dirty="0">
                        <a:solidFill>
                          <a:schemeClr val="tx1"/>
                        </a:solidFill>
                        <a:effectLst/>
                        <a:latin typeface="Times New Roman" panose="02020603050405020304" charset="0"/>
                        <a:cs typeface="Times New Roman" panose="02020603050405020304" charset="0"/>
                      </a:endParaRPr>
                    </a:p>
                    <a:p>
                      <a:pPr algn="ctr"/>
                      <a:r>
                        <a:rPr lang="en-US" sz="600" kern="100" dirty="0">
                          <a:solidFill>
                            <a:schemeClr val="tx1"/>
                          </a:solidFill>
                          <a:effectLst/>
                          <a:latin typeface="Times New Roman" panose="02020603050405020304" charset="0"/>
                          <a:cs typeface="Times New Roman" panose="02020603050405020304" charset="0"/>
                        </a:rPr>
                        <a:t> Folliculitis</a:t>
                      </a:r>
                      <a:endParaRPr lang="zh-CN" sz="600" kern="100" dirty="0">
                        <a:solidFill>
                          <a:schemeClr val="tx1"/>
                        </a:solidFill>
                        <a:effectLst/>
                        <a:latin typeface="Times New Roman" panose="02020603050405020304" charset="0"/>
                        <a:cs typeface="Times New Roman" panose="02020603050405020304" charset="0"/>
                      </a:endParaRPr>
                    </a:p>
                    <a:p>
                      <a:pPr algn="ctr"/>
                      <a:r>
                        <a:rPr lang="en-US" sz="600" kern="100" dirty="0">
                          <a:solidFill>
                            <a:schemeClr val="tx1"/>
                          </a:solidFill>
                          <a:effectLst/>
                          <a:latin typeface="Times New Roman" panose="02020603050405020304" charset="0"/>
                          <a:cs typeface="Times New Roman" panose="02020603050405020304" charset="0"/>
                        </a:rPr>
                        <a:t>Joint involvement</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a:solidFill>
                            <a:schemeClr val="tx1"/>
                          </a:solidFill>
                          <a:effectLst/>
                          <a:latin typeface="Times New Roman" panose="02020603050405020304" charset="0"/>
                          <a:cs typeface="Times New Roman" panose="02020603050405020304" charset="0"/>
                        </a:rPr>
                        <a:t>Pred 15mg </a:t>
                      </a:r>
                      <a:r>
                        <a:rPr lang="en-US" sz="600" kern="100" dirty="0" err="1">
                          <a:solidFill>
                            <a:schemeClr val="tx1"/>
                          </a:solidFill>
                          <a:effectLst/>
                          <a:latin typeface="Times New Roman" panose="02020603050405020304" charset="0"/>
                          <a:cs typeface="Times New Roman" panose="02020603050405020304" charset="0"/>
                        </a:rPr>
                        <a:t>qd</a:t>
                      </a:r>
                      <a:endParaRPr lang="zh-CN" sz="600" kern="100" dirty="0">
                        <a:solidFill>
                          <a:schemeClr val="tx1"/>
                        </a:solidFill>
                        <a:effectLst/>
                        <a:latin typeface="Times New Roman" panose="02020603050405020304" charset="0"/>
                        <a:cs typeface="Times New Roman" panose="02020603050405020304" charset="0"/>
                      </a:endParaRPr>
                    </a:p>
                    <a:p>
                      <a:pPr algn="ctr"/>
                      <a:r>
                        <a:rPr lang="en-US" sz="600" kern="100" dirty="0">
                          <a:solidFill>
                            <a:schemeClr val="tx1"/>
                          </a:solidFill>
                          <a:effectLst/>
                          <a:latin typeface="Times New Roman" panose="02020603050405020304" charset="0"/>
                          <a:cs typeface="Times New Roman" panose="02020603050405020304" charset="0"/>
                        </a:rPr>
                        <a:t>Col 0.5mg bid</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a:solidFill>
                            <a:schemeClr val="tx1"/>
                          </a:solidFill>
                          <a:effectLst/>
                          <a:latin typeface="Times New Roman" panose="02020603050405020304" charset="0"/>
                          <a:cs typeface="Times New Roman" panose="02020603050405020304" charset="0"/>
                        </a:rPr>
                        <a:t>Pred 7.5mg </a:t>
                      </a:r>
                      <a:r>
                        <a:rPr lang="en-US" sz="600" kern="100" dirty="0" err="1">
                          <a:solidFill>
                            <a:schemeClr val="tx1"/>
                          </a:solidFill>
                          <a:effectLst/>
                          <a:latin typeface="Times New Roman" panose="02020603050405020304" charset="0"/>
                          <a:cs typeface="Times New Roman" panose="02020603050405020304" charset="0"/>
                        </a:rPr>
                        <a:t>qd</a:t>
                      </a:r>
                      <a:endParaRPr lang="zh-CN" sz="600" kern="100" dirty="0">
                        <a:solidFill>
                          <a:schemeClr val="tx1"/>
                        </a:solidFill>
                        <a:effectLst/>
                        <a:latin typeface="Times New Roman" panose="02020603050405020304" charset="0"/>
                        <a:cs typeface="Times New Roman" panose="02020603050405020304" charset="0"/>
                      </a:endParaRPr>
                    </a:p>
                    <a:p>
                      <a:pPr algn="ctr"/>
                      <a:r>
                        <a:rPr lang="en-US" sz="600" kern="100" dirty="0">
                          <a:solidFill>
                            <a:schemeClr val="tx1"/>
                          </a:solidFill>
                          <a:effectLst/>
                          <a:latin typeface="Times New Roman" panose="02020603050405020304" charset="0"/>
                          <a:cs typeface="Times New Roman" panose="02020603050405020304" charset="0"/>
                        </a:rPr>
                        <a:t>Col 0.5mg bid</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rPr>
                        <a:t>CR</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219434">
                <a:tc>
                  <a:txBody>
                    <a:bodyPr/>
                    <a:lstStyle/>
                    <a:p>
                      <a:pPr algn="ctr"/>
                      <a:r>
                        <a:rPr lang="en-US" sz="600" kern="100">
                          <a:solidFill>
                            <a:schemeClr val="tx1"/>
                          </a:solidFill>
                          <a:effectLst/>
                          <a:latin typeface="Times New Roman" panose="02020603050405020304" charset="0"/>
                          <a:cs typeface="Times New Roman" panose="02020603050405020304" charset="0"/>
                        </a:rPr>
                        <a:t>2</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M</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27</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22</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a:solidFill>
                            <a:schemeClr val="tx1"/>
                          </a:solidFill>
                          <a:effectLst/>
                          <a:latin typeface="Times New Roman" panose="02020603050405020304" charset="0"/>
                          <a:cs typeface="Times New Roman" panose="02020603050405020304" charset="0"/>
                        </a:rPr>
                        <a:t>Oral ulcer</a:t>
                      </a:r>
                      <a:endParaRPr lang="zh-CN" sz="600" kern="100" dirty="0">
                        <a:solidFill>
                          <a:schemeClr val="tx1"/>
                        </a:solidFill>
                        <a:effectLst/>
                        <a:latin typeface="Times New Roman" panose="02020603050405020304" charset="0"/>
                        <a:cs typeface="Times New Roman" panose="02020603050405020304" charset="0"/>
                      </a:endParaRPr>
                    </a:p>
                    <a:p>
                      <a:pPr algn="ctr"/>
                      <a:r>
                        <a:rPr lang="en-US" sz="600" kern="100" dirty="0">
                          <a:solidFill>
                            <a:schemeClr val="tx1"/>
                          </a:solidFill>
                          <a:effectLst/>
                          <a:latin typeface="Times New Roman" panose="02020603050405020304" charset="0"/>
                          <a:cs typeface="Times New Roman" panose="02020603050405020304" charset="0"/>
                        </a:rPr>
                        <a:t>Erythema nodosum</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Pred 12.5mg qd</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Thal 50mg qn</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a:solidFill>
                            <a:schemeClr val="tx1"/>
                          </a:solidFill>
                          <a:effectLst/>
                          <a:latin typeface="Times New Roman" panose="02020603050405020304" charset="0"/>
                          <a:cs typeface="Times New Roman" panose="02020603050405020304" charset="0"/>
                        </a:rPr>
                        <a:t>Pred 2.5mg </a:t>
                      </a:r>
                      <a:r>
                        <a:rPr lang="en-US" sz="600" kern="100" dirty="0" err="1">
                          <a:solidFill>
                            <a:schemeClr val="tx1"/>
                          </a:solidFill>
                          <a:effectLst/>
                          <a:latin typeface="Times New Roman" panose="02020603050405020304" charset="0"/>
                          <a:cs typeface="Times New Roman" panose="02020603050405020304" charset="0"/>
                        </a:rPr>
                        <a:t>qd</a:t>
                      </a:r>
                      <a:endParaRPr lang="zh-CN" sz="600" kern="100" dirty="0">
                        <a:solidFill>
                          <a:schemeClr val="tx1"/>
                        </a:solidFill>
                        <a:effectLst/>
                        <a:latin typeface="Times New Roman" panose="02020603050405020304" charset="0"/>
                        <a:cs typeface="Times New Roman" panose="02020603050405020304" charset="0"/>
                      </a:endParaRPr>
                    </a:p>
                    <a:p>
                      <a:pPr algn="ctr"/>
                      <a:r>
                        <a:rPr lang="en-US" sz="600" kern="100" dirty="0" err="1">
                          <a:solidFill>
                            <a:schemeClr val="tx1"/>
                          </a:solidFill>
                          <a:effectLst/>
                          <a:latin typeface="Times New Roman" panose="02020603050405020304" charset="0"/>
                          <a:cs typeface="Times New Roman" panose="02020603050405020304" charset="0"/>
                        </a:rPr>
                        <a:t>Thal</a:t>
                      </a:r>
                      <a:r>
                        <a:rPr lang="en-US" sz="600" kern="100" dirty="0">
                          <a:solidFill>
                            <a:schemeClr val="tx1"/>
                          </a:solidFill>
                          <a:effectLst/>
                          <a:latin typeface="Times New Roman" panose="02020603050405020304" charset="0"/>
                          <a:cs typeface="Times New Roman" panose="02020603050405020304" charset="0"/>
                        </a:rPr>
                        <a:t> 50mg qn</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rPr>
                        <a:t>CR</a:t>
                      </a:r>
                      <a:endParaRPr lang="zh-CN" altLang="en-US"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146290">
                <a:tc>
                  <a:txBody>
                    <a:bodyPr/>
                    <a:lstStyle/>
                    <a:p>
                      <a:pPr algn="ctr"/>
                      <a:r>
                        <a:rPr lang="en-US" sz="600" kern="100">
                          <a:solidFill>
                            <a:schemeClr val="tx1"/>
                          </a:solidFill>
                          <a:effectLst/>
                          <a:latin typeface="Times New Roman" panose="02020603050405020304" charset="0"/>
                          <a:cs typeface="Times New Roman" panose="02020603050405020304" charset="0"/>
                        </a:rPr>
                        <a:t>3*</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F</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46</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36</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a:solidFill>
                            <a:schemeClr val="tx1"/>
                          </a:solidFill>
                          <a:effectLst/>
                          <a:latin typeface="Times New Roman" panose="02020603050405020304" charset="0"/>
                          <a:cs typeface="Times New Roman" panose="02020603050405020304" charset="0"/>
                        </a:rPr>
                        <a:t>Oral ulcer</a:t>
                      </a:r>
                      <a:endParaRPr lang="zh-CN" sz="600" kern="100" dirty="0">
                        <a:solidFill>
                          <a:schemeClr val="tx1"/>
                        </a:solidFill>
                        <a:effectLst/>
                        <a:latin typeface="Times New Roman" panose="02020603050405020304" charset="0"/>
                        <a:cs typeface="Times New Roman" panose="02020603050405020304" charset="0"/>
                      </a:endParaRPr>
                    </a:p>
                    <a:p>
                      <a:pPr algn="ctr"/>
                      <a:r>
                        <a:rPr lang="en-US" sz="600" kern="100" dirty="0">
                          <a:solidFill>
                            <a:schemeClr val="tx1"/>
                          </a:solidFill>
                          <a:effectLst/>
                          <a:latin typeface="Times New Roman" panose="02020603050405020304" charset="0"/>
                          <a:cs typeface="Times New Roman" panose="02020603050405020304" charset="0"/>
                        </a:rPr>
                        <a:t>Genital ulcer</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sym typeface="+mn-ea"/>
                        </a:rPr>
                        <a:t>Col 0.5mg qd</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a:solidFill>
                            <a:schemeClr val="tx1"/>
                          </a:solidFill>
                          <a:effectLst/>
                          <a:latin typeface="Times New Roman" panose="02020603050405020304" charset="0"/>
                          <a:cs typeface="Times New Roman" panose="02020603050405020304" charset="0"/>
                        </a:rPr>
                        <a:t>discontinued the trial</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0">
                <a:tc>
                  <a:txBody>
                    <a:bodyPr/>
                    <a:lstStyle/>
                    <a:p>
                      <a:pPr algn="ctr"/>
                      <a:r>
                        <a:rPr lang="en-US" sz="600" kern="100">
                          <a:solidFill>
                            <a:schemeClr val="tx1"/>
                          </a:solidFill>
                          <a:effectLst/>
                          <a:latin typeface="Times New Roman" panose="02020603050405020304" charset="0"/>
                          <a:cs typeface="Times New Roman" panose="02020603050405020304" charset="0"/>
                        </a:rPr>
                        <a:t>4*</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F</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50</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240</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Oral ulcer</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a:solidFill>
                            <a:schemeClr val="tx1"/>
                          </a:solidFill>
                          <a:effectLst/>
                          <a:latin typeface="Times New Roman" panose="02020603050405020304" charset="0"/>
                          <a:cs typeface="Times New Roman" panose="02020603050405020304" charset="0"/>
                        </a:rPr>
                        <a:t>discontinued the trial</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146290">
                <a:tc>
                  <a:txBody>
                    <a:bodyPr/>
                    <a:lstStyle/>
                    <a:p>
                      <a:pPr algn="ctr"/>
                      <a:r>
                        <a:rPr lang="en-US" sz="600" kern="100">
                          <a:solidFill>
                            <a:schemeClr val="tx1"/>
                          </a:solidFill>
                          <a:effectLst/>
                          <a:latin typeface="Times New Roman" panose="02020603050405020304" charset="0"/>
                          <a:cs typeface="Times New Roman" panose="02020603050405020304" charset="0"/>
                        </a:rPr>
                        <a:t>5</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M</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20</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48</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Oral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Folliculitis</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HCQ 200mg bid</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a:solidFill>
                            <a:schemeClr val="tx1"/>
                          </a:solidFill>
                          <a:effectLst/>
                          <a:latin typeface="Times New Roman" panose="02020603050405020304" charset="0"/>
                          <a:cs typeface="Times New Roman" panose="02020603050405020304" charset="0"/>
                        </a:rPr>
                        <a:t>HCQ 200mg bid</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rPr>
                        <a:t>CR</a:t>
                      </a:r>
                      <a:endParaRPr lang="zh-CN" altLang="en-US"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r h="219434">
                <a:tc>
                  <a:txBody>
                    <a:bodyPr/>
                    <a:lstStyle/>
                    <a:p>
                      <a:pPr algn="ctr"/>
                      <a:r>
                        <a:rPr lang="en-US" sz="600" kern="100">
                          <a:solidFill>
                            <a:schemeClr val="tx1"/>
                          </a:solidFill>
                          <a:effectLst/>
                          <a:latin typeface="Times New Roman" panose="02020603050405020304" charset="0"/>
                          <a:cs typeface="Times New Roman" panose="02020603050405020304" charset="0"/>
                        </a:rPr>
                        <a:t>6</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F</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43</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22</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Oral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Genital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Folliculitis</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err="1">
                          <a:solidFill>
                            <a:schemeClr val="tx1"/>
                          </a:solidFill>
                          <a:effectLst/>
                          <a:latin typeface="Times New Roman" panose="02020603050405020304" charset="0"/>
                          <a:cs typeface="Times New Roman" panose="02020603050405020304" charset="0"/>
                          <a:sym typeface="+mn-ea"/>
                        </a:rPr>
                        <a:t>Thal</a:t>
                      </a:r>
                      <a:r>
                        <a:rPr lang="en-US" sz="600" kern="100" dirty="0">
                          <a:solidFill>
                            <a:schemeClr val="tx1"/>
                          </a:solidFill>
                          <a:effectLst/>
                          <a:latin typeface="Times New Roman" panose="02020603050405020304" charset="0"/>
                          <a:cs typeface="Times New Roman" panose="02020603050405020304" charset="0"/>
                          <a:sym typeface="+mn-ea"/>
                        </a:rPr>
                        <a:t> 25mg qn</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err="1">
                          <a:solidFill>
                            <a:schemeClr val="tx1"/>
                          </a:solidFill>
                          <a:effectLst/>
                          <a:latin typeface="Times New Roman" panose="02020603050405020304" charset="0"/>
                          <a:cs typeface="Times New Roman" panose="02020603050405020304" charset="0"/>
                          <a:sym typeface="+mn-ea"/>
                        </a:rPr>
                        <a:t>Thal</a:t>
                      </a:r>
                      <a:r>
                        <a:rPr lang="en-US" sz="600" kern="100" dirty="0">
                          <a:solidFill>
                            <a:schemeClr val="tx1"/>
                          </a:solidFill>
                          <a:effectLst/>
                          <a:latin typeface="Times New Roman" panose="02020603050405020304" charset="0"/>
                          <a:cs typeface="Times New Roman" panose="02020603050405020304" charset="0"/>
                          <a:sym typeface="+mn-ea"/>
                        </a:rPr>
                        <a:t> 25mg qn</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6"/>
                  </a:ext>
                </a:extLst>
              </a:tr>
              <a:tr h="256007">
                <a:tc>
                  <a:txBody>
                    <a:bodyPr/>
                    <a:lstStyle/>
                    <a:p>
                      <a:pPr algn="ctr"/>
                      <a:r>
                        <a:rPr lang="en-US" sz="600" kern="100">
                          <a:solidFill>
                            <a:schemeClr val="tx1"/>
                          </a:solidFill>
                          <a:effectLst/>
                          <a:latin typeface="Times New Roman" panose="02020603050405020304" charset="0"/>
                          <a:cs typeface="Times New Roman" panose="02020603050405020304" charset="0"/>
                        </a:rPr>
                        <a:t>7*</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F</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63</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120</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Oral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Folliculitis</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Joint involvement</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HCQ 200mg bid</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a:solidFill>
                            <a:schemeClr val="tx1"/>
                          </a:solidFill>
                          <a:effectLst/>
                          <a:latin typeface="Times New Roman" panose="02020603050405020304" charset="0"/>
                          <a:cs typeface="Times New Roman" panose="02020603050405020304" charset="0"/>
                        </a:rPr>
                        <a:t>discontinued the trial</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7"/>
                  </a:ext>
                </a:extLst>
              </a:tr>
              <a:tr h="292579">
                <a:tc>
                  <a:txBody>
                    <a:bodyPr/>
                    <a:lstStyle/>
                    <a:p>
                      <a:pPr algn="ctr"/>
                      <a:r>
                        <a:rPr lang="en-US" sz="600" kern="100">
                          <a:solidFill>
                            <a:schemeClr val="tx1"/>
                          </a:solidFill>
                          <a:effectLst/>
                          <a:latin typeface="Times New Roman" panose="02020603050405020304" charset="0"/>
                          <a:cs typeface="Times New Roman" panose="02020603050405020304" charset="0"/>
                        </a:rPr>
                        <a:t>8</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F</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39</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60</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Oral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Genital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Erythema nodosum</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kern="100" dirty="0">
                        <a:solidFill>
                          <a:schemeClr val="tx1"/>
                        </a:solidFill>
                        <a:effectLst/>
                        <a:latin typeface="Times New Roman" panose="02020603050405020304" charset="0"/>
                        <a:cs typeface="Times New Roman" panose="02020603050405020304" charset="0"/>
                      </a:endParaRPr>
                    </a:p>
                    <a:p>
                      <a:pPr algn="ctr"/>
                      <a:r>
                        <a:rPr lang="en-US" sz="600" kern="100" dirty="0">
                          <a:solidFill>
                            <a:schemeClr val="tx1"/>
                          </a:solidFill>
                          <a:effectLst/>
                          <a:latin typeface="Times New Roman" panose="02020603050405020304" charset="0"/>
                          <a:cs typeface="Times New Roman" panose="02020603050405020304" charset="0"/>
                        </a:rPr>
                        <a:t>Col 0.5mg bid</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a:solidFill>
                            <a:schemeClr val="tx1"/>
                          </a:solidFill>
                          <a:effectLst/>
                          <a:latin typeface="Times New Roman" panose="02020603050405020304" charset="0"/>
                          <a:cs typeface="Times New Roman" panose="02020603050405020304" charset="0"/>
                        </a:rPr>
                        <a:t>Col 0.5mg bid</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8"/>
                  </a:ext>
                </a:extLst>
              </a:tr>
              <a:tr h="219434">
                <a:tc>
                  <a:txBody>
                    <a:bodyPr/>
                    <a:lstStyle/>
                    <a:p>
                      <a:pPr algn="ctr"/>
                      <a:r>
                        <a:rPr lang="en-US" sz="600" kern="100">
                          <a:solidFill>
                            <a:schemeClr val="tx1"/>
                          </a:solidFill>
                          <a:effectLst/>
                          <a:latin typeface="Times New Roman" panose="02020603050405020304" charset="0"/>
                          <a:cs typeface="Times New Roman" panose="02020603050405020304" charset="0"/>
                        </a:rPr>
                        <a:t>9</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M</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33</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24</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Oral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Erythema nodosum</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9"/>
                  </a:ext>
                </a:extLst>
              </a:tr>
              <a:tr h="146290">
                <a:tc>
                  <a:txBody>
                    <a:bodyPr/>
                    <a:lstStyle/>
                    <a:p>
                      <a:pPr algn="ctr"/>
                      <a:r>
                        <a:rPr lang="en-US" sz="600" kern="100">
                          <a:solidFill>
                            <a:schemeClr val="tx1"/>
                          </a:solidFill>
                          <a:effectLst/>
                          <a:latin typeface="Times New Roman" panose="02020603050405020304" charset="0"/>
                          <a:cs typeface="Times New Roman" panose="02020603050405020304" charset="0"/>
                        </a:rPr>
                        <a:t>10</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F</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41</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120</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Oral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Folliculitis</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a:solidFill>
                            <a:schemeClr val="tx1"/>
                          </a:solidFill>
                          <a:effectLst/>
                          <a:latin typeface="Times New Roman" panose="02020603050405020304" charset="0"/>
                          <a:cs typeface="Times New Roman" panose="02020603050405020304" charset="0"/>
                        </a:rPr>
                        <a:t>-</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0"/>
                  </a:ext>
                </a:extLst>
              </a:tr>
              <a:tr h="146290">
                <a:tc>
                  <a:txBody>
                    <a:bodyPr/>
                    <a:lstStyle/>
                    <a:p>
                      <a:pPr algn="ctr"/>
                      <a:r>
                        <a:rPr lang="en-US" sz="600" kern="100">
                          <a:solidFill>
                            <a:schemeClr val="tx1"/>
                          </a:solidFill>
                          <a:effectLst/>
                          <a:latin typeface="Times New Roman" panose="02020603050405020304" charset="0"/>
                          <a:cs typeface="Times New Roman" panose="02020603050405020304" charset="0"/>
                        </a:rPr>
                        <a:t>11</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M</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22</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12</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Oral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Folliculitis</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Thal 50mg qn</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Thal 50mg qn</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1"/>
                  </a:ext>
                </a:extLst>
              </a:tr>
              <a:tr h="292579">
                <a:tc>
                  <a:txBody>
                    <a:bodyPr/>
                    <a:lstStyle/>
                    <a:p>
                      <a:pPr algn="ctr"/>
                      <a:r>
                        <a:rPr lang="en-US" sz="600" kern="100">
                          <a:solidFill>
                            <a:schemeClr val="tx1"/>
                          </a:solidFill>
                          <a:effectLst/>
                          <a:latin typeface="Times New Roman" panose="02020603050405020304" charset="0"/>
                          <a:cs typeface="Times New Roman" panose="02020603050405020304" charset="0"/>
                        </a:rPr>
                        <a:t>12</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M</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43</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180</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Oral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Genital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Erythema nodosum</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Pred 10mg qd</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Thal 25mg qn</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err="1">
                          <a:solidFill>
                            <a:schemeClr val="tx1"/>
                          </a:solidFill>
                          <a:effectLst/>
                          <a:latin typeface="Times New Roman" panose="02020603050405020304" charset="0"/>
                          <a:cs typeface="Times New Roman" panose="02020603050405020304" charset="0"/>
                        </a:rPr>
                        <a:t>Thal</a:t>
                      </a:r>
                      <a:r>
                        <a:rPr lang="en-US" sz="600" kern="100" dirty="0">
                          <a:solidFill>
                            <a:schemeClr val="tx1"/>
                          </a:solidFill>
                          <a:effectLst/>
                          <a:latin typeface="Times New Roman" panose="02020603050405020304" charset="0"/>
                          <a:cs typeface="Times New Roman" panose="02020603050405020304" charset="0"/>
                        </a:rPr>
                        <a:t> 25mg qn</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rPr>
                        <a:t>CR</a:t>
                      </a:r>
                      <a:endParaRPr lang="zh-CN" altLang="en-US"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2"/>
                  </a:ext>
                </a:extLst>
              </a:tr>
              <a:tr h="219434">
                <a:tc>
                  <a:txBody>
                    <a:bodyPr/>
                    <a:lstStyle/>
                    <a:p>
                      <a:pPr algn="ctr"/>
                      <a:r>
                        <a:rPr lang="en-US" sz="600" kern="100">
                          <a:solidFill>
                            <a:schemeClr val="tx1"/>
                          </a:solidFill>
                          <a:effectLst/>
                          <a:latin typeface="Times New Roman" panose="02020603050405020304" charset="0"/>
                          <a:cs typeface="Times New Roman" panose="02020603050405020304" charset="0"/>
                        </a:rPr>
                        <a:t>13</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M</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36</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22</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Oral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Joint involvement</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Pred 7.5mg qd</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MMF 500mg bid</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MMF 500mg bid</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rPr>
                        <a:t>CR</a:t>
                      </a:r>
                      <a:endParaRPr lang="zh-CN" altLang="en-US"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3"/>
                  </a:ext>
                </a:extLst>
              </a:tr>
              <a:tr h="219434">
                <a:tc>
                  <a:txBody>
                    <a:bodyPr/>
                    <a:lstStyle/>
                    <a:p>
                      <a:pPr algn="ctr"/>
                      <a:r>
                        <a:rPr lang="en-US" sz="600" kern="100">
                          <a:solidFill>
                            <a:schemeClr val="tx1"/>
                          </a:solidFill>
                          <a:effectLst/>
                          <a:latin typeface="Times New Roman" panose="02020603050405020304" charset="0"/>
                          <a:cs typeface="Times New Roman" panose="02020603050405020304" charset="0"/>
                        </a:rPr>
                        <a:t>14</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F</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37</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60</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Oral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Erythema nodosum</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Col 0.5mg bid</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HCQ 200mg bid</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a:solidFill>
                            <a:schemeClr val="tx1"/>
                          </a:solidFill>
                          <a:effectLst/>
                          <a:latin typeface="Times New Roman" panose="02020603050405020304" charset="0"/>
                          <a:cs typeface="Times New Roman" panose="02020603050405020304" charset="0"/>
                        </a:rPr>
                        <a:t>Col 0.5mg bid</a:t>
                      </a:r>
                      <a:endParaRPr lang="zh-CN" sz="600" kern="100" dirty="0">
                        <a:solidFill>
                          <a:schemeClr val="tx1"/>
                        </a:solidFill>
                        <a:effectLst/>
                        <a:latin typeface="Times New Roman" panose="02020603050405020304" charset="0"/>
                        <a:cs typeface="Times New Roman" panose="02020603050405020304" charset="0"/>
                      </a:endParaRPr>
                    </a:p>
                    <a:p>
                      <a:pPr algn="ctr"/>
                      <a:r>
                        <a:rPr lang="en-US" sz="600" kern="100" dirty="0">
                          <a:solidFill>
                            <a:schemeClr val="tx1"/>
                          </a:solidFill>
                          <a:effectLst/>
                          <a:latin typeface="Times New Roman" panose="02020603050405020304" charset="0"/>
                          <a:cs typeface="Times New Roman" panose="02020603050405020304" charset="0"/>
                        </a:rPr>
                        <a:t>HCQ 200g bid</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rPr>
                        <a:t>CR</a:t>
                      </a:r>
                      <a:endParaRPr lang="zh-CN" altLang="en-US"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4"/>
                  </a:ext>
                </a:extLst>
              </a:tr>
              <a:tr h="146290">
                <a:tc>
                  <a:txBody>
                    <a:bodyPr/>
                    <a:lstStyle/>
                    <a:p>
                      <a:pPr algn="ctr"/>
                      <a:r>
                        <a:rPr lang="en-US" sz="600" kern="100">
                          <a:solidFill>
                            <a:schemeClr val="tx1"/>
                          </a:solidFill>
                          <a:effectLst/>
                          <a:latin typeface="Times New Roman" panose="02020603050405020304" charset="0"/>
                          <a:cs typeface="Times New Roman" panose="02020603050405020304" charset="0"/>
                        </a:rPr>
                        <a:t>15</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M</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34</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60</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Oral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Folliculitis</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a:solidFill>
                            <a:schemeClr val="tx1"/>
                          </a:solidFill>
                          <a:effectLst/>
                          <a:latin typeface="Times New Roman" panose="02020603050405020304" charset="0"/>
                          <a:cs typeface="Times New Roman" panose="02020603050405020304" charset="0"/>
                        </a:rPr>
                        <a:t>-</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5"/>
                  </a:ext>
                </a:extLst>
              </a:tr>
              <a:tr h="219434">
                <a:tc>
                  <a:txBody>
                    <a:bodyPr/>
                    <a:lstStyle/>
                    <a:p>
                      <a:pPr algn="ctr"/>
                      <a:r>
                        <a:rPr lang="en-US" sz="600" kern="100">
                          <a:solidFill>
                            <a:schemeClr val="tx1"/>
                          </a:solidFill>
                          <a:effectLst/>
                          <a:latin typeface="Times New Roman" panose="02020603050405020304" charset="0"/>
                          <a:cs typeface="Times New Roman" panose="02020603050405020304" charset="0"/>
                        </a:rPr>
                        <a:t>16</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M</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46</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84</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Oral ulcer</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Thal 12.5mg qn</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err="1">
                          <a:solidFill>
                            <a:schemeClr val="tx1"/>
                          </a:solidFill>
                          <a:effectLst/>
                          <a:latin typeface="Times New Roman" panose="02020603050405020304" charset="0"/>
                          <a:cs typeface="Times New Roman" panose="02020603050405020304" charset="0"/>
                        </a:rPr>
                        <a:t>Thal</a:t>
                      </a:r>
                      <a:r>
                        <a:rPr lang="en-US" sz="600" kern="100" dirty="0">
                          <a:solidFill>
                            <a:schemeClr val="tx1"/>
                          </a:solidFill>
                          <a:effectLst/>
                          <a:latin typeface="Times New Roman" panose="02020603050405020304" charset="0"/>
                          <a:cs typeface="Times New Roman" panose="02020603050405020304" charset="0"/>
                        </a:rPr>
                        <a:t> 12.5mg qn</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rPr>
                        <a:t>CR</a:t>
                      </a:r>
                      <a:endParaRPr lang="zh-CN" altLang="en-US"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6"/>
                  </a:ext>
                </a:extLst>
              </a:tr>
              <a:tr h="292579">
                <a:tc>
                  <a:txBody>
                    <a:bodyPr/>
                    <a:lstStyle/>
                    <a:p>
                      <a:pPr algn="ctr"/>
                      <a:r>
                        <a:rPr lang="en-US" sz="600" kern="100">
                          <a:solidFill>
                            <a:schemeClr val="tx1"/>
                          </a:solidFill>
                          <a:effectLst/>
                          <a:latin typeface="Times New Roman" panose="02020603050405020304" charset="0"/>
                          <a:cs typeface="Times New Roman" panose="02020603050405020304" charset="0"/>
                        </a:rPr>
                        <a:t>17</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M</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47</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60</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Oral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Genital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Erythema nodosum</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Pred 6.25mg qd</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Col 0.5mg bid</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a:solidFill>
                            <a:schemeClr val="tx1"/>
                          </a:solidFill>
                          <a:effectLst/>
                          <a:latin typeface="Times New Roman" panose="02020603050405020304" charset="0"/>
                          <a:cs typeface="Times New Roman" panose="02020603050405020304" charset="0"/>
                        </a:rPr>
                        <a:t>Col 0.5mg bid</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rPr>
                        <a:t>CR</a:t>
                      </a:r>
                      <a:endParaRPr lang="zh-CN" altLang="en-US"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7"/>
                  </a:ext>
                </a:extLst>
              </a:tr>
              <a:tr h="219434">
                <a:tc>
                  <a:txBody>
                    <a:bodyPr/>
                    <a:lstStyle/>
                    <a:p>
                      <a:pPr algn="ctr"/>
                      <a:r>
                        <a:rPr lang="en-US" sz="600" kern="100">
                          <a:solidFill>
                            <a:schemeClr val="tx1"/>
                          </a:solidFill>
                          <a:effectLst/>
                          <a:latin typeface="Times New Roman" panose="02020603050405020304" charset="0"/>
                          <a:cs typeface="Times New Roman" panose="02020603050405020304" charset="0"/>
                        </a:rPr>
                        <a:t>18</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F</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29</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36</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Oral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Genital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Folliculitis</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HCQ 200mg bid</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a:solidFill>
                            <a:schemeClr val="tx1"/>
                          </a:solidFill>
                          <a:effectLst/>
                          <a:latin typeface="Times New Roman" panose="02020603050405020304" charset="0"/>
                          <a:cs typeface="Times New Roman" panose="02020603050405020304" charset="0"/>
                        </a:rPr>
                        <a:t>HCQ 200mg bid</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rPr>
                        <a:t>CR</a:t>
                      </a:r>
                      <a:endParaRPr lang="zh-CN" altLang="en-US"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8"/>
                  </a:ext>
                </a:extLst>
              </a:tr>
              <a:tr h="219434">
                <a:tc>
                  <a:txBody>
                    <a:bodyPr/>
                    <a:lstStyle/>
                    <a:p>
                      <a:pPr algn="ctr"/>
                      <a:r>
                        <a:rPr lang="en-US" sz="600" kern="100">
                          <a:solidFill>
                            <a:schemeClr val="tx1"/>
                          </a:solidFill>
                          <a:effectLst/>
                          <a:latin typeface="Times New Roman" panose="02020603050405020304" charset="0"/>
                          <a:cs typeface="Times New Roman" panose="02020603050405020304" charset="0"/>
                        </a:rPr>
                        <a:t>19*</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M</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23</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16</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Oral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Erythema nodosum</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Pred 5mg qd</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Col 0.5mg bid</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a:solidFill>
                            <a:schemeClr val="tx1"/>
                          </a:solidFill>
                          <a:effectLst/>
                          <a:latin typeface="Times New Roman" panose="02020603050405020304" charset="0"/>
                          <a:cs typeface="Times New Roman" panose="02020603050405020304" charset="0"/>
                        </a:rPr>
                        <a:t>discontinued the trial</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9"/>
                  </a:ext>
                </a:extLst>
              </a:tr>
              <a:tr h="438869">
                <a:tc>
                  <a:txBody>
                    <a:bodyPr/>
                    <a:lstStyle/>
                    <a:p>
                      <a:pPr algn="ctr"/>
                      <a:r>
                        <a:rPr lang="en-US" sz="600" kern="100">
                          <a:solidFill>
                            <a:schemeClr val="tx1"/>
                          </a:solidFill>
                          <a:effectLst/>
                          <a:latin typeface="Times New Roman" panose="02020603050405020304" charset="0"/>
                          <a:cs typeface="Times New Roman" panose="02020603050405020304" charset="0"/>
                        </a:rPr>
                        <a:t>20</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M</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54</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120</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Oral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Genital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Folliculitis</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Joint involvement</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Eye involvement</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Pred 25mg qd</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CTX 50mg qod</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a:solidFill>
                            <a:schemeClr val="tx1"/>
                          </a:solidFill>
                          <a:effectLst/>
                          <a:latin typeface="Times New Roman" panose="02020603050405020304" charset="0"/>
                          <a:cs typeface="Times New Roman" panose="02020603050405020304" charset="0"/>
                        </a:rPr>
                        <a:t>Pred 10mg </a:t>
                      </a:r>
                      <a:r>
                        <a:rPr lang="en-US" sz="600" kern="100" dirty="0" err="1">
                          <a:solidFill>
                            <a:schemeClr val="tx1"/>
                          </a:solidFill>
                          <a:effectLst/>
                          <a:latin typeface="Times New Roman" panose="02020603050405020304" charset="0"/>
                          <a:cs typeface="Times New Roman" panose="02020603050405020304" charset="0"/>
                        </a:rPr>
                        <a:t>qd</a:t>
                      </a:r>
                      <a:endParaRPr lang="zh-CN" sz="600" kern="100" dirty="0">
                        <a:solidFill>
                          <a:schemeClr val="tx1"/>
                        </a:solidFill>
                        <a:effectLst/>
                        <a:latin typeface="Times New Roman" panose="02020603050405020304" charset="0"/>
                        <a:cs typeface="Times New Roman" panose="02020603050405020304" charset="0"/>
                      </a:endParaRPr>
                    </a:p>
                    <a:p>
                      <a:pPr algn="ctr"/>
                      <a:r>
                        <a:rPr lang="en-US" sz="600" kern="100" dirty="0">
                          <a:solidFill>
                            <a:schemeClr val="tx1"/>
                          </a:solidFill>
                          <a:effectLst/>
                          <a:latin typeface="Times New Roman" panose="02020603050405020304" charset="0"/>
                          <a:cs typeface="Times New Roman" panose="02020603050405020304" charset="0"/>
                        </a:rPr>
                        <a:t>CTX 50mg </a:t>
                      </a:r>
                      <a:r>
                        <a:rPr lang="en-US" sz="600" kern="100" dirty="0" err="1">
                          <a:solidFill>
                            <a:schemeClr val="tx1"/>
                          </a:solidFill>
                          <a:effectLst/>
                          <a:latin typeface="Times New Roman" panose="02020603050405020304" charset="0"/>
                          <a:cs typeface="Times New Roman" panose="02020603050405020304" charset="0"/>
                        </a:rPr>
                        <a:t>qod</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0"/>
                  </a:ext>
                </a:extLst>
              </a:tr>
              <a:tr h="585158">
                <a:tc>
                  <a:txBody>
                    <a:bodyPr/>
                    <a:lstStyle/>
                    <a:p>
                      <a:pPr algn="ctr"/>
                      <a:r>
                        <a:rPr lang="en-US" sz="600" kern="100">
                          <a:solidFill>
                            <a:schemeClr val="tx1"/>
                          </a:solidFill>
                          <a:effectLst/>
                          <a:latin typeface="Times New Roman" panose="02020603050405020304" charset="0"/>
                          <a:cs typeface="Times New Roman" panose="02020603050405020304" charset="0"/>
                        </a:rPr>
                        <a:t>21</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M</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29</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180</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Oral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Genital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Erythema nodosum</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Folliculitis</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Joint involvement</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Eye involvement</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Pred 12.5mg qd</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MMF 500mg bid</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a:solidFill>
                            <a:schemeClr val="tx1"/>
                          </a:solidFill>
                          <a:effectLst/>
                          <a:latin typeface="Times New Roman" panose="02020603050405020304" charset="0"/>
                          <a:cs typeface="Times New Roman" panose="02020603050405020304" charset="0"/>
                        </a:rPr>
                        <a:t>Pred 7.5mg </a:t>
                      </a:r>
                      <a:r>
                        <a:rPr lang="en-US" sz="600" kern="100" dirty="0" err="1">
                          <a:solidFill>
                            <a:schemeClr val="tx1"/>
                          </a:solidFill>
                          <a:effectLst/>
                          <a:latin typeface="Times New Roman" panose="02020603050405020304" charset="0"/>
                          <a:cs typeface="Times New Roman" panose="02020603050405020304" charset="0"/>
                        </a:rPr>
                        <a:t>qd</a:t>
                      </a:r>
                      <a:endParaRPr lang="zh-CN" sz="600" kern="100" dirty="0">
                        <a:solidFill>
                          <a:schemeClr val="tx1"/>
                        </a:solidFill>
                        <a:effectLst/>
                        <a:latin typeface="Times New Roman" panose="02020603050405020304" charset="0"/>
                        <a:cs typeface="Times New Roman" panose="02020603050405020304" charset="0"/>
                      </a:endParaRPr>
                    </a:p>
                    <a:p>
                      <a:pPr algn="ctr"/>
                      <a:r>
                        <a:rPr lang="en-US" sz="600" kern="100" dirty="0">
                          <a:solidFill>
                            <a:schemeClr val="tx1"/>
                          </a:solidFill>
                          <a:effectLst/>
                          <a:latin typeface="Times New Roman" panose="02020603050405020304" charset="0"/>
                          <a:cs typeface="Times New Roman" panose="02020603050405020304" charset="0"/>
                        </a:rPr>
                        <a:t>MMF 500mg bid</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rPr>
                        <a:t>CR</a:t>
                      </a:r>
                      <a:endParaRPr lang="zh-CN" altLang="en-US"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1"/>
                  </a:ext>
                </a:extLst>
              </a:tr>
              <a:tr h="146290">
                <a:tc>
                  <a:txBody>
                    <a:bodyPr/>
                    <a:lstStyle/>
                    <a:p>
                      <a:pPr algn="ctr"/>
                      <a:r>
                        <a:rPr lang="en-US" sz="600" kern="100">
                          <a:solidFill>
                            <a:schemeClr val="tx1"/>
                          </a:solidFill>
                          <a:effectLst/>
                          <a:latin typeface="Times New Roman" panose="02020603050405020304" charset="0"/>
                          <a:cs typeface="Times New Roman" panose="02020603050405020304" charset="0"/>
                        </a:rPr>
                        <a:t>22</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M</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22</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5</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Oral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Folliculitis</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Col 0.5mg qd</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a:solidFill>
                            <a:schemeClr val="tx1"/>
                          </a:solidFill>
                          <a:effectLst/>
                          <a:latin typeface="Times New Roman" panose="02020603050405020304" charset="0"/>
                          <a:cs typeface="Times New Roman" panose="02020603050405020304" charset="0"/>
                        </a:rPr>
                        <a:t>Col 0.5mg </a:t>
                      </a:r>
                      <a:r>
                        <a:rPr lang="en-US" sz="600" kern="100" dirty="0" err="1">
                          <a:solidFill>
                            <a:schemeClr val="tx1"/>
                          </a:solidFill>
                          <a:effectLst/>
                          <a:latin typeface="Times New Roman" panose="02020603050405020304" charset="0"/>
                          <a:cs typeface="Times New Roman" panose="02020603050405020304" charset="0"/>
                        </a:rPr>
                        <a:t>qd</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rPr>
                        <a:t>CR</a:t>
                      </a:r>
                      <a:endParaRPr lang="zh-CN" altLang="en-US"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2"/>
                  </a:ext>
                </a:extLst>
              </a:tr>
              <a:tr h="146290">
                <a:tc>
                  <a:txBody>
                    <a:bodyPr/>
                    <a:lstStyle/>
                    <a:p>
                      <a:pPr algn="ctr"/>
                      <a:r>
                        <a:rPr lang="en-US" sz="600" kern="100">
                          <a:solidFill>
                            <a:schemeClr val="tx1"/>
                          </a:solidFill>
                          <a:effectLst/>
                          <a:latin typeface="Times New Roman" panose="02020603050405020304" charset="0"/>
                          <a:cs typeface="Times New Roman" panose="02020603050405020304" charset="0"/>
                        </a:rPr>
                        <a:t>23</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M</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28</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36</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Oral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Folliculitis</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HCQ 200mg bid</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a:solidFill>
                            <a:schemeClr val="tx1"/>
                          </a:solidFill>
                          <a:effectLst/>
                          <a:latin typeface="Times New Roman" panose="02020603050405020304" charset="0"/>
                          <a:cs typeface="Times New Roman" panose="02020603050405020304" charset="0"/>
                        </a:rPr>
                        <a:t>HCQ 200mg bid</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rPr>
                        <a:t>CR</a:t>
                      </a:r>
                      <a:endParaRPr lang="zh-CN" altLang="en-US"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3"/>
                  </a:ext>
                </a:extLst>
              </a:tr>
              <a:tr h="329152">
                <a:tc>
                  <a:txBody>
                    <a:bodyPr/>
                    <a:lstStyle/>
                    <a:p>
                      <a:pPr algn="ctr"/>
                      <a:r>
                        <a:rPr lang="en-US" sz="600" kern="100">
                          <a:solidFill>
                            <a:schemeClr val="tx1"/>
                          </a:solidFill>
                          <a:effectLst/>
                          <a:latin typeface="Times New Roman" panose="02020603050405020304" charset="0"/>
                          <a:cs typeface="Times New Roman" panose="02020603050405020304" charset="0"/>
                        </a:rPr>
                        <a:t>24</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M</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37</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72</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Oral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Erythema nodosum</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Folliculitis</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Pred 10mg qd</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Col 0.5mg bid</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HCQ 200mg bid</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a:solidFill>
                            <a:schemeClr val="tx1"/>
                          </a:solidFill>
                          <a:effectLst/>
                          <a:latin typeface="Times New Roman" panose="02020603050405020304" charset="0"/>
                          <a:cs typeface="Times New Roman" panose="02020603050405020304" charset="0"/>
                        </a:rPr>
                        <a:t>Col 0.5mg bid</a:t>
                      </a:r>
                      <a:endParaRPr lang="zh-CN" sz="600" kern="100" dirty="0">
                        <a:solidFill>
                          <a:schemeClr val="tx1"/>
                        </a:solidFill>
                        <a:effectLst/>
                        <a:latin typeface="Times New Roman" panose="02020603050405020304" charset="0"/>
                        <a:cs typeface="Times New Roman" panose="02020603050405020304" charset="0"/>
                      </a:endParaRPr>
                    </a:p>
                    <a:p>
                      <a:pPr algn="ctr"/>
                      <a:r>
                        <a:rPr lang="en-US" sz="600" kern="100" dirty="0">
                          <a:solidFill>
                            <a:schemeClr val="tx1"/>
                          </a:solidFill>
                          <a:effectLst/>
                          <a:latin typeface="Times New Roman" panose="02020603050405020304" charset="0"/>
                          <a:cs typeface="Times New Roman" panose="02020603050405020304" charset="0"/>
                        </a:rPr>
                        <a:t>HCQ 200mg bid</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rPr>
                        <a:t>CR</a:t>
                      </a:r>
                      <a:endParaRPr lang="zh-CN" altLang="en-US"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4"/>
                  </a:ext>
                </a:extLst>
              </a:tr>
              <a:tr h="182862">
                <a:tc>
                  <a:txBody>
                    <a:bodyPr/>
                    <a:lstStyle/>
                    <a:p>
                      <a:pPr algn="ctr"/>
                      <a:r>
                        <a:rPr lang="en-US" sz="600" kern="100">
                          <a:solidFill>
                            <a:schemeClr val="tx1"/>
                          </a:solidFill>
                          <a:effectLst/>
                          <a:latin typeface="Times New Roman" panose="02020603050405020304" charset="0"/>
                          <a:cs typeface="Times New Roman" panose="02020603050405020304" charset="0"/>
                        </a:rPr>
                        <a:t>25</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M</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55</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36</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Oral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Joint involvement</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Col 0.5mg bid</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a:solidFill>
                            <a:schemeClr val="tx1"/>
                          </a:solidFill>
                          <a:effectLst/>
                          <a:latin typeface="Times New Roman" panose="02020603050405020304" charset="0"/>
                          <a:cs typeface="Times New Roman" panose="02020603050405020304" charset="0"/>
                        </a:rPr>
                        <a:t>Col 0.5mg bid</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rPr>
                        <a:t>CR</a:t>
                      </a:r>
                      <a:endParaRPr lang="zh-CN" altLang="en-US"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5"/>
                  </a:ext>
                </a:extLst>
              </a:tr>
              <a:tr h="402296">
                <a:tc>
                  <a:txBody>
                    <a:bodyPr/>
                    <a:lstStyle/>
                    <a:p>
                      <a:pPr algn="ctr"/>
                      <a:r>
                        <a:rPr lang="en-US" sz="600" kern="100">
                          <a:solidFill>
                            <a:schemeClr val="tx1"/>
                          </a:solidFill>
                          <a:effectLst/>
                          <a:latin typeface="Times New Roman" panose="02020603050405020304" charset="0"/>
                          <a:cs typeface="Times New Roman" panose="02020603050405020304" charset="0"/>
                        </a:rPr>
                        <a:t>26</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M</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57</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48</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Oral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Erythema nodosum</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Folliculitis</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Eye involvement</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Thal 25mg qn</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Col 0.5mg bid</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HCQ 200mg bid</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err="1">
                          <a:solidFill>
                            <a:schemeClr val="tx1"/>
                          </a:solidFill>
                          <a:effectLst/>
                          <a:latin typeface="Times New Roman" panose="02020603050405020304" charset="0"/>
                          <a:cs typeface="Times New Roman" panose="02020603050405020304" charset="0"/>
                        </a:rPr>
                        <a:t>Thal</a:t>
                      </a:r>
                      <a:r>
                        <a:rPr lang="en-US" sz="600" kern="100" dirty="0">
                          <a:solidFill>
                            <a:schemeClr val="tx1"/>
                          </a:solidFill>
                          <a:effectLst/>
                          <a:latin typeface="Times New Roman" panose="02020603050405020304" charset="0"/>
                          <a:cs typeface="Times New Roman" panose="02020603050405020304" charset="0"/>
                        </a:rPr>
                        <a:t> 25mg qn</a:t>
                      </a:r>
                      <a:endParaRPr lang="zh-CN" sz="600" kern="100" dirty="0">
                        <a:solidFill>
                          <a:schemeClr val="tx1"/>
                        </a:solidFill>
                        <a:effectLst/>
                        <a:latin typeface="Times New Roman" panose="02020603050405020304" charset="0"/>
                        <a:cs typeface="Times New Roman" panose="02020603050405020304" charset="0"/>
                      </a:endParaRPr>
                    </a:p>
                    <a:p>
                      <a:pPr algn="ctr"/>
                      <a:r>
                        <a:rPr lang="en-US" sz="600" kern="100" dirty="0">
                          <a:solidFill>
                            <a:schemeClr val="tx1"/>
                          </a:solidFill>
                          <a:effectLst/>
                          <a:latin typeface="Times New Roman" panose="02020603050405020304" charset="0"/>
                          <a:cs typeface="Times New Roman" panose="02020603050405020304" charset="0"/>
                        </a:rPr>
                        <a:t>Col 0.5mg bid</a:t>
                      </a:r>
                      <a:endParaRPr lang="zh-CN" sz="600" kern="100" dirty="0">
                        <a:solidFill>
                          <a:schemeClr val="tx1"/>
                        </a:solidFill>
                        <a:effectLst/>
                        <a:latin typeface="Times New Roman" panose="02020603050405020304" charset="0"/>
                        <a:cs typeface="Times New Roman" panose="02020603050405020304" charset="0"/>
                      </a:endParaRPr>
                    </a:p>
                    <a:p>
                      <a:pPr algn="ctr"/>
                      <a:r>
                        <a:rPr lang="en-US" sz="600" kern="100" dirty="0">
                          <a:solidFill>
                            <a:schemeClr val="tx1"/>
                          </a:solidFill>
                          <a:effectLst/>
                          <a:latin typeface="Times New Roman" panose="02020603050405020304" charset="0"/>
                          <a:cs typeface="Times New Roman" panose="02020603050405020304" charset="0"/>
                        </a:rPr>
                        <a:t>HCQ 200mg bid</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6"/>
                  </a:ext>
                </a:extLst>
              </a:tr>
              <a:tr h="365724">
                <a:tc>
                  <a:txBody>
                    <a:bodyPr/>
                    <a:lstStyle/>
                    <a:p>
                      <a:pPr algn="ctr"/>
                      <a:r>
                        <a:rPr lang="en-US" sz="600" kern="100">
                          <a:solidFill>
                            <a:schemeClr val="tx1"/>
                          </a:solidFill>
                          <a:effectLst/>
                          <a:latin typeface="Times New Roman" panose="02020603050405020304" charset="0"/>
                          <a:cs typeface="Times New Roman" panose="02020603050405020304" charset="0"/>
                        </a:rPr>
                        <a:t>27</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F</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44</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12</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Oral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Genital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Erythema nodosum</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Folliculitis</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Pred 10mg qd</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Thal 25mg qn</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a:solidFill>
                            <a:schemeClr val="tx1"/>
                          </a:solidFill>
                          <a:effectLst/>
                          <a:latin typeface="Times New Roman" panose="02020603050405020304" charset="0"/>
                          <a:cs typeface="Times New Roman" panose="02020603050405020304" charset="0"/>
                        </a:rPr>
                        <a:t>Pred 10mg </a:t>
                      </a:r>
                      <a:r>
                        <a:rPr lang="en-US" sz="600" kern="100" dirty="0" err="1">
                          <a:solidFill>
                            <a:schemeClr val="tx1"/>
                          </a:solidFill>
                          <a:effectLst/>
                          <a:latin typeface="Times New Roman" panose="02020603050405020304" charset="0"/>
                          <a:cs typeface="Times New Roman" panose="02020603050405020304" charset="0"/>
                        </a:rPr>
                        <a:t>qd</a:t>
                      </a:r>
                      <a:endParaRPr lang="zh-CN" sz="600" kern="100" dirty="0">
                        <a:solidFill>
                          <a:schemeClr val="tx1"/>
                        </a:solidFill>
                        <a:effectLst/>
                        <a:latin typeface="Times New Roman" panose="02020603050405020304" charset="0"/>
                        <a:cs typeface="Times New Roman" panose="02020603050405020304" charset="0"/>
                      </a:endParaRPr>
                    </a:p>
                    <a:p>
                      <a:pPr algn="ctr"/>
                      <a:r>
                        <a:rPr lang="en-US" sz="600" kern="100" dirty="0" err="1">
                          <a:solidFill>
                            <a:schemeClr val="tx1"/>
                          </a:solidFill>
                          <a:effectLst/>
                          <a:latin typeface="Times New Roman" panose="02020603050405020304" charset="0"/>
                          <a:cs typeface="Times New Roman" panose="02020603050405020304" charset="0"/>
                        </a:rPr>
                        <a:t>Thal</a:t>
                      </a:r>
                      <a:r>
                        <a:rPr lang="en-US" sz="600" kern="100" dirty="0">
                          <a:solidFill>
                            <a:schemeClr val="tx1"/>
                          </a:solidFill>
                          <a:effectLst/>
                          <a:latin typeface="Times New Roman" panose="02020603050405020304" charset="0"/>
                          <a:cs typeface="Times New Roman" panose="02020603050405020304" charset="0"/>
                        </a:rPr>
                        <a:t> 25mg qn</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7"/>
                  </a:ext>
                </a:extLst>
              </a:tr>
              <a:tr h="256007">
                <a:tc>
                  <a:txBody>
                    <a:bodyPr/>
                    <a:lstStyle/>
                    <a:p>
                      <a:pPr algn="ctr"/>
                      <a:r>
                        <a:rPr lang="en-US" sz="600" kern="100">
                          <a:solidFill>
                            <a:schemeClr val="tx1"/>
                          </a:solidFill>
                          <a:effectLst/>
                          <a:latin typeface="Times New Roman" panose="02020603050405020304" charset="0"/>
                          <a:cs typeface="Times New Roman" panose="02020603050405020304" charset="0"/>
                        </a:rPr>
                        <a:t>28</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F</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40</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12</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Oral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Genital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Eye involvement</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Thal 50mg qn</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MMF 750mg bid</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err="1">
                          <a:solidFill>
                            <a:schemeClr val="tx1"/>
                          </a:solidFill>
                          <a:effectLst/>
                          <a:latin typeface="Times New Roman" panose="02020603050405020304" charset="0"/>
                          <a:cs typeface="Times New Roman" panose="02020603050405020304" charset="0"/>
                        </a:rPr>
                        <a:t>Thal</a:t>
                      </a:r>
                      <a:r>
                        <a:rPr lang="en-US" sz="600" kern="100" dirty="0">
                          <a:solidFill>
                            <a:schemeClr val="tx1"/>
                          </a:solidFill>
                          <a:effectLst/>
                          <a:latin typeface="Times New Roman" panose="02020603050405020304" charset="0"/>
                          <a:cs typeface="Times New Roman" panose="02020603050405020304" charset="0"/>
                        </a:rPr>
                        <a:t> 50mg qn</a:t>
                      </a:r>
                      <a:endParaRPr lang="zh-CN" sz="600" kern="100" dirty="0">
                        <a:solidFill>
                          <a:schemeClr val="tx1"/>
                        </a:solidFill>
                        <a:effectLst/>
                        <a:latin typeface="Times New Roman" panose="02020603050405020304" charset="0"/>
                        <a:cs typeface="Times New Roman" panose="02020603050405020304" charset="0"/>
                      </a:endParaRPr>
                    </a:p>
                    <a:p>
                      <a:pPr algn="ctr"/>
                      <a:r>
                        <a:rPr lang="en-US" sz="600" kern="100" dirty="0">
                          <a:solidFill>
                            <a:schemeClr val="tx1"/>
                          </a:solidFill>
                          <a:effectLst/>
                          <a:latin typeface="Times New Roman" panose="02020603050405020304" charset="0"/>
                          <a:cs typeface="Times New Roman" panose="02020603050405020304" charset="0"/>
                        </a:rPr>
                        <a:t>MMF 750mg bid</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rPr>
                        <a:t>CR</a:t>
                      </a:r>
                      <a:endParaRPr lang="zh-CN" altLang="en-US"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8"/>
                  </a:ext>
                </a:extLst>
              </a:tr>
              <a:tr h="182862">
                <a:tc>
                  <a:txBody>
                    <a:bodyPr/>
                    <a:lstStyle/>
                    <a:p>
                      <a:pPr algn="ctr"/>
                      <a:r>
                        <a:rPr lang="en-US" sz="600" kern="100">
                          <a:solidFill>
                            <a:schemeClr val="tx1"/>
                          </a:solidFill>
                          <a:effectLst/>
                          <a:latin typeface="Times New Roman" panose="02020603050405020304" charset="0"/>
                          <a:cs typeface="Times New Roman" panose="02020603050405020304" charset="0"/>
                        </a:rPr>
                        <a:t>29</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F</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47</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240</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Oral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Joint involvement</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a:solidFill>
                            <a:schemeClr val="tx1"/>
                          </a:solidFill>
                          <a:effectLst/>
                          <a:latin typeface="Times New Roman" panose="02020603050405020304" charset="0"/>
                          <a:cs typeface="Times New Roman" panose="02020603050405020304" charset="0"/>
                        </a:rPr>
                        <a:t>-</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rPr>
                        <a:t>CR</a:t>
                      </a:r>
                      <a:endParaRPr lang="zh-CN" altLang="en-US"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9"/>
                  </a:ext>
                </a:extLst>
              </a:tr>
              <a:tr h="332073">
                <a:tc>
                  <a:txBody>
                    <a:bodyPr/>
                    <a:lstStyle/>
                    <a:p>
                      <a:pPr algn="ctr"/>
                      <a:r>
                        <a:rPr lang="en-US" sz="600" kern="100">
                          <a:solidFill>
                            <a:schemeClr val="tx1"/>
                          </a:solidFill>
                          <a:effectLst/>
                          <a:latin typeface="Times New Roman" panose="02020603050405020304" charset="0"/>
                          <a:cs typeface="Times New Roman" panose="02020603050405020304" charset="0"/>
                        </a:rPr>
                        <a:t>30</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M</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28</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18</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Oral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Genital ulcer</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Folliculitis</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Joint involvement</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Gastrointestinal</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cs typeface="Times New Roman" panose="02020603050405020304" charset="0"/>
                        </a:rPr>
                        <a:t>Pred 15mg qd</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Col 0.5mg bid</a:t>
                      </a:r>
                      <a:endParaRPr lang="zh-CN" sz="600" kern="100">
                        <a:solidFill>
                          <a:schemeClr val="tx1"/>
                        </a:solidFill>
                        <a:effectLst/>
                        <a:latin typeface="Times New Roman" panose="02020603050405020304" charset="0"/>
                        <a:cs typeface="Times New Roman" panose="02020603050405020304" charset="0"/>
                      </a:endParaRPr>
                    </a:p>
                    <a:p>
                      <a:pPr algn="ctr"/>
                      <a:r>
                        <a:rPr lang="en-US" sz="600" kern="100">
                          <a:solidFill>
                            <a:schemeClr val="tx1"/>
                          </a:solidFill>
                          <a:effectLst/>
                          <a:latin typeface="Times New Roman" panose="02020603050405020304" charset="0"/>
                          <a:cs typeface="Times New Roman" panose="02020603050405020304" charset="0"/>
                        </a:rPr>
                        <a:t>CTX 50mgqod</a:t>
                      </a:r>
                      <a:endParaRPr lang="zh-CN" sz="60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a:solidFill>
                            <a:schemeClr val="tx1"/>
                          </a:solidFill>
                          <a:effectLst/>
                          <a:latin typeface="Times New Roman" panose="02020603050405020304" charset="0"/>
                          <a:cs typeface="Times New Roman" panose="02020603050405020304" charset="0"/>
                        </a:rPr>
                        <a:t>Pred 12.5mg </a:t>
                      </a:r>
                      <a:r>
                        <a:rPr lang="en-US" sz="600" kern="100" dirty="0" err="1">
                          <a:solidFill>
                            <a:schemeClr val="tx1"/>
                          </a:solidFill>
                          <a:effectLst/>
                          <a:latin typeface="Times New Roman" panose="02020603050405020304" charset="0"/>
                          <a:cs typeface="Times New Roman" panose="02020603050405020304" charset="0"/>
                        </a:rPr>
                        <a:t>qd</a:t>
                      </a:r>
                      <a:endParaRPr lang="zh-CN" sz="600" kern="100" dirty="0">
                        <a:solidFill>
                          <a:schemeClr val="tx1"/>
                        </a:solidFill>
                        <a:effectLst/>
                        <a:latin typeface="Times New Roman" panose="02020603050405020304" charset="0"/>
                        <a:cs typeface="Times New Roman" panose="02020603050405020304" charset="0"/>
                      </a:endParaRPr>
                    </a:p>
                    <a:p>
                      <a:pPr algn="ctr"/>
                      <a:r>
                        <a:rPr lang="en-US" sz="600" kern="100" dirty="0">
                          <a:solidFill>
                            <a:schemeClr val="tx1"/>
                          </a:solidFill>
                          <a:effectLst/>
                          <a:latin typeface="Times New Roman" panose="02020603050405020304" charset="0"/>
                          <a:cs typeface="Times New Roman" panose="02020603050405020304" charset="0"/>
                        </a:rPr>
                        <a:t>Col 0.5mg bid</a:t>
                      </a:r>
                      <a:endParaRPr lang="zh-CN" sz="600" kern="100" dirty="0">
                        <a:solidFill>
                          <a:schemeClr val="tx1"/>
                        </a:solidFill>
                        <a:effectLst/>
                        <a:latin typeface="Times New Roman" panose="02020603050405020304" charset="0"/>
                        <a:cs typeface="Times New Roman" panose="02020603050405020304" charset="0"/>
                      </a:endParaRPr>
                    </a:p>
                    <a:p>
                      <a:pPr algn="ctr"/>
                      <a:r>
                        <a:rPr lang="en-US" sz="600" kern="100" dirty="0">
                          <a:solidFill>
                            <a:schemeClr val="tx1"/>
                          </a:solidFill>
                          <a:effectLst/>
                          <a:latin typeface="Times New Roman" panose="02020603050405020304" charset="0"/>
                          <a:cs typeface="Times New Roman" panose="02020603050405020304" charset="0"/>
                        </a:rPr>
                        <a:t>CTX 50mgqod</a:t>
                      </a: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10674" marR="10674"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30"/>
                  </a:ext>
                </a:extLst>
              </a:tr>
            </a:tbl>
          </a:graphicData>
        </a:graphic>
      </p:graphicFrame>
      <p:sp>
        <p:nvSpPr>
          <p:cNvPr id="9" name="Rectangle 2"/>
          <p:cNvSpPr>
            <a:spLocks noChangeArrowheads="1"/>
          </p:cNvSpPr>
          <p:nvPr/>
        </p:nvSpPr>
        <p:spPr bwMode="auto">
          <a:xfrm>
            <a:off x="-26644763" y="103210"/>
            <a:ext cx="60147525"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1" i="0" u="none" strike="noStrike" cap="none" normalizeH="0" baseline="0" dirty="0" err="1">
                <a:ln>
                  <a:noFill/>
                </a:ln>
                <a:solidFill>
                  <a:schemeClr val="tx1"/>
                </a:solidFill>
                <a:effectLst/>
                <a:latin typeface="Times New Roman" panose="02020603050405020304" charset="0"/>
                <a:ea typeface="宋体" panose="02010600030101010101" pitchFamily="2" charset="-122"/>
                <a:cs typeface="Times New Roman" panose="02020603050405020304" charset="0"/>
              </a:rPr>
              <a:t>eTable</a:t>
            </a:r>
            <a:r>
              <a:rPr kumimoji="0" lang="en-US" altLang="zh-CN" sz="1200" b="1"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 1. Clinical characteristics of study population and concomitant medication in LD-IL-2 group</a:t>
            </a:r>
            <a:endParaRPr kumimoji="0" lang="en-US" altLang="zh-CN" sz="1200" b="1" i="0" u="none" strike="noStrike" cap="none" normalizeH="0" baseline="0" dirty="0">
              <a:ln>
                <a:noFill/>
              </a:ln>
              <a:solidFill>
                <a:schemeClr val="tx1"/>
              </a:solidFill>
              <a:effectLst/>
              <a:latin typeface="Times New Roman" panose="02020603050405020304" charset="0"/>
              <a:cs typeface="Times New Roman" panose="02020603050405020304" charset="0"/>
            </a:endParaRPr>
          </a:p>
        </p:txBody>
      </p:sp>
      <p:sp>
        <p:nvSpPr>
          <p:cNvPr id="11" name="文本框 10"/>
          <p:cNvSpPr txBox="1"/>
          <p:nvPr/>
        </p:nvSpPr>
        <p:spPr>
          <a:xfrm>
            <a:off x="100965" y="8825230"/>
            <a:ext cx="6071235" cy="337185"/>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Pred: prednisone; Col: colchicine; MMF: </a:t>
            </a:r>
            <a:r>
              <a:rPr kumimoji="0" lang="en-US" altLang="zh-CN" sz="800" b="0" i="0" u="none" strike="noStrike" cap="none" normalizeH="0" baseline="0" dirty="0" err="1">
                <a:ln>
                  <a:noFill/>
                </a:ln>
                <a:solidFill>
                  <a:schemeClr val="tx1"/>
                </a:solidFill>
                <a:effectLst/>
                <a:latin typeface="Times New Roman" panose="02020603050405020304" charset="0"/>
                <a:ea typeface="宋体" panose="02010600030101010101" pitchFamily="2" charset="-122"/>
                <a:cs typeface="Times New Roman" panose="02020603050405020304" charset="0"/>
              </a:rPr>
              <a:t>mycophenolatemofetil</a:t>
            </a:r>
            <a:r>
              <a:rPr kumimoji="0" lang="en-US" altLang="zh-CN" sz="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 HCQ: hydroxychloroquine; CTX: cyclophosphamide; Thal: thalidomide</a:t>
            </a: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      -</a:t>
            </a:r>
            <a:r>
              <a:rPr kumimoji="0" lang="zh-CN" altLang="en-US" sz="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a:t>
            </a:r>
            <a:r>
              <a:rPr kumimoji="0" lang="en-US" altLang="zh-CN" sz="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only ues </a:t>
            </a:r>
            <a:r>
              <a:rPr kumimoji="0" lang="zh-CN" altLang="en-US" sz="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topical glucocorticoids</a:t>
            </a:r>
            <a:r>
              <a:rPr kumimoji="0" lang="en-US" altLang="zh-CN" sz="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a:t>
            </a:r>
            <a:endParaRPr kumimoji="0" lang="en-US" altLang="zh-CN" sz="800" b="0" i="0" u="none" strike="noStrike" cap="none" normalizeH="0" baseline="0" dirty="0">
              <a:ln>
                <a:noFill/>
              </a:ln>
              <a:solidFill>
                <a:schemeClr val="tx1"/>
              </a:solidFill>
              <a:effectLst/>
              <a:latin typeface="Times New Roman" panose="02020603050405020304" charset="0"/>
              <a:cs typeface="Times New Roman" panose="0202060305040502030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表格 7"/>
          <p:cNvGraphicFramePr>
            <a:graphicFrameLocks noGrp="1"/>
          </p:cNvGraphicFramePr>
          <p:nvPr/>
        </p:nvGraphicFramePr>
        <p:xfrm>
          <a:off x="225424" y="634051"/>
          <a:ext cx="5502136" cy="8203441"/>
        </p:xfrm>
        <a:graphic>
          <a:graphicData uri="http://schemas.openxmlformats.org/drawingml/2006/table">
            <a:tbl>
              <a:tblPr firstRow="1" firstCol="1" bandRow="1">
                <a:tableStyleId>{5C22544A-7EE6-4342-B048-85BDC9FD1C3A}</a:tableStyleId>
              </a:tblPr>
              <a:tblGrid>
                <a:gridCol w="225302">
                  <a:extLst>
                    <a:ext uri="{9D8B030D-6E8A-4147-A177-3AD203B41FA5}">
                      <a16:colId xmlns:a16="http://schemas.microsoft.com/office/drawing/2014/main" xmlns="" val="20000"/>
                    </a:ext>
                  </a:extLst>
                </a:gridCol>
                <a:gridCol w="429645">
                  <a:extLst>
                    <a:ext uri="{9D8B030D-6E8A-4147-A177-3AD203B41FA5}">
                      <a16:colId xmlns:a16="http://schemas.microsoft.com/office/drawing/2014/main" xmlns="" val="20001"/>
                    </a:ext>
                  </a:extLst>
                </a:gridCol>
                <a:gridCol w="607790">
                  <a:extLst>
                    <a:ext uri="{9D8B030D-6E8A-4147-A177-3AD203B41FA5}">
                      <a16:colId xmlns:a16="http://schemas.microsoft.com/office/drawing/2014/main" xmlns="" val="20002"/>
                    </a:ext>
                  </a:extLst>
                </a:gridCol>
                <a:gridCol w="413926">
                  <a:extLst>
                    <a:ext uri="{9D8B030D-6E8A-4147-A177-3AD203B41FA5}">
                      <a16:colId xmlns:a16="http://schemas.microsoft.com/office/drawing/2014/main" xmlns="" val="20003"/>
                    </a:ext>
                  </a:extLst>
                </a:gridCol>
                <a:gridCol w="1205422">
                  <a:extLst>
                    <a:ext uri="{9D8B030D-6E8A-4147-A177-3AD203B41FA5}">
                      <a16:colId xmlns:a16="http://schemas.microsoft.com/office/drawing/2014/main" xmlns="" val="20004"/>
                    </a:ext>
                  </a:extLst>
                </a:gridCol>
                <a:gridCol w="896486">
                  <a:extLst>
                    <a:ext uri="{9D8B030D-6E8A-4147-A177-3AD203B41FA5}">
                      <a16:colId xmlns:a16="http://schemas.microsoft.com/office/drawing/2014/main" xmlns="" val="20005"/>
                    </a:ext>
                  </a:extLst>
                </a:gridCol>
                <a:gridCol w="949842">
                  <a:extLst>
                    <a:ext uri="{9D8B030D-6E8A-4147-A177-3AD203B41FA5}">
                      <a16:colId xmlns:a16="http://schemas.microsoft.com/office/drawing/2014/main" xmlns="" val="20006"/>
                    </a:ext>
                  </a:extLst>
                </a:gridCol>
                <a:gridCol w="773723"/>
              </a:tblGrid>
              <a:tr h="152161">
                <a:tc>
                  <a:txBody>
                    <a:bodyPr/>
                    <a:lstStyle/>
                    <a:p>
                      <a:pPr algn="ctr"/>
                      <a:r>
                        <a:rPr lang="en-US" sz="600" b="1" kern="100" dirty="0">
                          <a:solidFill>
                            <a:schemeClr val="tx1"/>
                          </a:solidFill>
                          <a:effectLst/>
                          <a:latin typeface="Times New Roman" panose="02020603050405020304" charset="0"/>
                          <a:ea typeface="宋体" panose="02010600030101010101" pitchFamily="2" charset="-122"/>
                          <a:cs typeface="Times New Roman" panose="02020603050405020304" charset="0"/>
                        </a:rPr>
                        <a:t>SN</a:t>
                      </a:r>
                      <a:endParaRPr lang="zh-CN" sz="600" b="1"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1" kern="100" dirty="0">
                          <a:solidFill>
                            <a:schemeClr val="tx1"/>
                          </a:solidFill>
                          <a:effectLst/>
                          <a:latin typeface="Times New Roman" panose="02020603050405020304" charset="0"/>
                          <a:ea typeface="宋体" panose="02010600030101010101" pitchFamily="2" charset="-122"/>
                          <a:cs typeface="Times New Roman" panose="02020603050405020304" charset="0"/>
                        </a:rPr>
                        <a:t>Sex</a:t>
                      </a:r>
                      <a:endParaRPr lang="zh-CN" sz="600" b="1"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1" kern="100" dirty="0">
                          <a:solidFill>
                            <a:schemeClr val="tx1"/>
                          </a:solidFill>
                          <a:effectLst/>
                          <a:latin typeface="Times New Roman" panose="02020603050405020304" charset="0"/>
                          <a:ea typeface="宋体" panose="02010600030101010101" pitchFamily="2" charset="-122"/>
                          <a:cs typeface="Times New Roman" panose="02020603050405020304" charset="0"/>
                        </a:rPr>
                        <a:t>Age</a:t>
                      </a:r>
                      <a:endParaRPr lang="zh-CN" sz="600" b="1"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1" kern="100" dirty="0">
                          <a:solidFill>
                            <a:schemeClr val="tx1"/>
                          </a:solidFill>
                          <a:effectLst/>
                          <a:latin typeface="Times New Roman" panose="02020603050405020304" charset="0"/>
                          <a:ea typeface="宋体" panose="02010600030101010101" pitchFamily="2" charset="-122"/>
                          <a:cs typeface="Times New Roman" panose="02020603050405020304" charset="0"/>
                        </a:rPr>
                        <a:t>(</a:t>
                      </a:r>
                      <a:r>
                        <a:rPr lang="en-US" sz="600" b="1" kern="100" dirty="0" err="1">
                          <a:solidFill>
                            <a:schemeClr val="tx1"/>
                          </a:solidFill>
                          <a:effectLst/>
                          <a:latin typeface="Times New Roman" panose="02020603050405020304" charset="0"/>
                          <a:ea typeface="宋体" panose="02010600030101010101" pitchFamily="2" charset="-122"/>
                          <a:cs typeface="Times New Roman" panose="02020603050405020304" charset="0"/>
                        </a:rPr>
                        <a:t>yrs</a:t>
                      </a:r>
                      <a:r>
                        <a:rPr lang="en-US" sz="600" b="1" kern="100" dirty="0">
                          <a:solidFill>
                            <a:schemeClr val="tx1"/>
                          </a:solidFill>
                          <a:effectLst/>
                          <a:latin typeface="Times New Roman" panose="02020603050405020304" charset="0"/>
                          <a:ea typeface="宋体" panose="02010600030101010101" pitchFamily="2" charset="-122"/>
                          <a:cs typeface="Times New Roman" panose="02020603050405020304" charset="0"/>
                        </a:rPr>
                        <a:t>)</a:t>
                      </a:r>
                      <a:endParaRPr lang="zh-CN" sz="600" b="1"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1" kern="100" dirty="0">
                          <a:solidFill>
                            <a:schemeClr val="tx1"/>
                          </a:solidFill>
                          <a:effectLst/>
                          <a:latin typeface="Times New Roman" panose="02020603050405020304" charset="0"/>
                          <a:ea typeface="宋体" panose="02010600030101010101" pitchFamily="2" charset="-122"/>
                          <a:cs typeface="Times New Roman" panose="02020603050405020304" charset="0"/>
                        </a:rPr>
                        <a:t>Duration</a:t>
                      </a:r>
                      <a:endParaRPr lang="zh-CN" sz="600" b="1"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1" kern="100" dirty="0">
                          <a:solidFill>
                            <a:schemeClr val="tx1"/>
                          </a:solidFill>
                          <a:effectLst/>
                          <a:latin typeface="Times New Roman" panose="02020603050405020304" charset="0"/>
                          <a:ea typeface="宋体" panose="02010600030101010101" pitchFamily="2" charset="-122"/>
                          <a:cs typeface="Times New Roman" panose="02020603050405020304" charset="0"/>
                        </a:rPr>
                        <a:t>(months)</a:t>
                      </a:r>
                      <a:endParaRPr lang="zh-CN" sz="600" b="1"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1" kern="100" dirty="0">
                          <a:solidFill>
                            <a:schemeClr val="tx1"/>
                          </a:solidFill>
                          <a:effectLst/>
                          <a:latin typeface="Times New Roman" panose="02020603050405020304" charset="0"/>
                          <a:ea typeface="宋体" panose="02010600030101010101" pitchFamily="2" charset="-122"/>
                          <a:cs typeface="Times New Roman" panose="02020603050405020304" charset="0"/>
                        </a:rPr>
                        <a:t>manifestations</a:t>
                      </a:r>
                      <a:endParaRPr lang="zh-CN" sz="600" b="1"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1" kern="100" dirty="0" smtClean="0">
                          <a:solidFill>
                            <a:schemeClr val="tx1"/>
                          </a:solidFill>
                          <a:effectLst/>
                          <a:latin typeface="Times New Roman" panose="02020603050405020304" charset="0"/>
                          <a:ea typeface="宋体" panose="02010600030101010101" pitchFamily="2" charset="-122"/>
                          <a:cs typeface="Times New Roman" panose="02020603050405020304" charset="0"/>
                        </a:rPr>
                        <a:t>Baseline concomitant </a:t>
                      </a:r>
                      <a:r>
                        <a:rPr lang="en-US" sz="600" b="1" kern="100" dirty="0">
                          <a:solidFill>
                            <a:schemeClr val="tx1"/>
                          </a:solidFill>
                          <a:effectLst/>
                          <a:latin typeface="Times New Roman" panose="02020603050405020304" charset="0"/>
                          <a:ea typeface="宋体" panose="02010600030101010101" pitchFamily="2" charset="-122"/>
                          <a:cs typeface="Times New Roman" panose="02020603050405020304" charset="0"/>
                        </a:rPr>
                        <a:t>treatment</a:t>
                      </a:r>
                      <a:endParaRPr lang="zh-CN" sz="600" b="1"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1" kern="100" dirty="0" smtClean="0">
                          <a:solidFill>
                            <a:schemeClr val="tx1"/>
                          </a:solidFill>
                          <a:effectLst/>
                          <a:latin typeface="Times New Roman" panose="02020603050405020304" charset="0"/>
                          <a:ea typeface="+mn-ea"/>
                          <a:cs typeface="Times New Roman" panose="02020603050405020304" charset="0"/>
                        </a:rPr>
                        <a:t>Concomitant</a:t>
                      </a:r>
                      <a:r>
                        <a:rPr lang="en-US" sz="600" b="1" kern="100" dirty="0" smtClean="0">
                          <a:solidFill>
                            <a:schemeClr val="tx1"/>
                          </a:solidFill>
                          <a:effectLst/>
                          <a:latin typeface="Times New Roman" panose="02020603050405020304" charset="0"/>
                          <a:ea typeface="宋体" panose="02010600030101010101" pitchFamily="2" charset="-122"/>
                          <a:cs typeface="Times New Roman" panose="02020603050405020304" charset="0"/>
                        </a:rPr>
                        <a:t> </a:t>
                      </a:r>
                      <a:r>
                        <a:rPr lang="en-US" sz="600" b="1" kern="100" dirty="0">
                          <a:solidFill>
                            <a:schemeClr val="tx1"/>
                          </a:solidFill>
                          <a:effectLst/>
                          <a:latin typeface="Times New Roman" panose="02020603050405020304" charset="0"/>
                          <a:ea typeface="宋体" panose="02010600030101010101" pitchFamily="2" charset="-122"/>
                          <a:cs typeface="Times New Roman" panose="02020603050405020304" charset="0"/>
                        </a:rPr>
                        <a:t>treatment at week 12</a:t>
                      </a:r>
                      <a:endParaRPr lang="zh-CN" sz="600" b="1"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600" b="1" kern="100" dirty="0" smtClean="0">
                          <a:solidFill>
                            <a:schemeClr val="tx1"/>
                          </a:solidFill>
                          <a:effectLst/>
                          <a:latin typeface="Times New Roman" panose="02020603050405020304" charset="0"/>
                          <a:ea typeface="+mn-ea"/>
                          <a:cs typeface="Times New Roman" panose="02020603050405020304" charset="0"/>
                        </a:rPr>
                        <a:t>Complete response</a:t>
                      </a:r>
                      <a:endParaRPr lang="zh-CN" altLang="en-US" sz="600" b="1" kern="100" dirty="0" smtClean="0">
                        <a:solidFill>
                          <a:schemeClr val="tx1"/>
                        </a:solidFill>
                        <a:effectLst/>
                        <a:latin typeface="Times New Roman" panose="02020603050405020304" charset="0"/>
                        <a:ea typeface="+mn-ea"/>
                        <a:cs typeface="Times New Roman" panose="02020603050405020304" charset="0"/>
                      </a:endParaRPr>
                    </a:p>
                    <a:p>
                      <a:pPr algn="ctr"/>
                      <a:endParaRPr lang="zh-CN" sz="600" b="1"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232819">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1</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F</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33</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36</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Oral ulcer</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Genital ulcer</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err="1">
                          <a:solidFill>
                            <a:schemeClr val="tx1"/>
                          </a:solidFill>
                          <a:effectLst/>
                          <a:latin typeface="Times New Roman" panose="02020603050405020304" charset="0"/>
                          <a:ea typeface="宋体" panose="02010600030101010101" pitchFamily="2" charset="-122"/>
                          <a:cs typeface="Times New Roman" panose="02020603050405020304" charset="0"/>
                        </a:rPr>
                        <a:t>Thal</a:t>
                      </a: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 50mg </a:t>
                      </a:r>
                      <a:r>
                        <a:rPr lang="en-US" sz="600" b="0" kern="100" dirty="0" err="1">
                          <a:solidFill>
                            <a:schemeClr val="tx1"/>
                          </a:solidFill>
                          <a:effectLst/>
                          <a:latin typeface="Times New Roman" panose="02020603050405020304" charset="0"/>
                          <a:ea typeface="宋体" panose="02010600030101010101" pitchFamily="2" charset="-122"/>
                          <a:cs typeface="Times New Roman" panose="02020603050405020304" charset="0"/>
                        </a:rPr>
                        <a:t>qn</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err="1">
                          <a:solidFill>
                            <a:schemeClr val="tx1"/>
                          </a:solidFill>
                          <a:effectLst/>
                          <a:latin typeface="Times New Roman" panose="02020603050405020304" charset="0"/>
                          <a:ea typeface="宋体" panose="02010600030101010101" pitchFamily="2" charset="-122"/>
                          <a:cs typeface="Times New Roman" panose="02020603050405020304" charset="0"/>
                        </a:rPr>
                        <a:t>Thal</a:t>
                      </a: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 50mg qn</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rPr>
                        <a:t>CR</a:t>
                      </a:r>
                      <a:endParaRPr lang="zh-CN" altLang="en-US"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219089">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2</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F</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29</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36</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Oral ulcer</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Gastrointestinal</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Pred 5mg </a:t>
                      </a:r>
                      <a:r>
                        <a:rPr lang="en-US" sz="600" b="0" kern="100" dirty="0" err="1">
                          <a:solidFill>
                            <a:schemeClr val="tx1"/>
                          </a:solidFill>
                          <a:effectLst/>
                          <a:latin typeface="Times New Roman" panose="02020603050405020304" charset="0"/>
                          <a:ea typeface="宋体" panose="02010600030101010101" pitchFamily="2" charset="-122"/>
                          <a:cs typeface="Times New Roman" panose="02020603050405020304" charset="0"/>
                        </a:rPr>
                        <a:t>qd</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MMF 500mg bid</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Pred 5mg </a:t>
                      </a:r>
                      <a:r>
                        <a:rPr lang="en-US" sz="600" b="0" kern="100" dirty="0" err="1">
                          <a:solidFill>
                            <a:schemeClr val="tx1"/>
                          </a:solidFill>
                          <a:effectLst/>
                          <a:latin typeface="Times New Roman" panose="02020603050405020304" charset="0"/>
                          <a:ea typeface="宋体" panose="02010600030101010101" pitchFamily="2" charset="-122"/>
                          <a:cs typeface="Times New Roman" panose="02020603050405020304" charset="0"/>
                        </a:rPr>
                        <a:t>qd</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MMF 500mg bid</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152161">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3</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M</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38</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96</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Oral ulcer</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Folliculitis</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Thal 25mg qn</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err="1">
                          <a:solidFill>
                            <a:schemeClr val="tx1"/>
                          </a:solidFill>
                          <a:effectLst/>
                          <a:latin typeface="Times New Roman" panose="02020603050405020304" charset="0"/>
                          <a:ea typeface="宋体" panose="02010600030101010101" pitchFamily="2" charset="-122"/>
                          <a:cs typeface="Times New Roman" panose="02020603050405020304" charset="0"/>
                        </a:rPr>
                        <a:t>Thal</a:t>
                      </a: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 25mg qn</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228241">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4</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M</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39</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48</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Oral ulcer</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Genital ulcer</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Folliculitis</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dirty="0" err="1">
                          <a:solidFill>
                            <a:schemeClr val="tx1"/>
                          </a:solidFill>
                          <a:effectLst/>
                          <a:latin typeface="Times New Roman" panose="02020603050405020304" charset="0"/>
                          <a:ea typeface="宋体" panose="02010600030101010101" pitchFamily="2" charset="-122"/>
                          <a:cs typeface="Times New Roman" panose="02020603050405020304" charset="0"/>
                          <a:sym typeface="+mn-ea"/>
                        </a:rPr>
                        <a:t>Thal</a:t>
                      </a:r>
                      <a:r>
                        <a:rPr lang="en-US" sz="600" kern="100" dirty="0">
                          <a:solidFill>
                            <a:schemeClr val="tx1"/>
                          </a:solidFill>
                          <a:effectLst/>
                          <a:latin typeface="Times New Roman" panose="02020603050405020304" charset="0"/>
                          <a:ea typeface="宋体" panose="02010600030101010101" pitchFamily="2" charset="-122"/>
                          <a:cs typeface="Times New Roman" panose="02020603050405020304" charset="0"/>
                          <a:sym typeface="+mn-ea"/>
                        </a:rPr>
                        <a:t> 25mg qn</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ea typeface="宋体" panose="02010600030101010101" pitchFamily="2" charset="-122"/>
                          <a:cs typeface="Times New Roman" panose="02020603050405020304" charset="0"/>
                          <a:sym typeface="+mn-ea"/>
                        </a:rPr>
                        <a:t>Thal 25mg qn</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rPr>
                        <a:t>CR</a:t>
                      </a:r>
                      <a:endParaRPr lang="zh-CN" altLang="en-US"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380402">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5</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M</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68</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288</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Oral ulcer</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Genital ulcer</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Erythema nodosum</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Folliculitis</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Joint involvement</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Pred 5mg qd</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MMF 500mg bid</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Pred 5mg </a:t>
                      </a:r>
                      <a:r>
                        <a:rPr lang="en-US" sz="600" b="0" kern="100" dirty="0" err="1">
                          <a:solidFill>
                            <a:schemeClr val="tx1"/>
                          </a:solidFill>
                          <a:effectLst/>
                          <a:latin typeface="Times New Roman" panose="02020603050405020304" charset="0"/>
                          <a:ea typeface="宋体" panose="02010600030101010101" pitchFamily="2" charset="-122"/>
                          <a:cs typeface="Times New Roman" panose="02020603050405020304" charset="0"/>
                        </a:rPr>
                        <a:t>qd</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MMF 500mg bid</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r h="228241">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6</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F</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38</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24</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Oral ulcer</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Genital ulcer</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Eye involvement</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Col 0.5mg bid</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Col 0.5mg bid</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CN" altLang="en-US"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6"/>
                  </a:ext>
                </a:extLst>
              </a:tr>
              <a:tr h="255605">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7</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M</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44</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84</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Oral ulcer</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Genital ulcer</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Eye involvement</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Pred 10mg qd</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Pred 7.5mg </a:t>
                      </a:r>
                      <a:r>
                        <a:rPr lang="en-US" sz="600" b="0" kern="100" dirty="0" err="1">
                          <a:solidFill>
                            <a:schemeClr val="tx1"/>
                          </a:solidFill>
                          <a:effectLst/>
                          <a:latin typeface="Times New Roman" panose="02020603050405020304" charset="0"/>
                          <a:ea typeface="宋体" panose="02010600030101010101" pitchFamily="2" charset="-122"/>
                          <a:cs typeface="Times New Roman" panose="02020603050405020304" charset="0"/>
                        </a:rPr>
                        <a:t>qd</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7"/>
                  </a:ext>
                </a:extLst>
              </a:tr>
              <a:tr h="365760">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8</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F</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55</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60</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Oral ulcer</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Genital ulcer</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Folliculitis</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Joint involvement</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Col 0.5mg bid</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Col 0.5mg bid</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rPr>
                        <a:t>CR</a:t>
                      </a:r>
                      <a:endParaRPr lang="zh-CN" altLang="en-US"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8"/>
                  </a:ext>
                </a:extLst>
              </a:tr>
              <a:tr h="0">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9</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M</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57</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360</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Oral ulcer</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HCQ 200mg bid</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HCQ 200mg bid</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9"/>
                  </a:ext>
                </a:extLst>
              </a:tr>
              <a:tr h="304321">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10</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M</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58</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204</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Oral ulcer</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Folliculitis</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Joint involvement</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Gastrointestinal</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Pred 15mg qd</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HCQ 100mg bid</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Pred 12.5mg </a:t>
                      </a:r>
                      <a:r>
                        <a:rPr lang="en-US" sz="600" b="0" kern="100" dirty="0" err="1">
                          <a:solidFill>
                            <a:schemeClr val="tx1"/>
                          </a:solidFill>
                          <a:effectLst/>
                          <a:latin typeface="Times New Roman" panose="02020603050405020304" charset="0"/>
                          <a:ea typeface="宋体" panose="02010600030101010101" pitchFamily="2" charset="-122"/>
                          <a:cs typeface="Times New Roman" panose="02020603050405020304" charset="0"/>
                        </a:rPr>
                        <a:t>qd</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HCQ 100mg bid</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0"/>
                  </a:ext>
                </a:extLst>
              </a:tr>
              <a:tr h="304321">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11</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M</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42</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60</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Oral ulcer</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Genital ulcer</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Erythema nodosum</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Eye involvement</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Pred 30mg </a:t>
                      </a:r>
                      <a:r>
                        <a:rPr lang="en-US" sz="600" b="0" kern="100" dirty="0" err="1">
                          <a:solidFill>
                            <a:schemeClr val="tx1"/>
                          </a:solidFill>
                          <a:effectLst/>
                          <a:latin typeface="Times New Roman" panose="02020603050405020304" charset="0"/>
                          <a:ea typeface="宋体" panose="02010600030101010101" pitchFamily="2" charset="-122"/>
                          <a:cs typeface="Times New Roman" panose="02020603050405020304" charset="0"/>
                        </a:rPr>
                        <a:t>qd</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CTX 400mg q2w</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Pred 15mg </a:t>
                      </a:r>
                      <a:r>
                        <a:rPr lang="en-US" sz="600" b="0" kern="100" dirty="0" err="1">
                          <a:solidFill>
                            <a:schemeClr val="tx1"/>
                          </a:solidFill>
                          <a:effectLst/>
                          <a:latin typeface="Times New Roman" panose="02020603050405020304" charset="0"/>
                          <a:ea typeface="宋体" panose="02010600030101010101" pitchFamily="2" charset="-122"/>
                          <a:cs typeface="Times New Roman" panose="02020603050405020304" charset="0"/>
                        </a:rPr>
                        <a:t>qd</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CTX 400mg q2w</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1"/>
                  </a:ext>
                </a:extLst>
              </a:tr>
              <a:tr h="0">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12</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F</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28</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36</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Oral ulcer</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Thal 50mg qn</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Thal 50mg qn</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2"/>
                  </a:ext>
                </a:extLst>
              </a:tr>
              <a:tr h="219075">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13</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F</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50</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1</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Oral ulcer</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Eye involvement</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Pred 10mg qd</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 Thal 25mg qn</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Pred 10mg </a:t>
                      </a:r>
                      <a:r>
                        <a:rPr lang="en-US" sz="600" b="0" kern="100" dirty="0" err="1">
                          <a:solidFill>
                            <a:schemeClr val="tx1"/>
                          </a:solidFill>
                          <a:effectLst/>
                          <a:latin typeface="Times New Roman" panose="02020603050405020304" charset="0"/>
                          <a:ea typeface="宋体" panose="02010600030101010101" pitchFamily="2" charset="-122"/>
                          <a:cs typeface="Times New Roman" panose="02020603050405020304" charset="0"/>
                        </a:rPr>
                        <a:t>qd</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 </a:t>
                      </a:r>
                      <a:r>
                        <a:rPr lang="en-US" sz="600" b="0" kern="100" dirty="0" err="1">
                          <a:solidFill>
                            <a:schemeClr val="tx1"/>
                          </a:solidFill>
                          <a:effectLst/>
                          <a:latin typeface="Times New Roman" panose="02020603050405020304" charset="0"/>
                          <a:ea typeface="宋体" panose="02010600030101010101" pitchFamily="2" charset="-122"/>
                          <a:cs typeface="Times New Roman" panose="02020603050405020304" charset="0"/>
                        </a:rPr>
                        <a:t>Thal</a:t>
                      </a: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 25mg qn</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3"/>
                  </a:ext>
                </a:extLst>
              </a:tr>
              <a:tr h="219089">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14</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F</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34</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24</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Oral ulcer</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Folliculitis</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Col 0.5mg bid</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Col 0.5mg bid</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4"/>
                  </a:ext>
                </a:extLst>
              </a:tr>
              <a:tr h="152161">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15</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M</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56</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72</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Oral ulcer</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Genital ulcer</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CN" altLang="en-US"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5"/>
                  </a:ext>
                </a:extLst>
              </a:tr>
              <a:tr h="0">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16</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M</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14</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24</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Oral ulcer</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Pred 10mg qd</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Pred 5mg qd</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CN" altLang="en-US"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6"/>
                  </a:ext>
                </a:extLst>
              </a:tr>
              <a:tr h="0">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17</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F</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32</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48</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Oral ulcer</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Thal 100mg qn</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err="1">
                          <a:solidFill>
                            <a:schemeClr val="tx1"/>
                          </a:solidFill>
                          <a:effectLst/>
                          <a:latin typeface="Times New Roman" panose="02020603050405020304" charset="0"/>
                          <a:ea typeface="宋体" panose="02010600030101010101" pitchFamily="2" charset="-122"/>
                          <a:cs typeface="Times New Roman" panose="02020603050405020304" charset="0"/>
                        </a:rPr>
                        <a:t>Thal</a:t>
                      </a: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 100mg qn</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7"/>
                  </a:ext>
                </a:extLst>
              </a:tr>
              <a:tr h="0">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18</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M</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54</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360</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Oral ulcer</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Folliculitis</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Pred 10mg qd</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 </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Pred 10mg qd</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 </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8"/>
                  </a:ext>
                </a:extLst>
              </a:tr>
              <a:tr h="228241">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19</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M</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33</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9</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Oral ulcer</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Genital ulcer</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Folliculitis</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Pred 20mg qd</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Col 0.5mg bid</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Pred 10mg </a:t>
                      </a:r>
                      <a:r>
                        <a:rPr lang="en-US" sz="600" b="0" kern="100" dirty="0" err="1">
                          <a:solidFill>
                            <a:schemeClr val="tx1"/>
                          </a:solidFill>
                          <a:effectLst/>
                          <a:latin typeface="Times New Roman" panose="02020603050405020304" charset="0"/>
                          <a:ea typeface="宋体" panose="02010600030101010101" pitchFamily="2" charset="-122"/>
                          <a:cs typeface="Times New Roman" panose="02020603050405020304" charset="0"/>
                        </a:rPr>
                        <a:t>qd</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Col 0.5mg bid</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19"/>
                  </a:ext>
                </a:extLst>
              </a:tr>
              <a:tr h="0">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20</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F</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21</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60</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Oral ulcer</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Genital ulcer</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Erythema nodosum</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Pred 5mg qd</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HCQ 200mg bid</a:t>
                      </a:r>
                    </a:p>
                    <a:p>
                      <a:pPr algn="ctr"/>
                      <a:r>
                        <a:rPr lang="en-US" sz="600" kern="100">
                          <a:solidFill>
                            <a:schemeClr val="tx1"/>
                          </a:solidFill>
                          <a:effectLst/>
                          <a:latin typeface="Times New Roman" panose="02020603050405020304" charset="0"/>
                          <a:ea typeface="宋体" panose="02010600030101010101" pitchFamily="2" charset="-122"/>
                          <a:cs typeface="Times New Roman" panose="02020603050405020304" charset="0"/>
                          <a:sym typeface="+mn-ea"/>
                        </a:rPr>
                        <a:t>Thal 25mg qn</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HCQ 200mg bid</a:t>
                      </a:r>
                    </a:p>
                    <a:p>
                      <a:pPr algn="ctr"/>
                      <a:r>
                        <a:rPr lang="en-US" sz="600" kern="100">
                          <a:solidFill>
                            <a:schemeClr val="tx1"/>
                          </a:solidFill>
                          <a:effectLst/>
                          <a:latin typeface="Times New Roman" panose="02020603050405020304" charset="0"/>
                          <a:ea typeface="宋体" panose="02010600030101010101" pitchFamily="2" charset="-122"/>
                          <a:cs typeface="Times New Roman" panose="02020603050405020304" charset="0"/>
                          <a:sym typeface="+mn-ea"/>
                        </a:rPr>
                        <a:t>Thal 25mg qn</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0"/>
                  </a:ext>
                </a:extLst>
              </a:tr>
              <a:tr h="236220">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21</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M</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31</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10</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Oral ulcer</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Folliculitis</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600" kern="100">
                        <a:solidFill>
                          <a:schemeClr val="tx1"/>
                        </a:solidFill>
                        <a:effectLst/>
                        <a:latin typeface="Times New Roman" panose="02020603050405020304" charset="0"/>
                        <a:ea typeface="宋体" panose="02010600030101010101" pitchFamily="2" charset="-122"/>
                        <a:cs typeface="Times New Roman" panose="02020603050405020304" charset="0"/>
                        <a:sym typeface="+mn-ea"/>
                      </a:endParaRPr>
                    </a:p>
                    <a:p>
                      <a:pPr algn="ctr"/>
                      <a:r>
                        <a:rPr lang="en-US" sz="600" kern="100">
                          <a:solidFill>
                            <a:schemeClr val="tx1"/>
                          </a:solidFill>
                          <a:effectLst/>
                          <a:latin typeface="Times New Roman" panose="02020603050405020304" charset="0"/>
                          <a:ea typeface="宋体" panose="02010600030101010101" pitchFamily="2" charset="-122"/>
                          <a:cs typeface="Times New Roman" panose="02020603050405020304" charset="0"/>
                          <a:sym typeface="+mn-ea"/>
                        </a:rPr>
                        <a:t>-</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600" kern="100">
                        <a:solidFill>
                          <a:schemeClr val="tx1"/>
                        </a:solidFill>
                        <a:effectLst/>
                        <a:latin typeface="Times New Roman" panose="02020603050405020304" charset="0"/>
                        <a:ea typeface="宋体" panose="02010600030101010101" pitchFamily="2" charset="-122"/>
                        <a:cs typeface="Times New Roman" panose="02020603050405020304" charset="0"/>
                        <a:sym typeface="+mn-ea"/>
                      </a:endParaRPr>
                    </a:p>
                    <a:p>
                      <a:pPr algn="ctr"/>
                      <a:r>
                        <a:rPr lang="en-US" sz="600" kern="100">
                          <a:solidFill>
                            <a:schemeClr val="tx1"/>
                          </a:solidFill>
                          <a:effectLst/>
                          <a:latin typeface="Times New Roman" panose="02020603050405020304" charset="0"/>
                          <a:ea typeface="宋体" panose="02010600030101010101" pitchFamily="2" charset="-122"/>
                          <a:cs typeface="Times New Roman" panose="02020603050405020304" charset="0"/>
                          <a:sym typeface="+mn-ea"/>
                        </a:rPr>
                        <a:t>-</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rPr>
                        <a:t>CR</a:t>
                      </a:r>
                      <a:endParaRPr lang="zh-CN" altLang="en-US"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1"/>
                  </a:ext>
                </a:extLst>
              </a:tr>
              <a:tr h="228241">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22</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M</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53</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60</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Oral ulcer</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Folliculitis</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Eye involvement</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Pred 10mg qd</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MMF 750mg bid</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Pred 7.5mg </a:t>
                      </a:r>
                      <a:r>
                        <a:rPr lang="en-US" sz="600" b="0" kern="100" dirty="0" err="1">
                          <a:solidFill>
                            <a:schemeClr val="tx1"/>
                          </a:solidFill>
                          <a:effectLst/>
                          <a:latin typeface="Times New Roman" panose="02020603050405020304" charset="0"/>
                          <a:ea typeface="宋体" panose="02010600030101010101" pitchFamily="2" charset="-122"/>
                          <a:cs typeface="Times New Roman" panose="02020603050405020304" charset="0"/>
                        </a:rPr>
                        <a:t>qd</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MMF 750mg bid</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2"/>
                  </a:ext>
                </a:extLst>
              </a:tr>
              <a:tr h="304321">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23</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F</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63</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48</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Oral ulcer</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Genital ulcer</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Joint involvement</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Gastrointestinal</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Pred 12.5mg qd</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CTX 400mg q2w</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Pred 10mg </a:t>
                      </a:r>
                      <a:r>
                        <a:rPr lang="en-US" sz="600" b="0" kern="100" dirty="0" err="1">
                          <a:solidFill>
                            <a:schemeClr val="tx1"/>
                          </a:solidFill>
                          <a:effectLst/>
                          <a:latin typeface="Times New Roman" panose="02020603050405020304" charset="0"/>
                          <a:ea typeface="宋体" panose="02010600030101010101" pitchFamily="2" charset="-122"/>
                          <a:cs typeface="Times New Roman" panose="02020603050405020304" charset="0"/>
                        </a:rPr>
                        <a:t>qd</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CTX 400mg q2w</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3"/>
                  </a:ext>
                </a:extLst>
              </a:tr>
              <a:tr h="328635">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24</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M</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34</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42</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Oral ulcer</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Folliculitis</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Gastrointestinal</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ea typeface="宋体" panose="02010600030101010101" pitchFamily="2" charset="-122"/>
                          <a:cs typeface="Times New Roman" panose="02020603050405020304" charset="0"/>
                          <a:sym typeface="+mn-ea"/>
                        </a:rPr>
                        <a:t>Thal 50mg qn</a:t>
                      </a:r>
                      <a:endPar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MMF 500mg bid</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ea typeface="宋体" panose="02010600030101010101" pitchFamily="2" charset="-122"/>
                          <a:cs typeface="Times New Roman" panose="02020603050405020304" charset="0"/>
                          <a:sym typeface="+mn-ea"/>
                        </a:rPr>
                        <a:t>Thal 50mg qn</a:t>
                      </a:r>
                      <a:endPar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MMF 500mg bid</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CN" altLang="en-US"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4"/>
                  </a:ext>
                </a:extLst>
              </a:tr>
              <a:tr h="182575">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25</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M</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40</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240</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Oral ulcer</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Genital ulcer</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Pred 15mg qd</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Pred 15mg </a:t>
                      </a:r>
                      <a:r>
                        <a:rPr lang="en-US" sz="600" b="0" kern="100" dirty="0" err="1">
                          <a:solidFill>
                            <a:schemeClr val="tx1"/>
                          </a:solidFill>
                          <a:effectLst/>
                          <a:latin typeface="Times New Roman" panose="02020603050405020304" charset="0"/>
                          <a:ea typeface="宋体" panose="02010600030101010101" pitchFamily="2" charset="-122"/>
                          <a:cs typeface="Times New Roman" panose="02020603050405020304" charset="0"/>
                        </a:rPr>
                        <a:t>qd</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5"/>
                  </a:ext>
                </a:extLst>
              </a:tr>
              <a:tr h="401664">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26</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F</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63</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24</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Oral ulcer</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Joint involvement</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Gastrointestinal</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Thal 25mg qn</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MMF 500mg bid</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err="1">
                          <a:solidFill>
                            <a:schemeClr val="tx1"/>
                          </a:solidFill>
                          <a:effectLst/>
                          <a:latin typeface="Times New Roman" panose="02020603050405020304" charset="0"/>
                          <a:ea typeface="宋体" panose="02010600030101010101" pitchFamily="2" charset="-122"/>
                          <a:cs typeface="Times New Roman" panose="02020603050405020304" charset="0"/>
                        </a:rPr>
                        <a:t>Thal</a:t>
                      </a: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 25mg qn</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MMF 500mg bid</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6"/>
                  </a:ext>
                </a:extLst>
              </a:tr>
              <a:tr h="365150">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27</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F</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35</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120</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Oral ulcer</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Folliculitis</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Gastrointestinal</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Pred 10mg qd</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MMF 500mg bid</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HCQ 0.2g bid</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Pred 10mg </a:t>
                      </a:r>
                      <a:r>
                        <a:rPr lang="en-US" sz="600" b="0" kern="100" dirty="0" err="1">
                          <a:solidFill>
                            <a:schemeClr val="tx1"/>
                          </a:solidFill>
                          <a:effectLst/>
                          <a:latin typeface="Times New Roman" panose="02020603050405020304" charset="0"/>
                          <a:ea typeface="宋体" panose="02010600030101010101" pitchFamily="2" charset="-122"/>
                          <a:cs typeface="Times New Roman" panose="02020603050405020304" charset="0"/>
                        </a:rPr>
                        <a:t>qd</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MMF 500mg bid</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HCQ 0.2g bid</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7"/>
                  </a:ext>
                </a:extLst>
              </a:tr>
              <a:tr h="255605">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28</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F</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45</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24</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Oral ulcer</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Folliculitis</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Eye involvement</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Pred 40mg qd</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CTX 400mg q2w</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Pred 25mg </a:t>
                      </a:r>
                      <a:r>
                        <a:rPr lang="en-US" sz="600" b="0" kern="100" dirty="0" err="1">
                          <a:solidFill>
                            <a:schemeClr val="tx1"/>
                          </a:solidFill>
                          <a:effectLst/>
                          <a:latin typeface="Times New Roman" panose="02020603050405020304" charset="0"/>
                          <a:ea typeface="宋体" panose="02010600030101010101" pitchFamily="2" charset="-122"/>
                          <a:cs typeface="Times New Roman" panose="02020603050405020304" charset="0"/>
                        </a:rPr>
                        <a:t>qd</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dirty="0">
                          <a:solidFill>
                            <a:schemeClr val="tx1"/>
                          </a:solidFill>
                          <a:effectLst/>
                          <a:latin typeface="Times New Roman" panose="02020603050405020304" charset="0"/>
                          <a:ea typeface="宋体" panose="02010600030101010101" pitchFamily="2" charset="-122"/>
                          <a:cs typeface="Times New Roman" panose="02020603050405020304" charset="0"/>
                        </a:rPr>
                        <a:t>CTX 400mg q2w</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8"/>
                  </a:ext>
                </a:extLst>
              </a:tr>
              <a:tr h="182575">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29</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M</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41</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120</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Oral ulcer</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Folliculitis</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600" kern="100">
                        <a:solidFill>
                          <a:schemeClr val="tx1"/>
                        </a:solidFill>
                        <a:effectLst/>
                        <a:latin typeface="Times New Roman" panose="02020603050405020304" charset="0"/>
                        <a:ea typeface="宋体" panose="02010600030101010101" pitchFamily="2" charset="-122"/>
                        <a:cs typeface="Times New Roman" panose="02020603050405020304" charset="0"/>
                        <a:sym typeface="+mn-ea"/>
                      </a:endParaRPr>
                    </a:p>
                    <a:p>
                      <a:pPr algn="ctr"/>
                      <a:r>
                        <a:rPr lang="en-US" sz="600" kern="100">
                          <a:solidFill>
                            <a:schemeClr val="tx1"/>
                          </a:solidFill>
                          <a:effectLst/>
                          <a:latin typeface="Times New Roman" panose="02020603050405020304" charset="0"/>
                          <a:ea typeface="宋体" panose="02010600030101010101" pitchFamily="2" charset="-122"/>
                          <a:cs typeface="Times New Roman" panose="02020603050405020304" charset="0"/>
                          <a:sym typeface="+mn-ea"/>
                        </a:rPr>
                        <a:t>-</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ea typeface="宋体" panose="02010600030101010101" pitchFamily="2" charset="-122"/>
                          <a:cs typeface="Times New Roman" panose="02020603050405020304" charset="0"/>
                          <a:sym typeface="+mn-ea"/>
                        </a:rPr>
                        <a:t>-</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rPr>
                        <a:t>CR</a:t>
                      </a:r>
                      <a:endParaRPr lang="zh-CN" altLang="en-US"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29"/>
                  </a:ext>
                </a:extLst>
              </a:tr>
              <a:tr h="0">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30</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12700" cmpd="sng">
                      <a:noFill/>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M</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31</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240</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Oral ulcer</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Genital ulcer</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r>
                        <a:rPr lang="en-US" sz="600" b="0" kern="100">
                          <a:solidFill>
                            <a:schemeClr val="tx1"/>
                          </a:solidFill>
                          <a:effectLst/>
                          <a:latin typeface="Times New Roman" panose="02020603050405020304" charset="0"/>
                          <a:ea typeface="宋体" panose="02010600030101010101" pitchFamily="2" charset="-122"/>
                          <a:cs typeface="Times New Roman" panose="02020603050405020304" charset="0"/>
                        </a:rPr>
                        <a:t>Folliculitis</a:t>
                      </a:r>
                      <a:endParaRPr lang="zh-CN" sz="600" b="0" kern="10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ea typeface="宋体" panose="02010600030101010101" pitchFamily="2" charset="-122"/>
                          <a:cs typeface="Times New Roman" panose="02020603050405020304" charset="0"/>
                          <a:sym typeface="+mn-ea"/>
                        </a:rPr>
                        <a:t>Thal 50mg qn</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600" kern="100">
                          <a:solidFill>
                            <a:schemeClr val="tx1"/>
                          </a:solidFill>
                          <a:effectLst/>
                          <a:latin typeface="Times New Roman" panose="02020603050405020304" charset="0"/>
                          <a:ea typeface="宋体" panose="02010600030101010101" pitchFamily="2" charset="-122"/>
                          <a:cs typeface="Times New Roman" panose="02020603050405020304" charset="0"/>
                          <a:sym typeface="+mn-ea"/>
                        </a:rPr>
                        <a:t>Thal 50mg qn</a:t>
                      </a: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CN" altLang="en-US" sz="600" kern="100" dirty="0" smtClean="0">
                        <a:solidFill>
                          <a:schemeClr val="tx1"/>
                        </a:solidFill>
                        <a:effectLst/>
                        <a:latin typeface="Times New Roman" panose="02020603050405020304" charset="0"/>
                        <a:ea typeface="宋体" panose="02010600030101010101" pitchFamily="2" charset="-122"/>
                        <a:cs typeface="Times New Roman" panose="02020603050405020304" charset="0"/>
                      </a:endParaRPr>
                    </a:p>
                    <a:p>
                      <a:pPr algn="ctr"/>
                      <a:endParaRPr lang="zh-CN" sz="600" b="0" kern="100" dirty="0">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68580" marR="68580" marT="0" marB="0" anchor="ctr">
                    <a:lnL w="635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30"/>
                  </a:ext>
                </a:extLst>
              </a:tr>
            </a:tbl>
          </a:graphicData>
        </a:graphic>
      </p:graphicFrame>
      <p:sp>
        <p:nvSpPr>
          <p:cNvPr id="9" name="Rectangle 2"/>
          <p:cNvSpPr>
            <a:spLocks noChangeArrowheads="1"/>
          </p:cNvSpPr>
          <p:nvPr/>
        </p:nvSpPr>
        <p:spPr bwMode="auto">
          <a:xfrm>
            <a:off x="-26753618" y="250001"/>
            <a:ext cx="60147525"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1"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 </a:t>
            </a:r>
            <a:r>
              <a:rPr kumimoji="0" lang="en-US" altLang="zh-CN" sz="1200" b="1" i="0" u="none" strike="noStrike" cap="none" normalizeH="0" baseline="0" dirty="0" err="1">
                <a:ln>
                  <a:noFill/>
                </a:ln>
                <a:solidFill>
                  <a:schemeClr val="tx1"/>
                </a:solidFill>
                <a:effectLst/>
                <a:latin typeface="Times New Roman" panose="02020603050405020304" charset="0"/>
                <a:ea typeface="宋体" panose="02010600030101010101" pitchFamily="2" charset="-122"/>
                <a:cs typeface="Times New Roman" panose="02020603050405020304" charset="0"/>
              </a:rPr>
              <a:t>eTable</a:t>
            </a:r>
            <a:r>
              <a:rPr kumimoji="0" lang="en-US" altLang="zh-CN" sz="1200" b="1"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 2. Clinical characteristics of study population and concomitant medication in placebo group</a:t>
            </a:r>
            <a:endParaRPr kumimoji="0" lang="en-US" altLang="zh-CN" sz="1200" b="1" i="0" u="none" strike="noStrike" cap="none" normalizeH="0" baseline="0" dirty="0">
              <a:ln>
                <a:noFill/>
              </a:ln>
              <a:solidFill>
                <a:schemeClr val="tx1"/>
              </a:solidFill>
              <a:effectLst/>
              <a:latin typeface="Times New Roman" panose="02020603050405020304" charset="0"/>
              <a:cs typeface="Times New Roman" panose="02020603050405020304" charset="0"/>
            </a:endParaRPr>
          </a:p>
        </p:txBody>
      </p:sp>
      <p:sp>
        <p:nvSpPr>
          <p:cNvPr id="2" name="文本框 1"/>
          <p:cNvSpPr txBox="1"/>
          <p:nvPr/>
        </p:nvSpPr>
        <p:spPr>
          <a:xfrm>
            <a:off x="105989" y="8806815"/>
            <a:ext cx="6071235" cy="337185"/>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Pred: prednisone; Col: colchicine; MMF: </a:t>
            </a:r>
            <a:r>
              <a:rPr kumimoji="0" lang="en-US" altLang="zh-CN" sz="800" b="0" i="0" u="none" strike="noStrike" cap="none" normalizeH="0" baseline="0" dirty="0" err="1">
                <a:ln>
                  <a:noFill/>
                </a:ln>
                <a:solidFill>
                  <a:schemeClr val="tx1"/>
                </a:solidFill>
                <a:effectLst/>
                <a:latin typeface="Times New Roman" panose="02020603050405020304" charset="0"/>
                <a:ea typeface="宋体" panose="02010600030101010101" pitchFamily="2" charset="-122"/>
                <a:cs typeface="Times New Roman" panose="02020603050405020304" charset="0"/>
              </a:rPr>
              <a:t>mycophenolatemofetil</a:t>
            </a:r>
            <a:r>
              <a:rPr kumimoji="0" lang="en-US" altLang="zh-CN" sz="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 HCQ: hydroxychloroquine; CTX: cyclophosphamide; Thal: thalidomide</a:t>
            </a: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      -</a:t>
            </a:r>
            <a:r>
              <a:rPr kumimoji="0" lang="zh-CN" altLang="en-US" sz="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a:t>
            </a:r>
            <a:r>
              <a:rPr kumimoji="0" lang="en-US" altLang="zh-CN" sz="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only ues </a:t>
            </a:r>
            <a:r>
              <a:rPr kumimoji="0" lang="zh-CN" altLang="en-US" sz="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topical glucocorticoids</a:t>
            </a:r>
            <a:r>
              <a:rPr kumimoji="0" lang="en-US" altLang="zh-CN" sz="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a:t>
            </a:r>
            <a:endParaRPr kumimoji="0" lang="en-US" altLang="zh-CN" sz="800" b="0" i="0" u="none" strike="noStrike" cap="none" normalizeH="0" baseline="0" dirty="0">
              <a:ln>
                <a:noFill/>
              </a:ln>
              <a:solidFill>
                <a:schemeClr val="tx1"/>
              </a:solidFill>
              <a:effectLst/>
              <a:latin typeface="Times New Roman" panose="02020603050405020304" charset="0"/>
              <a:cs typeface="Times New Roman" panose="0202060305040502030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174625" y="577850"/>
          <a:ext cx="6540500" cy="7616654"/>
        </p:xfrm>
        <a:graphic>
          <a:graphicData uri="http://schemas.openxmlformats.org/drawingml/2006/table">
            <a:tbl>
              <a:tblPr/>
              <a:tblGrid>
                <a:gridCol w="6540500">
                  <a:extLst>
                    <a:ext uri="{9D8B030D-6E8A-4147-A177-3AD203B41FA5}">
                      <a16:colId xmlns:a16="http://schemas.microsoft.com/office/drawing/2014/main" xmlns="" val="20000"/>
                    </a:ext>
                  </a:extLst>
                </a:gridCol>
              </a:tblGrid>
              <a:tr h="258719">
                <a:tc>
                  <a:txBody>
                    <a:bodyPr/>
                    <a:lstStyle>
                      <a:lvl1pPr>
                        <a:spcBef>
                          <a:spcPct val="20000"/>
                        </a:spcBef>
                        <a:buFont typeface="Arial" panose="020B0604020202020204" pitchFamily="34" charset="0"/>
                        <a:defRPr sz="2800">
                          <a:solidFill>
                            <a:schemeClr val="tx1"/>
                          </a:solidFill>
                          <a:latin typeface="Calibri" panose="020F0502020204030204" charset="0"/>
                        </a:defRPr>
                      </a:lvl1pPr>
                      <a:lvl2pPr marL="742950" indent="-285750">
                        <a:spcBef>
                          <a:spcPct val="20000"/>
                        </a:spcBef>
                        <a:buFont typeface="Arial" panose="020B0604020202020204" pitchFamily="34" charset="0"/>
                        <a:defRPr sz="2400">
                          <a:solidFill>
                            <a:schemeClr val="tx1"/>
                          </a:solidFill>
                          <a:latin typeface="Calibri" panose="020F0502020204030204" charset="0"/>
                        </a:defRPr>
                      </a:lvl2pPr>
                      <a:lvl3pPr marL="1143000" indent="-228600">
                        <a:spcBef>
                          <a:spcPct val="20000"/>
                        </a:spcBef>
                        <a:buFont typeface="Arial" panose="020B0604020202020204" pitchFamily="34" charset="0"/>
                        <a:defRPr sz="2000">
                          <a:solidFill>
                            <a:schemeClr val="tx1"/>
                          </a:solidFill>
                          <a:latin typeface="Calibri" panose="020F0502020204030204" charset="0"/>
                        </a:defRPr>
                      </a:lvl3pPr>
                      <a:lvl4pPr marL="1600200" indent="-228600">
                        <a:spcBef>
                          <a:spcPct val="20000"/>
                        </a:spcBef>
                        <a:buFont typeface="Arial" panose="020B0604020202020204" pitchFamily="34" charset="0"/>
                        <a:defRPr>
                          <a:solidFill>
                            <a:schemeClr val="tx1"/>
                          </a:solidFill>
                          <a:latin typeface="Calibri" panose="020F0502020204030204" charset="0"/>
                        </a:defRPr>
                      </a:lvl4pPr>
                      <a:lvl5pPr marL="2057400" indent="-228600">
                        <a:spcBef>
                          <a:spcPct val="20000"/>
                        </a:spcBef>
                        <a:buFont typeface="Arial" panose="020B0604020202020204" pitchFamily="34" charset="0"/>
                        <a:defRPr>
                          <a:solidFill>
                            <a:schemeClr val="tx1"/>
                          </a:solidFill>
                          <a:latin typeface="Calibri" panose="020F050202020403020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800" b="1"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Inclusion</a:t>
                      </a:r>
                      <a:r>
                        <a:rPr kumimoji="0" lang="zh-CN" altLang="en-US" sz="800" b="1"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 </a:t>
                      </a:r>
                      <a:r>
                        <a:rPr kumimoji="0" lang="en-US" altLang="zh-CN" sz="800" b="1"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criteria</a:t>
                      </a:r>
                      <a:endParaRPr kumimoji="0" lang="zh-CN" altLang="en-US" sz="800" b="1"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91445" marR="91445" marT="45716" marB="45716" horzOverflow="overflow">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213364">
                <a:tc>
                  <a:txBody>
                    <a:bodyPr/>
                    <a:lstStyle>
                      <a:lvl1pPr>
                        <a:spcBef>
                          <a:spcPct val="20000"/>
                        </a:spcBef>
                        <a:buFont typeface="Arial" panose="020B0604020202020204" pitchFamily="34" charset="0"/>
                        <a:defRPr sz="2800">
                          <a:solidFill>
                            <a:schemeClr val="tx1"/>
                          </a:solidFill>
                          <a:latin typeface="Calibri" panose="020F0502020204030204" charset="0"/>
                        </a:defRPr>
                      </a:lvl1pPr>
                      <a:lvl2pPr marL="742950" indent="-285750">
                        <a:spcBef>
                          <a:spcPct val="20000"/>
                        </a:spcBef>
                        <a:buFont typeface="Arial" panose="020B0604020202020204" pitchFamily="34" charset="0"/>
                        <a:defRPr sz="2400">
                          <a:solidFill>
                            <a:schemeClr val="tx1"/>
                          </a:solidFill>
                          <a:latin typeface="Calibri" panose="020F0502020204030204" charset="0"/>
                        </a:defRPr>
                      </a:lvl2pPr>
                      <a:lvl3pPr marL="1143000" indent="-228600">
                        <a:spcBef>
                          <a:spcPct val="20000"/>
                        </a:spcBef>
                        <a:buFont typeface="Arial" panose="020B0604020202020204" pitchFamily="34" charset="0"/>
                        <a:defRPr sz="2000">
                          <a:solidFill>
                            <a:schemeClr val="tx1"/>
                          </a:solidFill>
                          <a:latin typeface="Calibri" panose="020F0502020204030204" charset="0"/>
                        </a:defRPr>
                      </a:lvl3pPr>
                      <a:lvl4pPr marL="1600200" indent="-228600">
                        <a:spcBef>
                          <a:spcPct val="20000"/>
                        </a:spcBef>
                        <a:buFont typeface="Arial" panose="020B0604020202020204" pitchFamily="34" charset="0"/>
                        <a:defRPr>
                          <a:solidFill>
                            <a:schemeClr val="tx1"/>
                          </a:solidFill>
                          <a:latin typeface="Calibri" panose="020F0502020204030204" charset="0"/>
                        </a:defRPr>
                      </a:lvl4pPr>
                      <a:lvl5pPr marL="2057400" indent="-228600">
                        <a:spcBef>
                          <a:spcPct val="20000"/>
                        </a:spcBef>
                        <a:buFont typeface="Arial" panose="020B0604020202020204" pitchFamily="34" charset="0"/>
                        <a:defRPr>
                          <a:solidFill>
                            <a:schemeClr val="tx1"/>
                          </a:solidFill>
                          <a:latin typeface="Calibri" panose="020F050202020403020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1.     Men or women</a:t>
                      </a:r>
                      <a:r>
                        <a:rPr kumimoji="0" lang="zh-CN" altLang="en-US" sz="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 </a:t>
                      </a:r>
                      <a:r>
                        <a:rPr kumimoji="0" lang="en-US" altLang="zh-CN" sz="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18-70 years of age (or the legal age of consent in the jurisdiction in which the study is taking place). </a:t>
                      </a:r>
                    </a:p>
                  </a:txBody>
                  <a:tcPr marL="91445" marR="91445" marT="45716" marB="45716" horzOverflow="overflow">
                    <a:lnL>
                      <a:noFill/>
                    </a:lnL>
                    <a:lnR>
                      <a:noFill/>
                    </a:lnR>
                    <a:lnT w="12700" cap="flat" cmpd="sng" algn="ctr">
                      <a:no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xmlns="" val="10001"/>
                  </a:ext>
                </a:extLst>
              </a:tr>
              <a:tr h="213364">
                <a:tc>
                  <a:txBody>
                    <a:bodyPr/>
                    <a:lstStyle>
                      <a:lvl1pPr>
                        <a:spcBef>
                          <a:spcPct val="20000"/>
                        </a:spcBef>
                        <a:buFont typeface="Arial" panose="020B0604020202020204" pitchFamily="34" charset="0"/>
                        <a:defRPr sz="2800">
                          <a:solidFill>
                            <a:schemeClr val="tx1"/>
                          </a:solidFill>
                          <a:latin typeface="Calibri" panose="020F0502020204030204" charset="0"/>
                        </a:defRPr>
                      </a:lvl1pPr>
                      <a:lvl2pPr marL="742950" indent="-285750">
                        <a:spcBef>
                          <a:spcPct val="20000"/>
                        </a:spcBef>
                        <a:buFont typeface="Arial" panose="020B0604020202020204" pitchFamily="34" charset="0"/>
                        <a:defRPr sz="2400">
                          <a:solidFill>
                            <a:schemeClr val="tx1"/>
                          </a:solidFill>
                          <a:latin typeface="Calibri" panose="020F0502020204030204" charset="0"/>
                        </a:defRPr>
                      </a:lvl2pPr>
                      <a:lvl3pPr marL="1143000" indent="-228600">
                        <a:spcBef>
                          <a:spcPct val="20000"/>
                        </a:spcBef>
                        <a:buFont typeface="Arial" panose="020B0604020202020204" pitchFamily="34" charset="0"/>
                        <a:defRPr sz="2000">
                          <a:solidFill>
                            <a:schemeClr val="tx1"/>
                          </a:solidFill>
                          <a:latin typeface="Calibri" panose="020F0502020204030204" charset="0"/>
                        </a:defRPr>
                      </a:lvl3pPr>
                      <a:lvl4pPr marL="1600200" indent="-228600">
                        <a:spcBef>
                          <a:spcPct val="20000"/>
                        </a:spcBef>
                        <a:buFont typeface="Arial" panose="020B0604020202020204" pitchFamily="34" charset="0"/>
                        <a:defRPr>
                          <a:solidFill>
                            <a:schemeClr val="tx1"/>
                          </a:solidFill>
                          <a:latin typeface="Calibri" panose="020F0502020204030204" charset="0"/>
                        </a:defRPr>
                      </a:lvl4pPr>
                      <a:lvl5pPr marL="2057400" indent="-228600">
                        <a:spcBef>
                          <a:spcPct val="20000"/>
                        </a:spcBef>
                        <a:buFont typeface="Arial" panose="020B0604020202020204" pitchFamily="34" charset="0"/>
                        <a:defRPr>
                          <a:solidFill>
                            <a:schemeClr val="tx1"/>
                          </a:solidFill>
                          <a:latin typeface="Calibri" panose="020F050202020403020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800" b="0" i="0" u="none" strike="noStrike" kern="1200"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2.     </a:t>
                      </a:r>
                      <a:r>
                        <a:rPr kumimoji="0" lang="en-US" altLang="zh-CN" sz="800" b="0" i="0" u="none" strike="noStrike" kern="1200" cap="none" normalizeH="0" baseline="0" dirty="0">
                          <a:ln>
                            <a:noFill/>
                          </a:ln>
                          <a:solidFill>
                            <a:schemeClr val="tx1"/>
                          </a:solidFill>
                          <a:effectLst/>
                          <a:latin typeface="Times New Roman" panose="02020603050405020304" charset="0"/>
                          <a:ea typeface="+mn-ea"/>
                          <a:cs typeface="Times New Roman" panose="02020603050405020304" charset="0"/>
                        </a:rPr>
                        <a:t>Diagnosis of </a:t>
                      </a:r>
                      <a:r>
                        <a:rPr kumimoji="0" lang="en-US" altLang="zh-CN" sz="800" b="0" i="0" u="none" strike="noStrike" kern="1200" cap="none" normalizeH="0" baseline="0" dirty="0" err="1">
                          <a:ln>
                            <a:noFill/>
                          </a:ln>
                          <a:solidFill>
                            <a:schemeClr val="tx1"/>
                          </a:solidFill>
                          <a:effectLst/>
                          <a:latin typeface="Times New Roman" panose="02020603050405020304" charset="0"/>
                          <a:ea typeface="+mn-ea"/>
                          <a:cs typeface="Times New Roman" panose="02020603050405020304" charset="0"/>
                        </a:rPr>
                        <a:t>Behçet’s</a:t>
                      </a:r>
                      <a:r>
                        <a:rPr kumimoji="0" lang="en-US" altLang="zh-CN" sz="800" b="0" i="0" u="none" strike="noStrike" kern="1200" cap="none" normalizeH="0" baseline="0" dirty="0">
                          <a:ln>
                            <a:noFill/>
                          </a:ln>
                          <a:solidFill>
                            <a:schemeClr val="tx1"/>
                          </a:solidFill>
                          <a:effectLst/>
                          <a:latin typeface="Times New Roman" panose="02020603050405020304" charset="0"/>
                          <a:ea typeface="+mn-ea"/>
                          <a:cs typeface="Times New Roman" panose="02020603050405020304" charset="0"/>
                        </a:rPr>
                        <a:t> Disease (according to the 1990 ISG ) for ≥3 months before screening.</a:t>
                      </a:r>
                      <a:endParaRPr kumimoji="0" lang="en-US" altLang="zh-CN" sz="800" b="0" i="0" u="none" strike="noStrike" kern="1200"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91445" marR="91445" marT="45716" marB="45716" horzOverflow="overflow">
                    <a:lnL>
                      <a:noFill/>
                    </a:lnL>
                    <a:lnR>
                      <a:noFill/>
                    </a:lnR>
                    <a:lnT>
                      <a:noFill/>
                    </a:lnT>
                    <a:lnB>
                      <a:noFill/>
                    </a:lnB>
                    <a:lnTlToBr>
                      <a:noFill/>
                    </a:lnTlToBr>
                    <a:lnBlToTr>
                      <a:noFill/>
                    </a:lnBlToTr>
                    <a:noFill/>
                  </a:tcPr>
                </a:tc>
                <a:extLst>
                  <a:ext uri="{0D108BD9-81ED-4DB2-BD59-A6C34878D82A}">
                    <a16:rowId xmlns:a16="http://schemas.microsoft.com/office/drawing/2014/main" xmlns="" val="10002"/>
                  </a:ext>
                </a:extLst>
              </a:tr>
              <a:tr h="213364">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800" b="0" i="0" u="none" strike="noStrike" kern="1200"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3.</a:t>
                      </a:r>
                      <a:r>
                        <a:rPr kumimoji="0" lang="zh-CN" altLang="en-US" sz="800" b="0" i="0" u="none" strike="noStrike" kern="1200"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     </a:t>
                      </a:r>
                      <a:r>
                        <a:rPr kumimoji="0" lang="en-US" altLang="zh-CN" sz="800" b="0" i="0" u="none" strike="noStrike" kern="1200" cap="none" normalizeH="0" baseline="0" dirty="0">
                          <a:ln>
                            <a:noFill/>
                          </a:ln>
                          <a:solidFill>
                            <a:schemeClr val="tx1"/>
                          </a:solidFill>
                          <a:effectLst/>
                          <a:latin typeface="Times New Roman" panose="02020603050405020304" charset="0"/>
                          <a:ea typeface="+mn-ea"/>
                          <a:cs typeface="Times New Roman" panose="02020603050405020304" charset="0"/>
                        </a:rPr>
                        <a:t>Active oral ulcer at time of screening.</a:t>
                      </a:r>
                      <a:endParaRPr kumimoji="0" lang="en-US" altLang="zh-CN" sz="800" b="0" i="0" u="none" strike="noStrike" kern="1200"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91445" marR="91445" marT="45716" marB="45716" horzOverflow="overflow">
                    <a:lnL>
                      <a:noFill/>
                    </a:lnL>
                    <a:lnR>
                      <a:noFill/>
                    </a:lnR>
                    <a:lnT>
                      <a:noFill/>
                    </a:lnT>
                    <a:lnB>
                      <a:noFill/>
                    </a:lnB>
                    <a:lnTlToBr>
                      <a:noFill/>
                    </a:lnTlToBr>
                    <a:lnBlToTr>
                      <a:noFill/>
                    </a:lnBlToTr>
                    <a:noFill/>
                  </a:tcPr>
                </a:tc>
                <a:extLst>
                  <a:ext uri="{0D108BD9-81ED-4DB2-BD59-A6C34878D82A}">
                    <a16:rowId xmlns:a16="http://schemas.microsoft.com/office/drawing/2014/main" xmlns="" val="10003"/>
                  </a:ext>
                </a:extLst>
              </a:tr>
              <a:tr h="213364">
                <a:tc>
                  <a:txBody>
                    <a:bodyPr/>
                    <a:lstStyle>
                      <a:lvl1pPr>
                        <a:spcBef>
                          <a:spcPct val="20000"/>
                        </a:spcBef>
                        <a:buFont typeface="Arial" panose="020B0604020202020204" pitchFamily="34" charset="0"/>
                        <a:defRPr sz="2800">
                          <a:solidFill>
                            <a:schemeClr val="tx1"/>
                          </a:solidFill>
                          <a:latin typeface="Calibri" panose="020F0502020204030204" charset="0"/>
                        </a:defRPr>
                      </a:lvl1pPr>
                      <a:lvl2pPr marL="742950" indent="-285750">
                        <a:spcBef>
                          <a:spcPct val="20000"/>
                        </a:spcBef>
                        <a:buFont typeface="Arial" panose="020B0604020202020204" pitchFamily="34" charset="0"/>
                        <a:defRPr sz="2400">
                          <a:solidFill>
                            <a:schemeClr val="tx1"/>
                          </a:solidFill>
                          <a:latin typeface="Calibri" panose="020F0502020204030204" charset="0"/>
                        </a:defRPr>
                      </a:lvl2pPr>
                      <a:lvl3pPr marL="1143000" indent="-228600">
                        <a:spcBef>
                          <a:spcPct val="20000"/>
                        </a:spcBef>
                        <a:buFont typeface="Arial" panose="020B0604020202020204" pitchFamily="34" charset="0"/>
                        <a:defRPr sz="2000">
                          <a:solidFill>
                            <a:schemeClr val="tx1"/>
                          </a:solidFill>
                          <a:latin typeface="Calibri" panose="020F0502020204030204" charset="0"/>
                        </a:defRPr>
                      </a:lvl3pPr>
                      <a:lvl4pPr marL="1600200" indent="-228600">
                        <a:spcBef>
                          <a:spcPct val="20000"/>
                        </a:spcBef>
                        <a:buFont typeface="Arial" panose="020B0604020202020204" pitchFamily="34" charset="0"/>
                        <a:defRPr>
                          <a:solidFill>
                            <a:schemeClr val="tx1"/>
                          </a:solidFill>
                          <a:latin typeface="Calibri" panose="020F0502020204030204" charset="0"/>
                        </a:defRPr>
                      </a:lvl4pPr>
                      <a:lvl5pPr marL="2057400" indent="-228600">
                        <a:spcBef>
                          <a:spcPct val="20000"/>
                        </a:spcBef>
                        <a:buFont typeface="Arial" panose="020B0604020202020204" pitchFamily="34" charset="0"/>
                        <a:defRPr>
                          <a:solidFill>
                            <a:schemeClr val="tx1"/>
                          </a:solidFill>
                          <a:latin typeface="Calibri" panose="020F050202020403020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4.     </a:t>
                      </a:r>
                      <a:r>
                        <a:rPr kumimoji="0" lang="en-US" altLang="zh-CN" sz="800" b="0" i="0" u="none" strike="noStrike" kern="1200" cap="none" normalizeH="0" baseline="0" dirty="0">
                          <a:ln>
                            <a:noFill/>
                          </a:ln>
                          <a:solidFill>
                            <a:schemeClr val="tx1"/>
                          </a:solidFill>
                          <a:effectLst/>
                          <a:latin typeface="Times New Roman" panose="02020603050405020304" charset="0"/>
                          <a:ea typeface="+mn-ea"/>
                          <a:cs typeface="Times New Roman" panose="02020603050405020304" charset="0"/>
                        </a:rPr>
                        <a:t>Patients on corticosteroids ( (≤1 mg/kg/d prednisone or equivalent), DMARDs (e.g. methotrexate, hydroxychloroquine, azathioprine, MMF, leflunomide, ciclosporin etc.), must have been on a stable dose for 4 weeks prior to receiving the first infusion of study medication and expected to remain on this dose throughout the study. If the registered doctor plans to quit using current DMARDs or glucocorticoids, the washout period needs to be followed before patients join the groups. Each drug needs to meet the following washout period</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pPr>
                      <a:r>
                        <a:rPr kumimoji="0" lang="en-US" altLang="zh-CN" sz="800" b="0" i="0" u="none" strike="noStrike" kern="1200" cap="none" normalizeH="0" baseline="0" dirty="0">
                          <a:ln>
                            <a:noFill/>
                          </a:ln>
                          <a:solidFill>
                            <a:schemeClr val="tx1"/>
                          </a:solidFill>
                          <a:effectLst/>
                          <a:latin typeface="Times New Roman" panose="02020603050405020304" charset="0"/>
                          <a:ea typeface="+mn-ea"/>
                          <a:cs typeface="Times New Roman" panose="02020603050405020304" charset="0"/>
                        </a:rPr>
                        <a:t>glucocorticoids 2 weeks</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pPr>
                      <a:r>
                        <a:rPr kumimoji="0" lang="en-US" altLang="zh-CN" sz="800" b="0" i="0" u="none" strike="noStrike" kern="1200" cap="none" normalizeH="0" baseline="0" dirty="0">
                          <a:ln>
                            <a:noFill/>
                          </a:ln>
                          <a:solidFill>
                            <a:schemeClr val="tx1"/>
                          </a:solidFill>
                          <a:effectLst/>
                          <a:latin typeface="Times New Roman" panose="02020603050405020304" charset="0"/>
                          <a:ea typeface="+mn-ea"/>
                          <a:cs typeface="Times New Roman" panose="02020603050405020304" charset="0"/>
                        </a:rPr>
                        <a:t>DMARDs ( including m methotrexate, hydroxychloroquine, azathioprine, MMF, leflunomide, and ciclosporin ) 4 weeks</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pPr>
                      <a:r>
                        <a:rPr kumimoji="0" lang="en-US" altLang="zh-CN" sz="800" b="0" i="0" u="none" strike="noStrike" kern="1200" cap="none" normalizeH="0" baseline="0" dirty="0">
                          <a:ln>
                            <a:noFill/>
                          </a:ln>
                          <a:solidFill>
                            <a:schemeClr val="tx1"/>
                          </a:solidFill>
                          <a:effectLst/>
                          <a:latin typeface="Times New Roman" panose="02020603050405020304" charset="0"/>
                          <a:ea typeface="+mn-ea"/>
                          <a:cs typeface="Times New Roman" panose="02020603050405020304" charset="0"/>
                        </a:rPr>
                        <a:t>IVIg or cyclophosphamide 2 months</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pPr>
                      <a:r>
                        <a:rPr kumimoji="0" lang="en-US" altLang="zh-CN" sz="800" b="0" i="0" u="none" strike="noStrike" kern="1200" cap="none" normalizeH="0" baseline="0" dirty="0">
                          <a:ln>
                            <a:noFill/>
                          </a:ln>
                          <a:solidFill>
                            <a:schemeClr val="tx1"/>
                          </a:solidFill>
                          <a:effectLst/>
                          <a:latin typeface="Times New Roman" panose="02020603050405020304" charset="0"/>
                          <a:ea typeface="+mn-ea"/>
                          <a:cs typeface="Times New Roman" panose="02020603050405020304" charset="0"/>
                        </a:rPr>
                        <a:t>Rituximab 6 months</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pPr>
                      <a:r>
                        <a:rPr kumimoji="0" lang="en-US" altLang="zh-CN" sz="800" b="0" i="0" u="none" strike="noStrike" kern="1200" cap="none" normalizeH="0" baseline="0" dirty="0">
                          <a:ln>
                            <a:noFill/>
                          </a:ln>
                          <a:solidFill>
                            <a:schemeClr val="tx1"/>
                          </a:solidFill>
                          <a:effectLst/>
                          <a:latin typeface="Times New Roman" panose="02020603050405020304" charset="0"/>
                          <a:ea typeface="+mn-ea"/>
                          <a:cs typeface="Times New Roman" panose="02020603050405020304" charset="0"/>
                        </a:rPr>
                        <a:t>other </a:t>
                      </a:r>
                      <a:r>
                        <a:rPr kumimoji="0" lang="en-US" altLang="zh-CN" sz="800" b="0" i="0" u="none" strike="noStrike" kern="1200" cap="none" normalizeH="0" baseline="0" dirty="0" err="1">
                          <a:ln>
                            <a:noFill/>
                          </a:ln>
                          <a:solidFill>
                            <a:schemeClr val="tx1"/>
                          </a:solidFill>
                          <a:effectLst/>
                          <a:latin typeface="Times New Roman" panose="02020603050405020304" charset="0"/>
                          <a:ea typeface="+mn-ea"/>
                          <a:cs typeface="Times New Roman" panose="02020603050405020304" charset="0"/>
                        </a:rPr>
                        <a:t>bDMARDs</a:t>
                      </a:r>
                      <a:r>
                        <a:rPr kumimoji="0" lang="en-US" altLang="zh-CN" sz="800" b="0" i="0" u="none" strike="noStrike" kern="1200" cap="none" normalizeH="0" baseline="0" dirty="0">
                          <a:ln>
                            <a:noFill/>
                          </a:ln>
                          <a:solidFill>
                            <a:schemeClr val="tx1"/>
                          </a:solidFill>
                          <a:effectLst/>
                          <a:latin typeface="Times New Roman" panose="02020603050405020304" charset="0"/>
                          <a:ea typeface="+mn-ea"/>
                          <a:cs typeface="Times New Roman" panose="02020603050405020304" charset="0"/>
                        </a:rPr>
                        <a:t> e.g. Infliximab, Adalimumab, </a:t>
                      </a:r>
                      <a:r>
                        <a:rPr kumimoji="0" lang="en-US" altLang="zh-CN" sz="800" b="0" i="0" u="none" strike="noStrike" kern="1200" cap="none" normalizeH="0" baseline="0" dirty="0" err="1">
                          <a:ln>
                            <a:noFill/>
                          </a:ln>
                          <a:solidFill>
                            <a:schemeClr val="tx1"/>
                          </a:solidFill>
                          <a:effectLst/>
                          <a:latin typeface="Times New Roman" panose="02020603050405020304" charset="0"/>
                          <a:ea typeface="+mn-ea"/>
                          <a:cs typeface="Times New Roman" panose="02020603050405020304" charset="0"/>
                        </a:rPr>
                        <a:t>Enanercept</a:t>
                      </a:r>
                      <a:r>
                        <a:rPr kumimoji="0" lang="en-US" altLang="zh-CN" sz="800" b="0" i="0" u="none" strike="noStrike" kern="1200" cap="none" normalizeH="0" baseline="0" dirty="0">
                          <a:ln>
                            <a:noFill/>
                          </a:ln>
                          <a:solidFill>
                            <a:schemeClr val="tx1"/>
                          </a:solidFill>
                          <a:effectLst/>
                          <a:latin typeface="Times New Roman" panose="02020603050405020304" charset="0"/>
                          <a:ea typeface="+mn-ea"/>
                          <a:cs typeface="Times New Roman" panose="02020603050405020304" charset="0"/>
                        </a:rPr>
                        <a:t> </a:t>
                      </a:r>
                      <a:r>
                        <a:rPr kumimoji="0" lang="en-US" altLang="zh-CN" sz="800" b="0" i="0" u="none" strike="noStrike" kern="1200" cap="none" normalizeH="0" baseline="0" dirty="0" err="1">
                          <a:ln>
                            <a:noFill/>
                          </a:ln>
                          <a:solidFill>
                            <a:schemeClr val="tx1"/>
                          </a:solidFill>
                          <a:effectLst/>
                          <a:latin typeface="Times New Roman" panose="02020603050405020304" charset="0"/>
                          <a:ea typeface="+mn-ea"/>
                          <a:cs typeface="Times New Roman" panose="02020603050405020304" charset="0"/>
                        </a:rPr>
                        <a:t>etc.etc</a:t>
                      </a:r>
                      <a:r>
                        <a:rPr kumimoji="0" lang="en-US" altLang="zh-CN" sz="800" b="0" i="0" u="none" strike="noStrike" kern="1200" cap="none" normalizeH="0" baseline="0" dirty="0">
                          <a:ln>
                            <a:noFill/>
                          </a:ln>
                          <a:solidFill>
                            <a:schemeClr val="tx1"/>
                          </a:solidFill>
                          <a:effectLst/>
                          <a:latin typeface="Times New Roman" panose="02020603050405020304" charset="0"/>
                          <a:ea typeface="+mn-ea"/>
                          <a:cs typeface="Times New Roman" panose="02020603050405020304" charset="0"/>
                        </a:rPr>
                        <a:t>.) 12 weeks</a:t>
                      </a:r>
                      <a:endParaRPr kumimoji="0" lang="en-US" altLang="zh-CN" sz="800" b="0" i="0" u="none" strike="noStrike" kern="1200"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91445" marR="91445" marT="45716" marB="45716" horzOverflow="overflow">
                    <a:lnL>
                      <a:noFill/>
                    </a:lnL>
                    <a:lnR>
                      <a:noFill/>
                    </a:lnR>
                    <a:lnT>
                      <a:noFill/>
                    </a:lnT>
                    <a:lnB>
                      <a:noFill/>
                    </a:lnB>
                    <a:lnTlToBr>
                      <a:noFill/>
                    </a:lnTlToBr>
                    <a:lnBlToTr>
                      <a:noFill/>
                    </a:lnBlToTr>
                    <a:noFill/>
                  </a:tcPr>
                </a:tc>
                <a:extLst>
                  <a:ext uri="{0D108BD9-81ED-4DB2-BD59-A6C34878D82A}">
                    <a16:rowId xmlns:a16="http://schemas.microsoft.com/office/drawing/2014/main" xmlns="" val="10004"/>
                  </a:ext>
                </a:extLst>
              </a:tr>
              <a:tr h="258719">
                <a:tc>
                  <a:txBody>
                    <a:bodyPr/>
                    <a:lstStyle>
                      <a:lvl1pPr>
                        <a:spcBef>
                          <a:spcPct val="20000"/>
                        </a:spcBef>
                        <a:buFont typeface="Arial" panose="020B0604020202020204" pitchFamily="34" charset="0"/>
                        <a:defRPr sz="2800">
                          <a:solidFill>
                            <a:schemeClr val="tx1"/>
                          </a:solidFill>
                          <a:latin typeface="Calibri" panose="020F0502020204030204" charset="0"/>
                        </a:defRPr>
                      </a:lvl1pPr>
                      <a:lvl2pPr marL="742950" indent="-285750">
                        <a:spcBef>
                          <a:spcPct val="20000"/>
                        </a:spcBef>
                        <a:buFont typeface="Arial" panose="020B0604020202020204" pitchFamily="34" charset="0"/>
                        <a:defRPr sz="2400">
                          <a:solidFill>
                            <a:schemeClr val="tx1"/>
                          </a:solidFill>
                          <a:latin typeface="Calibri" panose="020F0502020204030204" charset="0"/>
                        </a:defRPr>
                      </a:lvl2pPr>
                      <a:lvl3pPr marL="1143000" indent="-228600">
                        <a:spcBef>
                          <a:spcPct val="20000"/>
                        </a:spcBef>
                        <a:buFont typeface="Arial" panose="020B0604020202020204" pitchFamily="34" charset="0"/>
                        <a:defRPr sz="2000">
                          <a:solidFill>
                            <a:schemeClr val="tx1"/>
                          </a:solidFill>
                          <a:latin typeface="Calibri" panose="020F0502020204030204" charset="0"/>
                        </a:defRPr>
                      </a:lvl3pPr>
                      <a:lvl4pPr marL="1600200" indent="-228600">
                        <a:spcBef>
                          <a:spcPct val="20000"/>
                        </a:spcBef>
                        <a:buFont typeface="Arial" panose="020B0604020202020204" pitchFamily="34" charset="0"/>
                        <a:defRPr>
                          <a:solidFill>
                            <a:schemeClr val="tx1"/>
                          </a:solidFill>
                          <a:latin typeface="Calibri" panose="020F0502020204030204" charset="0"/>
                        </a:defRPr>
                      </a:lvl4pPr>
                      <a:lvl5pPr marL="2057400" indent="-228600">
                        <a:spcBef>
                          <a:spcPct val="20000"/>
                        </a:spcBef>
                        <a:buFont typeface="Arial" panose="020B0604020202020204" pitchFamily="34" charset="0"/>
                        <a:defRPr>
                          <a:solidFill>
                            <a:schemeClr val="tx1"/>
                          </a:solidFill>
                          <a:latin typeface="Calibri" panose="020F050202020403020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800" b="1"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Exclusion</a:t>
                      </a:r>
                      <a:r>
                        <a:rPr kumimoji="0" lang="zh-CN" altLang="en-US" sz="800" b="1"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 </a:t>
                      </a:r>
                      <a:r>
                        <a:rPr kumimoji="0" lang="en-US" altLang="zh-CN" sz="800" b="1"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criteria</a:t>
                      </a:r>
                      <a:r>
                        <a:rPr kumimoji="0" lang="zh-CN" altLang="en-US" sz="800" b="1"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 </a:t>
                      </a:r>
                    </a:p>
                  </a:txBody>
                  <a:tcPr marL="91445" marR="91445" marT="45716" marB="45716"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r h="0">
                <a:tc>
                  <a:txBody>
                    <a:bodyPr/>
                    <a:lstStyle>
                      <a:lvl1pPr>
                        <a:spcBef>
                          <a:spcPct val="20000"/>
                        </a:spcBef>
                        <a:buFont typeface="Arial" panose="020B0604020202020204" pitchFamily="34" charset="0"/>
                        <a:defRPr sz="2800">
                          <a:solidFill>
                            <a:schemeClr val="tx1"/>
                          </a:solidFill>
                          <a:latin typeface="Calibri" panose="020F0502020204030204" charset="0"/>
                        </a:defRPr>
                      </a:lvl1pPr>
                      <a:lvl2pPr marL="742950" indent="-285750">
                        <a:spcBef>
                          <a:spcPct val="20000"/>
                        </a:spcBef>
                        <a:buFont typeface="Arial" panose="020B0604020202020204" pitchFamily="34" charset="0"/>
                        <a:defRPr sz="2400">
                          <a:solidFill>
                            <a:schemeClr val="tx1"/>
                          </a:solidFill>
                          <a:latin typeface="Calibri" panose="020F0502020204030204" charset="0"/>
                        </a:defRPr>
                      </a:lvl2pPr>
                      <a:lvl3pPr marL="1143000" indent="-228600">
                        <a:spcBef>
                          <a:spcPct val="20000"/>
                        </a:spcBef>
                        <a:buFont typeface="Arial" panose="020B0604020202020204" pitchFamily="34" charset="0"/>
                        <a:defRPr sz="2000">
                          <a:solidFill>
                            <a:schemeClr val="tx1"/>
                          </a:solidFill>
                          <a:latin typeface="Calibri" panose="020F0502020204030204" charset="0"/>
                        </a:defRPr>
                      </a:lvl3pPr>
                      <a:lvl4pPr marL="1600200" indent="-228600">
                        <a:spcBef>
                          <a:spcPct val="20000"/>
                        </a:spcBef>
                        <a:buFont typeface="Arial" panose="020B0604020202020204" pitchFamily="34" charset="0"/>
                        <a:defRPr>
                          <a:solidFill>
                            <a:schemeClr val="tx1"/>
                          </a:solidFill>
                          <a:latin typeface="Calibri" panose="020F0502020204030204" charset="0"/>
                        </a:defRPr>
                      </a:lvl4pPr>
                      <a:lvl5pPr marL="2057400" indent="-228600">
                        <a:spcBef>
                          <a:spcPct val="20000"/>
                        </a:spcBef>
                        <a:buFont typeface="Arial" panose="020B0604020202020204" pitchFamily="34" charset="0"/>
                        <a:defRPr>
                          <a:solidFill>
                            <a:schemeClr val="tx1"/>
                          </a:solidFill>
                          <a:latin typeface="Calibri" panose="020F050202020403020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1.      BD related active major organ involvement requiring immunosuppressive therapy, e.g., pulmonary (e.g., pulmonary artery aneurysm ), vascular (e.g., thrombophlebitis , recurrent malignant aneurysms), gastrointestinal (e.g., gastrointestinal ulcers), and central nervous system (e.g., meningoencephalitis).</a:t>
                      </a:r>
                    </a:p>
                  </a:txBody>
                  <a:tcPr marL="91445" marR="91445" marT="45716" marB="45716" horzOverflow="overflow">
                    <a:lnL>
                      <a:noFill/>
                    </a:lnL>
                    <a:lnR>
                      <a:noFill/>
                    </a:lnR>
                    <a:lnT w="12700" cap="flat" cmpd="sng" algn="ctr">
                      <a:no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xmlns="" val="10006"/>
                  </a:ext>
                </a:extLst>
              </a:tr>
              <a:tr h="213364">
                <a:tc>
                  <a:txBody>
                    <a:bodyPr/>
                    <a:lstStyle>
                      <a:lvl1pPr>
                        <a:spcBef>
                          <a:spcPct val="20000"/>
                        </a:spcBef>
                        <a:buFont typeface="Arial" panose="020B0604020202020204" pitchFamily="34" charset="0"/>
                        <a:defRPr sz="2800">
                          <a:solidFill>
                            <a:schemeClr val="tx1"/>
                          </a:solidFill>
                          <a:latin typeface="Calibri" panose="020F0502020204030204" charset="0"/>
                        </a:defRPr>
                      </a:lvl1pPr>
                      <a:lvl2pPr marL="742950" indent="-285750">
                        <a:spcBef>
                          <a:spcPct val="20000"/>
                        </a:spcBef>
                        <a:buFont typeface="Arial" panose="020B0604020202020204" pitchFamily="34" charset="0"/>
                        <a:defRPr sz="2400">
                          <a:solidFill>
                            <a:schemeClr val="tx1"/>
                          </a:solidFill>
                          <a:latin typeface="Calibri" panose="020F0502020204030204" charset="0"/>
                        </a:defRPr>
                      </a:lvl2pPr>
                      <a:lvl3pPr marL="1143000" indent="-228600">
                        <a:spcBef>
                          <a:spcPct val="20000"/>
                        </a:spcBef>
                        <a:buFont typeface="Arial" panose="020B0604020202020204" pitchFamily="34" charset="0"/>
                        <a:defRPr sz="2000">
                          <a:solidFill>
                            <a:schemeClr val="tx1"/>
                          </a:solidFill>
                          <a:latin typeface="Calibri" panose="020F0502020204030204" charset="0"/>
                        </a:defRPr>
                      </a:lvl3pPr>
                      <a:lvl4pPr marL="1600200" indent="-228600">
                        <a:spcBef>
                          <a:spcPct val="20000"/>
                        </a:spcBef>
                        <a:buFont typeface="Arial" panose="020B0604020202020204" pitchFamily="34" charset="0"/>
                        <a:defRPr>
                          <a:solidFill>
                            <a:schemeClr val="tx1"/>
                          </a:solidFill>
                          <a:latin typeface="Calibri" panose="020F0502020204030204" charset="0"/>
                        </a:defRPr>
                      </a:lvl4pPr>
                      <a:lvl5pPr marL="2057400" indent="-228600">
                        <a:spcBef>
                          <a:spcPct val="20000"/>
                        </a:spcBef>
                        <a:buFont typeface="Arial" panose="020B0604020202020204" pitchFamily="34" charset="0"/>
                        <a:defRPr>
                          <a:solidFill>
                            <a:schemeClr val="tx1"/>
                          </a:solidFill>
                          <a:latin typeface="Calibri" panose="020F050202020403020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2.      High dose glucocorticoid (&gt;1mg/kg/d) usage within 1 month.</a:t>
                      </a:r>
                    </a:p>
                  </a:txBody>
                  <a:tcPr marL="91445" marR="91445" marT="45716" marB="45716" horzOverflow="overflow">
                    <a:lnL>
                      <a:noFill/>
                    </a:lnL>
                    <a:lnR>
                      <a:noFill/>
                    </a:lnR>
                    <a:lnT>
                      <a:noFill/>
                    </a:lnT>
                    <a:lnB>
                      <a:noFill/>
                    </a:lnB>
                    <a:lnTlToBr>
                      <a:noFill/>
                    </a:lnTlToBr>
                    <a:lnBlToTr>
                      <a:noFill/>
                    </a:lnBlToTr>
                    <a:noFill/>
                  </a:tcPr>
                </a:tc>
                <a:extLst>
                  <a:ext uri="{0D108BD9-81ED-4DB2-BD59-A6C34878D82A}">
                    <a16:rowId xmlns:a16="http://schemas.microsoft.com/office/drawing/2014/main" xmlns="" val="10007"/>
                  </a:ext>
                </a:extLst>
              </a:tr>
              <a:tr h="355382">
                <a:tc>
                  <a:txBody>
                    <a:bodyPr/>
                    <a:lstStyle>
                      <a:lvl1pPr>
                        <a:spcBef>
                          <a:spcPct val="20000"/>
                        </a:spcBef>
                        <a:buFont typeface="Arial" panose="020B0604020202020204" pitchFamily="34" charset="0"/>
                        <a:defRPr sz="2800">
                          <a:solidFill>
                            <a:schemeClr val="tx1"/>
                          </a:solidFill>
                          <a:latin typeface="Calibri" panose="020F0502020204030204" charset="0"/>
                        </a:defRPr>
                      </a:lvl1pPr>
                      <a:lvl2pPr marL="742950" indent="-285750">
                        <a:spcBef>
                          <a:spcPct val="20000"/>
                        </a:spcBef>
                        <a:buFont typeface="Arial" panose="020B0604020202020204" pitchFamily="34" charset="0"/>
                        <a:defRPr sz="2400">
                          <a:solidFill>
                            <a:schemeClr val="tx1"/>
                          </a:solidFill>
                          <a:latin typeface="Calibri" panose="020F0502020204030204" charset="0"/>
                        </a:defRPr>
                      </a:lvl2pPr>
                      <a:lvl3pPr marL="1143000" indent="-228600">
                        <a:spcBef>
                          <a:spcPct val="20000"/>
                        </a:spcBef>
                        <a:buFont typeface="Arial" panose="020B0604020202020204" pitchFamily="34" charset="0"/>
                        <a:defRPr sz="2000">
                          <a:solidFill>
                            <a:schemeClr val="tx1"/>
                          </a:solidFill>
                          <a:latin typeface="Calibri" panose="020F0502020204030204" charset="0"/>
                        </a:defRPr>
                      </a:lvl3pPr>
                      <a:lvl4pPr marL="1600200" indent="-228600">
                        <a:spcBef>
                          <a:spcPct val="20000"/>
                        </a:spcBef>
                        <a:buFont typeface="Arial" panose="020B0604020202020204" pitchFamily="34" charset="0"/>
                        <a:defRPr>
                          <a:solidFill>
                            <a:schemeClr val="tx1"/>
                          </a:solidFill>
                          <a:latin typeface="Calibri" panose="020F0502020204030204" charset="0"/>
                        </a:defRPr>
                      </a:lvl4pPr>
                      <a:lvl5pPr marL="2057400" indent="-228600">
                        <a:spcBef>
                          <a:spcPct val="20000"/>
                        </a:spcBef>
                        <a:buFont typeface="Arial" panose="020B0604020202020204" pitchFamily="34" charset="0"/>
                        <a:defRPr>
                          <a:solidFill>
                            <a:schemeClr val="tx1"/>
                          </a:solidFill>
                          <a:latin typeface="Calibri" panose="020F050202020403020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3.      Severe comorbidities: including Heart failure (≥ grade III NYHA); Renal </a:t>
                      </a:r>
                      <a:r>
                        <a:rPr kumimoji="0" lang="en-US" altLang="zh-CN" sz="800" b="0" i="0" u="none" strike="noStrike" cap="none" normalizeH="0" baseline="0" dirty="0" err="1">
                          <a:ln>
                            <a:noFill/>
                          </a:ln>
                          <a:solidFill>
                            <a:schemeClr val="tx1"/>
                          </a:solidFill>
                          <a:effectLst/>
                          <a:latin typeface="Times New Roman" panose="02020603050405020304" charset="0"/>
                          <a:ea typeface="宋体" panose="02010600030101010101" pitchFamily="2" charset="-122"/>
                          <a:cs typeface="Times New Roman" panose="02020603050405020304" charset="0"/>
                        </a:rPr>
                        <a:t>Renal</a:t>
                      </a:r>
                      <a:r>
                        <a:rPr kumimoji="0" lang="en-US" altLang="zh-CN" sz="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rPr>
                        <a:t> insufficiency (creatinine clearance ≤30 ml/min); insufficiency (creatinine clearance ≤30 ml/min); Hepatic insufficiency (serum ALT or AST &gt;3 times the ULN, or total bilirubin &gt;ULN for the central laboratory conducting the test). </a:t>
                      </a:r>
                      <a:endParaRPr kumimoji="0" lang="zh-CN" altLang="en-US" sz="800" b="0" i="0" u="none" strike="noStrike" cap="none" normalizeH="0" baseline="0" dirty="0">
                        <a:ln>
                          <a:noFill/>
                        </a:ln>
                        <a:solidFill>
                          <a:schemeClr val="tx1"/>
                        </a:solidFill>
                        <a:effectLst/>
                        <a:latin typeface="Times New Roman" panose="02020603050405020304" charset="0"/>
                        <a:ea typeface="宋体" panose="02010600030101010101" pitchFamily="2" charset="-122"/>
                        <a:cs typeface="Times New Roman" panose="02020603050405020304" charset="0"/>
                      </a:endParaRPr>
                    </a:p>
                  </a:txBody>
                  <a:tcPr marL="91445" marR="91445" marT="45716" marB="45716"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xmlns="" val="10008"/>
                  </a:ext>
                </a:extLst>
              </a:tr>
              <a:tr h="355382">
                <a:tc>
                  <a:txBody>
                    <a:bodyPr/>
                    <a:lstStyle/>
                    <a:p>
                      <a:pPr algn="l" fontAlgn="b"/>
                      <a:r>
                        <a:rPr lang="en-US" altLang="zh-CN" sz="800" b="0" i="0" u="none" strike="noStrike" dirty="0">
                          <a:solidFill>
                            <a:srgbClr val="000000"/>
                          </a:solidFill>
                          <a:effectLst/>
                          <a:latin typeface="Times New Roman" panose="02020603050405020304" charset="0"/>
                          <a:ea typeface="等线" panose="02010600030101010101" pitchFamily="2" charset="-122"/>
                          <a:cs typeface="Times New Roman" panose="02020603050405020304" charset="0"/>
                        </a:rPr>
                        <a:t>4.    </a:t>
                      </a:r>
                      <a:r>
                        <a:rPr lang="en-US" sz="800" b="0" i="0" u="none" strike="noStrike" dirty="0">
                          <a:solidFill>
                            <a:srgbClr val="000000"/>
                          </a:solidFill>
                          <a:effectLst/>
                          <a:latin typeface="Times New Roman" panose="02020603050405020304" charset="0"/>
                          <a:ea typeface="等线" panose="02010600030101010101" pitchFamily="2" charset="-122"/>
                          <a:cs typeface="Times New Roman" panose="02020603050405020304" charset="0"/>
                        </a:rPr>
                        <a:t>Other severe, progressive or uncontrolled hematologic, gastrointestinal,</a:t>
                      </a:r>
                      <a:r>
                        <a:rPr lang="en-US" altLang="zh-CN" sz="800" b="0" i="0" u="none" strike="noStrike" kern="1200" baseline="0" dirty="0">
                          <a:solidFill>
                            <a:schemeClr val="tx1"/>
                          </a:solidFill>
                          <a:latin typeface="Times New Roman" panose="02020603050405020304" charset="0"/>
                          <a:ea typeface="+mn-ea"/>
                          <a:cs typeface="Times New Roman" panose="02020603050405020304" charset="0"/>
                        </a:rPr>
                        <a:t> endocrine, pulmonary, cardiac, neurologic, or cerebral disease (including demyelinating diseases such as multiple sclerosis).</a:t>
                      </a:r>
                      <a:endParaRPr lang="en-US" sz="800" b="0" i="0" u="none" strike="noStrike" dirty="0">
                        <a:solidFill>
                          <a:srgbClr val="000000"/>
                        </a:solidFill>
                        <a:effectLst/>
                        <a:latin typeface="Times New Roman" panose="02020603050405020304" charset="0"/>
                        <a:ea typeface="等线" panose="02010600030101010101" pitchFamily="2" charset="-122"/>
                        <a:cs typeface="Times New Roman" panose="02020603050405020304" charset="0"/>
                      </a:endParaRPr>
                    </a:p>
                  </a:txBody>
                  <a:tcPr marL="90000" marR="90000" marT="46800" marB="46800" anchor="ctr">
                    <a:lnL>
                      <a:noFill/>
                    </a:lnL>
                    <a:lnR>
                      <a:noFill/>
                    </a:lnR>
                    <a:lnT>
                      <a:noFill/>
                    </a:lnT>
                    <a:lnB>
                      <a:noFill/>
                    </a:lnB>
                    <a:lnTlToBr>
                      <a:noFill/>
                    </a:lnTlToBr>
                    <a:lnBlToTr>
                      <a:noFill/>
                    </a:lnBlToTr>
                    <a:noFill/>
                  </a:tcPr>
                </a:tc>
                <a:extLst>
                  <a:ext uri="{0D108BD9-81ED-4DB2-BD59-A6C34878D82A}">
                    <a16:rowId xmlns:a16="http://schemas.microsoft.com/office/drawing/2014/main" xmlns="" val="10009"/>
                  </a:ext>
                </a:extLst>
              </a:tr>
              <a:tr h="355382">
                <a:tc>
                  <a:txBody>
                    <a:bodyPr/>
                    <a:lstStyle/>
                    <a:p>
                      <a:pPr algn="l" fontAlgn="b"/>
                      <a:r>
                        <a:rPr lang="en-US" sz="800" b="0" i="0" u="none" strike="noStrike" dirty="0">
                          <a:solidFill>
                            <a:srgbClr val="000000"/>
                          </a:solidFill>
                          <a:effectLst/>
                          <a:latin typeface="Times New Roman" panose="02020603050405020304" charset="0"/>
                          <a:ea typeface="等线" panose="02010600030101010101" pitchFamily="2" charset="-122"/>
                          <a:cs typeface="Times New Roman" panose="02020603050405020304" charset="0"/>
                        </a:rPr>
                        <a:t>5.    Known allergies, hypersensitivity, or intolerance to IL</a:t>
                      </a:r>
                      <a:r>
                        <a:rPr lang="en-US" altLang="zh-CN" sz="800" b="0" i="0" u="none" strike="noStrike" kern="1200" baseline="0" dirty="0">
                          <a:solidFill>
                            <a:schemeClr val="tx1"/>
                          </a:solidFill>
                          <a:latin typeface="Times New Roman" panose="02020603050405020304" charset="0"/>
                          <a:ea typeface="+mn-ea"/>
                          <a:cs typeface="Times New Roman" panose="02020603050405020304" charset="0"/>
                        </a:rPr>
                        <a:t>-2 or its excipients.</a:t>
                      </a:r>
                      <a:endParaRPr lang="en-US" sz="800" b="0" i="0" u="none" strike="noStrike" dirty="0">
                        <a:solidFill>
                          <a:srgbClr val="000000"/>
                        </a:solidFill>
                        <a:effectLst/>
                        <a:latin typeface="Times New Roman" panose="02020603050405020304" charset="0"/>
                        <a:ea typeface="等线" panose="02010600030101010101" pitchFamily="2" charset="-122"/>
                        <a:cs typeface="Times New Roman" panose="02020603050405020304" charset="0"/>
                      </a:endParaRPr>
                    </a:p>
                  </a:txBody>
                  <a:tcPr marL="90000" marR="90000" marT="46800" marB="46800" anchor="ctr">
                    <a:lnL>
                      <a:noFill/>
                    </a:lnL>
                    <a:lnR>
                      <a:noFill/>
                    </a:lnR>
                    <a:lnT>
                      <a:noFill/>
                    </a:lnT>
                    <a:lnB>
                      <a:noFill/>
                    </a:lnB>
                    <a:lnTlToBr>
                      <a:noFill/>
                    </a:lnTlToBr>
                    <a:lnBlToTr>
                      <a:noFill/>
                    </a:lnBlToTr>
                    <a:noFill/>
                  </a:tcPr>
                </a:tc>
                <a:extLst>
                  <a:ext uri="{0D108BD9-81ED-4DB2-BD59-A6C34878D82A}">
                    <a16:rowId xmlns:a16="http://schemas.microsoft.com/office/drawing/2014/main" xmlns="" val="10010"/>
                  </a:ext>
                </a:extLst>
              </a:tr>
              <a:tr h="355382">
                <a:tc>
                  <a:txBody>
                    <a:bodyPr/>
                    <a:lstStyle/>
                    <a:p>
                      <a:pPr algn="l" fontAlgn="b"/>
                      <a:r>
                        <a:rPr lang="en-US" sz="800" b="0" i="0" u="none" strike="noStrike" dirty="0">
                          <a:solidFill>
                            <a:srgbClr val="000000"/>
                          </a:solidFill>
                          <a:effectLst/>
                          <a:latin typeface="Times New Roman" panose="02020603050405020304" charset="0"/>
                          <a:ea typeface="等线" panose="02010600030101010101" pitchFamily="2" charset="-122"/>
                          <a:cs typeface="Times New Roman" panose="02020603050405020304" charset="0"/>
                        </a:rPr>
                        <a:t>6.    History of severe allergic reaction to monoclonal antibodies or to murine,</a:t>
                      </a:r>
                      <a:r>
                        <a:rPr lang="en-US" altLang="zh-CN" sz="800" b="0" i="0" u="none" strike="noStrike" kern="1200" baseline="0" dirty="0">
                          <a:solidFill>
                            <a:schemeClr val="tx1"/>
                          </a:solidFill>
                          <a:latin typeface="Times New Roman" panose="02020603050405020304" charset="0"/>
                          <a:ea typeface="+mn-ea"/>
                          <a:cs typeface="Times New Roman" panose="02020603050405020304" charset="0"/>
                        </a:rPr>
                        <a:t> chimeric, or human proteins or their excipients.</a:t>
                      </a:r>
                      <a:endParaRPr lang="en-US" sz="800" b="0" i="0" u="none" strike="noStrike" dirty="0">
                        <a:solidFill>
                          <a:srgbClr val="000000"/>
                        </a:solidFill>
                        <a:effectLst/>
                        <a:latin typeface="Times New Roman" panose="02020603050405020304" charset="0"/>
                        <a:ea typeface="等线" panose="02010600030101010101" pitchFamily="2" charset="-122"/>
                        <a:cs typeface="Times New Roman" panose="02020603050405020304" charset="0"/>
                      </a:endParaRPr>
                    </a:p>
                  </a:txBody>
                  <a:tcPr marL="90000" marR="90000" marT="46800" marB="46800" anchor="ctr">
                    <a:lnL>
                      <a:noFill/>
                    </a:lnL>
                    <a:lnR>
                      <a:noFill/>
                    </a:lnR>
                    <a:lnT>
                      <a:noFill/>
                    </a:lnT>
                    <a:lnB>
                      <a:noFill/>
                    </a:lnB>
                    <a:lnTlToBr>
                      <a:noFill/>
                    </a:lnTlToBr>
                    <a:lnBlToTr>
                      <a:noFill/>
                    </a:lnBlToTr>
                    <a:noFill/>
                  </a:tcPr>
                </a:tc>
                <a:extLst>
                  <a:ext uri="{0D108BD9-81ED-4DB2-BD59-A6C34878D82A}">
                    <a16:rowId xmlns:a16="http://schemas.microsoft.com/office/drawing/2014/main" xmlns="" val="10011"/>
                  </a:ext>
                </a:extLst>
              </a:tr>
              <a:tr h="355382">
                <a:tc>
                  <a:txBody>
                    <a:bodyPr/>
                    <a:lstStyle/>
                    <a:p>
                      <a:pPr algn="l" fontAlgn="b"/>
                      <a:r>
                        <a:rPr lang="en-US" sz="800" b="0" i="0" u="none" strike="noStrike" dirty="0">
                          <a:solidFill>
                            <a:srgbClr val="000000"/>
                          </a:solidFill>
                          <a:effectLst/>
                          <a:latin typeface="Times New Roman" panose="02020603050405020304" charset="0"/>
                          <a:ea typeface="等线" panose="02010600030101010101" pitchFamily="2" charset="-122"/>
                          <a:cs typeface="Times New Roman" panose="02020603050405020304" charset="0"/>
                        </a:rPr>
                        <a:t>7.    Had a severe infection (including, but not limited to hepatitis, pneumonia, sepsis,</a:t>
                      </a:r>
                      <a:r>
                        <a:rPr lang="en-US" altLang="zh-CN" sz="800" b="0" i="0" u="none" strike="noStrike" kern="1200" baseline="0" dirty="0">
                          <a:solidFill>
                            <a:schemeClr val="tx1"/>
                          </a:solidFill>
                          <a:latin typeface="Times New Roman" panose="02020603050405020304" charset="0"/>
                          <a:ea typeface="+mn-ea"/>
                          <a:cs typeface="Times New Roman" panose="02020603050405020304" charset="0"/>
                        </a:rPr>
                        <a:t> or pyelonephritis); had been hospitalized for an infection; or had been treated with IV antibiotics for an infection, within 2 months prior to the first administration of study agent.</a:t>
                      </a:r>
                      <a:endParaRPr lang="en-US" sz="800" b="0" i="0" u="none" strike="noStrike" dirty="0">
                        <a:solidFill>
                          <a:srgbClr val="000000"/>
                        </a:solidFill>
                        <a:effectLst/>
                        <a:latin typeface="Times New Roman" panose="02020603050405020304" charset="0"/>
                        <a:ea typeface="等线" panose="02010600030101010101" pitchFamily="2" charset="-122"/>
                        <a:cs typeface="Times New Roman" panose="02020603050405020304" charset="0"/>
                      </a:endParaRPr>
                    </a:p>
                  </a:txBody>
                  <a:tcPr marL="90000" marR="90000" marT="46800" marB="46800" anchor="ctr">
                    <a:lnL>
                      <a:noFill/>
                    </a:lnL>
                    <a:lnR>
                      <a:noFill/>
                    </a:lnR>
                    <a:lnT>
                      <a:noFill/>
                    </a:lnT>
                    <a:lnB>
                      <a:noFill/>
                    </a:lnB>
                    <a:lnTlToBr>
                      <a:noFill/>
                    </a:lnTlToBr>
                    <a:lnBlToTr>
                      <a:noFill/>
                    </a:lnBlToTr>
                    <a:noFill/>
                  </a:tcPr>
                </a:tc>
                <a:extLst>
                  <a:ext uri="{0D108BD9-81ED-4DB2-BD59-A6C34878D82A}">
                    <a16:rowId xmlns:a16="http://schemas.microsoft.com/office/drawing/2014/main" xmlns="" val="10012"/>
                  </a:ext>
                </a:extLst>
              </a:tr>
              <a:tr h="355382">
                <a:tc>
                  <a:txBody>
                    <a:bodyPr/>
                    <a:lstStyle/>
                    <a:p>
                      <a:pPr algn="l" fontAlgn="b"/>
                      <a:r>
                        <a:rPr lang="en-US" sz="800" b="0" i="0" u="none" strike="noStrike" dirty="0">
                          <a:solidFill>
                            <a:srgbClr val="000000"/>
                          </a:solidFill>
                          <a:effectLst/>
                          <a:latin typeface="Times New Roman" panose="02020603050405020304" charset="0"/>
                          <a:ea typeface="等线" panose="02010600030101010101" pitchFamily="2" charset="-122"/>
                          <a:cs typeface="Times New Roman" panose="02020603050405020304" charset="0"/>
                        </a:rPr>
                        <a:t>8.    Chest radiograph within 3 months prior to the first administration of study </a:t>
                      </a:r>
                      <a:r>
                        <a:rPr lang="en-US" sz="800" b="0" i="0" u="none" strike="noStrike" dirty="0" err="1">
                          <a:solidFill>
                            <a:srgbClr val="000000"/>
                          </a:solidFill>
                          <a:effectLst/>
                          <a:latin typeface="Times New Roman" panose="02020603050405020304" charset="0"/>
                          <a:ea typeface="等线" panose="02010600030101010101" pitchFamily="2" charset="-122"/>
                          <a:cs typeface="Times New Roman" panose="02020603050405020304" charset="0"/>
                        </a:rPr>
                        <a:t>agent</a:t>
                      </a:r>
                      <a:r>
                        <a:rPr lang="en-US" altLang="zh-CN" sz="800" b="0" i="0" u="none" strike="noStrike" kern="1200" baseline="0" dirty="0" err="1">
                          <a:solidFill>
                            <a:schemeClr val="tx1"/>
                          </a:solidFill>
                          <a:latin typeface="Times New Roman" panose="02020603050405020304" charset="0"/>
                          <a:ea typeface="+mn-ea"/>
                          <a:cs typeface="Times New Roman" panose="02020603050405020304" charset="0"/>
                        </a:rPr>
                        <a:t>that</a:t>
                      </a:r>
                      <a:r>
                        <a:rPr lang="en-US" altLang="zh-CN" sz="800" b="0" i="0" u="none" strike="noStrike" kern="1200" baseline="0" dirty="0">
                          <a:solidFill>
                            <a:schemeClr val="tx1"/>
                          </a:solidFill>
                          <a:latin typeface="Times New Roman" panose="02020603050405020304" charset="0"/>
                          <a:ea typeface="+mn-ea"/>
                          <a:cs typeface="Times New Roman" panose="02020603050405020304" charset="0"/>
                        </a:rPr>
                        <a:t> showed an abnormality suggestive of a malignancy or current active infection, including TB.</a:t>
                      </a:r>
                      <a:endParaRPr lang="en-US" sz="800" b="0" i="0" u="none" strike="noStrike" dirty="0">
                        <a:solidFill>
                          <a:srgbClr val="000000"/>
                        </a:solidFill>
                        <a:effectLst/>
                        <a:latin typeface="Times New Roman" panose="02020603050405020304" charset="0"/>
                        <a:ea typeface="等线" panose="02010600030101010101" pitchFamily="2" charset="-122"/>
                        <a:cs typeface="Times New Roman" panose="02020603050405020304" charset="0"/>
                      </a:endParaRPr>
                    </a:p>
                  </a:txBody>
                  <a:tcPr marL="90000" marR="90000" marT="46800" marB="46800" anchor="ctr">
                    <a:lnL>
                      <a:noFill/>
                    </a:lnL>
                    <a:lnR>
                      <a:noFill/>
                    </a:lnR>
                    <a:lnT>
                      <a:noFill/>
                    </a:lnT>
                    <a:lnB>
                      <a:noFill/>
                    </a:lnB>
                    <a:lnTlToBr>
                      <a:noFill/>
                    </a:lnTlToBr>
                    <a:lnBlToTr>
                      <a:noFill/>
                    </a:lnBlToTr>
                    <a:noFill/>
                  </a:tcPr>
                </a:tc>
                <a:extLst>
                  <a:ext uri="{0D108BD9-81ED-4DB2-BD59-A6C34878D82A}">
                    <a16:rowId xmlns:a16="http://schemas.microsoft.com/office/drawing/2014/main" xmlns="" val="10013"/>
                  </a:ext>
                </a:extLst>
              </a:tr>
              <a:tr h="355382">
                <a:tc>
                  <a:txBody>
                    <a:bodyPr/>
                    <a:lstStyle/>
                    <a:p>
                      <a:pPr algn="l" fontAlgn="b"/>
                      <a:r>
                        <a:rPr lang="en-US" sz="800" b="0" i="0" u="none" strike="noStrike" dirty="0">
                          <a:solidFill>
                            <a:srgbClr val="000000"/>
                          </a:solidFill>
                          <a:effectLst/>
                          <a:latin typeface="Times New Roman" panose="02020603050405020304" charset="0"/>
                          <a:ea typeface="等线" panose="02010600030101010101" pitchFamily="2" charset="-122"/>
                          <a:cs typeface="Times New Roman" panose="02020603050405020304" charset="0"/>
                        </a:rPr>
                        <a:t>9.    Infected with HIV (positive serology for HIV antibody) or hepatitis C (</a:t>
                      </a:r>
                      <a:r>
                        <a:rPr lang="en-US" sz="800" b="0" i="0" u="none" strike="noStrike" dirty="0" err="1">
                          <a:solidFill>
                            <a:srgbClr val="000000"/>
                          </a:solidFill>
                          <a:effectLst/>
                          <a:latin typeface="Times New Roman" panose="02020603050405020304" charset="0"/>
                          <a:ea typeface="等线" panose="02010600030101010101" pitchFamily="2" charset="-122"/>
                          <a:cs typeface="Times New Roman" panose="02020603050405020304" charset="0"/>
                        </a:rPr>
                        <a:t>positive</a:t>
                      </a:r>
                      <a:r>
                        <a:rPr lang="en-US" altLang="zh-CN" sz="800" b="0" i="0" u="none" strike="noStrike" kern="1200" baseline="0" dirty="0" err="1">
                          <a:solidFill>
                            <a:schemeClr val="tx1"/>
                          </a:solidFill>
                          <a:latin typeface="Times New Roman" panose="02020603050405020304" charset="0"/>
                          <a:ea typeface="+mn-ea"/>
                          <a:cs typeface="Times New Roman" panose="02020603050405020304" charset="0"/>
                        </a:rPr>
                        <a:t>serology</a:t>
                      </a:r>
                      <a:r>
                        <a:rPr lang="en-US" altLang="zh-CN" sz="800" b="0" i="0" u="none" strike="noStrike" kern="1200" baseline="0" dirty="0">
                          <a:solidFill>
                            <a:schemeClr val="tx1"/>
                          </a:solidFill>
                          <a:latin typeface="Times New Roman" panose="02020603050405020304" charset="0"/>
                          <a:ea typeface="+mn-ea"/>
                          <a:cs typeface="Times New Roman" panose="02020603050405020304" charset="0"/>
                        </a:rPr>
                        <a:t> for Hep C antibody). If seropositive, consultation with a physician with expertise in the treatment of HIV or hepatitis C virus infection was recommended.</a:t>
                      </a:r>
                      <a:endParaRPr lang="en-US" sz="800" b="0" i="0" u="none" strike="noStrike" dirty="0">
                        <a:solidFill>
                          <a:srgbClr val="000000"/>
                        </a:solidFill>
                        <a:effectLst/>
                        <a:latin typeface="Times New Roman" panose="02020603050405020304" charset="0"/>
                        <a:ea typeface="等线" panose="02010600030101010101" pitchFamily="2" charset="-122"/>
                        <a:cs typeface="Times New Roman" panose="02020603050405020304" charset="0"/>
                      </a:endParaRPr>
                    </a:p>
                  </a:txBody>
                  <a:tcPr marL="90000" marR="90000" marT="46800" marB="46800" anchor="ctr">
                    <a:lnL>
                      <a:noFill/>
                    </a:lnL>
                    <a:lnR>
                      <a:noFill/>
                    </a:lnR>
                    <a:lnT>
                      <a:noFill/>
                    </a:lnT>
                    <a:lnB>
                      <a:noFill/>
                    </a:lnB>
                    <a:lnTlToBr>
                      <a:noFill/>
                    </a:lnTlToBr>
                    <a:lnBlToTr>
                      <a:noFill/>
                    </a:lnBlToTr>
                    <a:noFill/>
                  </a:tcPr>
                </a:tc>
                <a:extLst>
                  <a:ext uri="{0D108BD9-81ED-4DB2-BD59-A6C34878D82A}">
                    <a16:rowId xmlns:a16="http://schemas.microsoft.com/office/drawing/2014/main" xmlns="" val="10014"/>
                  </a:ext>
                </a:extLst>
              </a:tr>
              <a:tr h="355382">
                <a:tc>
                  <a:txBody>
                    <a:bodyPr/>
                    <a:lstStyle/>
                    <a:p>
                      <a:pPr algn="l" fontAlgn="b"/>
                      <a:r>
                        <a:rPr lang="en-US" sz="800" b="0" i="0" u="none" strike="noStrike" dirty="0">
                          <a:solidFill>
                            <a:srgbClr val="000000"/>
                          </a:solidFill>
                          <a:effectLst/>
                          <a:latin typeface="Times New Roman" panose="02020603050405020304" charset="0"/>
                          <a:ea typeface="等线" panose="02010600030101010101" pitchFamily="2" charset="-122"/>
                          <a:cs typeface="Times New Roman" panose="02020603050405020304" charset="0"/>
                        </a:rPr>
                        <a:t>10.   Infected with hepatitis B virus. For patients who were not eligible for this study due to hepatitis B virus test results, consultation with a physician with expertise in the treatment of hepatitis B virus infection was recommended.</a:t>
                      </a:r>
                    </a:p>
                  </a:txBody>
                  <a:tcPr marL="90000" marR="90000" marT="46800" marB="46800" anchor="ctr">
                    <a:lnL>
                      <a:noFill/>
                    </a:lnL>
                    <a:lnR>
                      <a:noFill/>
                    </a:lnR>
                    <a:lnT>
                      <a:noFill/>
                    </a:lnT>
                    <a:lnB>
                      <a:noFill/>
                    </a:lnB>
                    <a:lnTlToBr>
                      <a:noFill/>
                    </a:lnTlToBr>
                    <a:lnBlToTr>
                      <a:noFill/>
                    </a:lnBlToTr>
                    <a:noFill/>
                  </a:tcPr>
                </a:tc>
                <a:extLst>
                  <a:ext uri="{0D108BD9-81ED-4DB2-BD59-A6C34878D82A}">
                    <a16:rowId xmlns:a16="http://schemas.microsoft.com/office/drawing/2014/main" xmlns="" val="10015"/>
                  </a:ext>
                </a:extLst>
              </a:tr>
              <a:tr h="355382">
                <a:tc>
                  <a:txBody>
                    <a:bodyPr/>
                    <a:lstStyle/>
                    <a:p>
                      <a:pPr algn="l" fontAlgn="b"/>
                      <a:r>
                        <a:rPr lang="en-US" sz="800" b="0" i="0" u="none" strike="noStrike" dirty="0">
                          <a:solidFill>
                            <a:srgbClr val="000000"/>
                          </a:solidFill>
                          <a:effectLst/>
                          <a:latin typeface="Times New Roman" panose="02020603050405020304" charset="0"/>
                          <a:ea typeface="等线" panose="02010600030101010101" pitchFamily="2" charset="-122"/>
                          <a:cs typeface="Times New Roman" panose="02020603050405020304" charset="0"/>
                        </a:rPr>
                        <a:t>11.   Had any know,</a:t>
                      </a:r>
                      <a:r>
                        <a:rPr lang="zh-CN" altLang="en-US" sz="800" b="0" i="0" u="none" strike="noStrike" dirty="0">
                          <a:solidFill>
                            <a:srgbClr val="000000"/>
                          </a:solidFill>
                          <a:effectLst/>
                          <a:latin typeface="Times New Roman" panose="02020603050405020304" charset="0"/>
                          <a:ea typeface="等线" panose="02010600030101010101" pitchFamily="2" charset="-122"/>
                          <a:cs typeface="Times New Roman" panose="02020603050405020304" charset="0"/>
                        </a:rPr>
                        <a:t> </a:t>
                      </a:r>
                      <a:r>
                        <a:rPr lang="en-US" altLang="zh-CN" sz="800" b="0" i="0" u="none" strike="noStrike" dirty="0">
                          <a:solidFill>
                            <a:srgbClr val="000000"/>
                          </a:solidFill>
                          <a:effectLst/>
                          <a:latin typeface="Times New Roman" panose="02020603050405020304" charset="0"/>
                          <a:ea typeface="等线" panose="02010600030101010101" pitchFamily="2" charset="-122"/>
                          <a:cs typeface="Times New Roman" panose="02020603050405020304" charset="0"/>
                        </a:rPr>
                        <a:t>malignancy or has a history of malignancy within the previous 5 years (with the exception of a nonmelanoma skin cancer that had been treated with no evidence of recurrence for ≥3 months before the first study agent administration or cervical neoplasia with surgical cure).</a:t>
                      </a:r>
                      <a:endParaRPr lang="en-US" sz="800" b="0" i="0" u="none" strike="noStrike" dirty="0">
                        <a:solidFill>
                          <a:srgbClr val="000000"/>
                        </a:solidFill>
                        <a:effectLst/>
                        <a:latin typeface="Times New Roman" panose="02020603050405020304" charset="0"/>
                        <a:ea typeface="等线" panose="02010600030101010101" pitchFamily="2" charset="-122"/>
                        <a:cs typeface="Times New Roman" panose="02020603050405020304" charset="0"/>
                      </a:endParaRPr>
                    </a:p>
                  </a:txBody>
                  <a:tcPr marL="90000" marR="90000" marT="46800" marB="46800" anchor="ctr">
                    <a:lnL>
                      <a:noFill/>
                    </a:lnL>
                    <a:lnR>
                      <a:noFill/>
                    </a:lnR>
                    <a:lnT>
                      <a:noFill/>
                    </a:lnT>
                    <a:lnB>
                      <a:noFill/>
                    </a:lnB>
                    <a:lnTlToBr>
                      <a:noFill/>
                    </a:lnTlToBr>
                    <a:lnBlToTr>
                      <a:noFill/>
                    </a:lnBlToTr>
                    <a:noFill/>
                  </a:tcPr>
                </a:tc>
                <a:extLst>
                  <a:ext uri="{0D108BD9-81ED-4DB2-BD59-A6C34878D82A}">
                    <a16:rowId xmlns:a16="http://schemas.microsoft.com/office/drawing/2014/main" xmlns="" val="10016"/>
                  </a:ext>
                </a:extLst>
              </a:tr>
              <a:tr h="355382">
                <a:tc>
                  <a:txBody>
                    <a:bodyPr/>
                    <a:lstStyle/>
                    <a:p>
                      <a:pPr algn="l" fontAlgn="b"/>
                      <a:r>
                        <a:rPr lang="en-US" sz="800" b="0" i="0" u="none" strike="noStrike" dirty="0">
                          <a:solidFill>
                            <a:srgbClr val="000000"/>
                          </a:solidFill>
                          <a:effectLst/>
                          <a:latin typeface="Times New Roman" panose="02020603050405020304" charset="0"/>
                          <a:ea typeface="等线" panose="02010600030101010101" pitchFamily="2" charset="-122"/>
                          <a:cs typeface="Times New Roman" panose="02020603050405020304" charset="0"/>
                        </a:rPr>
                        <a:t>12.   Had uncontrolled psychiatric or emotional disorder, including a history of drug and alcohol abuse within the past 3 years that might prevent the successful completion of the study.</a:t>
                      </a:r>
                    </a:p>
                  </a:txBody>
                  <a:tcPr marL="90000" marR="90000" marT="46800" marB="46800" anchor="ctr">
                    <a:lnL>
                      <a:noFill/>
                    </a:lnL>
                    <a:lnR>
                      <a:noFill/>
                    </a:lnR>
                    <a:lnT>
                      <a:noFill/>
                    </a:lnT>
                    <a:lnB>
                      <a:noFill/>
                    </a:lnB>
                    <a:lnTlToBr>
                      <a:noFill/>
                    </a:lnTlToBr>
                    <a:lnBlToTr>
                      <a:noFill/>
                    </a:lnBlToTr>
                    <a:noFill/>
                  </a:tcPr>
                </a:tc>
                <a:extLst>
                  <a:ext uri="{0D108BD9-81ED-4DB2-BD59-A6C34878D82A}">
                    <a16:rowId xmlns:a16="http://schemas.microsoft.com/office/drawing/2014/main" xmlns="" val="10017"/>
                  </a:ext>
                </a:extLst>
              </a:tr>
              <a:tr h="355382">
                <a:tc>
                  <a:txBody>
                    <a:bodyPr/>
                    <a:lstStyle/>
                    <a:p>
                      <a:pPr algn="l" fontAlgn="b"/>
                      <a:r>
                        <a:rPr lang="en-US" sz="800" b="0" i="0" u="none" strike="noStrike" dirty="0">
                          <a:solidFill>
                            <a:srgbClr val="000000"/>
                          </a:solidFill>
                          <a:effectLst/>
                          <a:latin typeface="Times New Roman" panose="02020603050405020304" charset="0"/>
                          <a:ea typeface="等线" panose="02010600030101010101" pitchFamily="2" charset="-122"/>
                          <a:cs typeface="Times New Roman" panose="02020603050405020304" charset="0"/>
                        </a:rPr>
                        <a:t>13.   Received, or was expected to receive, any live virus or bacterial vaccination within 3 months before the first administration of study agent, during the study, or within 4 months after the last administration of study agent. Had a BCG vaccination within 12 months of screening.</a:t>
                      </a:r>
                    </a:p>
                  </a:txBody>
                  <a:tcPr marL="90000" marR="90000" marT="46800" marB="46800" anchor="ctr">
                    <a:lnL>
                      <a:noFill/>
                    </a:lnL>
                    <a:lnR>
                      <a:noFill/>
                    </a:lnR>
                    <a:lnT>
                      <a:noFill/>
                    </a:lnT>
                    <a:lnB>
                      <a:noFill/>
                    </a:lnB>
                    <a:lnTlToBr>
                      <a:noFill/>
                    </a:lnTlToBr>
                    <a:lnBlToTr>
                      <a:noFill/>
                    </a:lnBlToTr>
                    <a:noFill/>
                  </a:tcPr>
                </a:tc>
                <a:extLst>
                  <a:ext uri="{0D108BD9-81ED-4DB2-BD59-A6C34878D82A}">
                    <a16:rowId xmlns:a16="http://schemas.microsoft.com/office/drawing/2014/main" xmlns="" val="10018"/>
                  </a:ext>
                </a:extLst>
              </a:tr>
              <a:tr h="355382">
                <a:tc>
                  <a:txBody>
                    <a:bodyPr/>
                    <a:lstStyle/>
                    <a:p>
                      <a:pPr algn="l" fontAlgn="b"/>
                      <a:r>
                        <a:rPr lang="en-US" sz="800" b="0" i="0" u="none" strike="noStrike" dirty="0">
                          <a:solidFill>
                            <a:srgbClr val="000000"/>
                          </a:solidFill>
                          <a:effectLst/>
                          <a:latin typeface="Times New Roman" panose="02020603050405020304" charset="0"/>
                          <a:ea typeface="等线" panose="02010600030101010101" pitchFamily="2" charset="-122"/>
                          <a:cs typeface="Times New Roman" panose="02020603050405020304" charset="0"/>
                        </a:rPr>
                        <a:t>14.   Pregnancy, lactation or women of child-bearing potential (WCBP) unwilling to use medically approved contraception whilst receiving treatment and for 12 months after treatment has finished.</a:t>
                      </a:r>
                    </a:p>
                  </a:txBody>
                  <a:tcPr marL="90000" marR="90000" marT="46800" marB="46800" anchor="ctr">
                    <a:lnL>
                      <a:noFill/>
                    </a:lnL>
                    <a:lnR>
                      <a:noFill/>
                    </a:lnR>
                    <a:lnT>
                      <a:noFill/>
                    </a:lnT>
                    <a:lnB>
                      <a:noFill/>
                    </a:lnB>
                    <a:lnTlToBr>
                      <a:noFill/>
                    </a:lnTlToBr>
                    <a:lnBlToTr>
                      <a:noFill/>
                    </a:lnBlToTr>
                    <a:noFill/>
                  </a:tcPr>
                </a:tc>
                <a:extLst>
                  <a:ext uri="{0D108BD9-81ED-4DB2-BD59-A6C34878D82A}">
                    <a16:rowId xmlns:a16="http://schemas.microsoft.com/office/drawing/2014/main" xmlns="" val="10019"/>
                  </a:ext>
                </a:extLst>
              </a:tr>
              <a:tr h="355382">
                <a:tc>
                  <a:txBody>
                    <a:bodyPr/>
                    <a:lstStyle/>
                    <a:p>
                      <a:pPr algn="l" fontAlgn="b"/>
                      <a:r>
                        <a:rPr lang="en-US" sz="800" b="0" i="0" u="none" strike="noStrike" dirty="0">
                          <a:solidFill>
                            <a:srgbClr val="000000"/>
                          </a:solidFill>
                          <a:effectLst/>
                          <a:latin typeface="Times New Roman" panose="02020603050405020304" charset="0"/>
                          <a:ea typeface="等线" panose="02010600030101010101" pitchFamily="2" charset="-122"/>
                          <a:cs typeface="Times New Roman" panose="02020603050405020304" charset="0"/>
                        </a:rPr>
                        <a:t>15.   Men whose partners are of child-bearing potential but who are unwilling to use appropriate medically approved contraception whilst receiving treatment and for 12 months after treatment has finished.</a:t>
                      </a:r>
                    </a:p>
                  </a:txBody>
                  <a:tcPr marL="90000" marR="90000" marT="46800" marB="46800" anchor="ctr">
                    <a:lnL>
                      <a:noFill/>
                    </a:lnL>
                    <a:lnR>
                      <a:noFill/>
                    </a:lnR>
                    <a:lnT>
                      <a:noFill/>
                    </a:lnT>
                    <a:lnB>
                      <a:noFill/>
                    </a:lnB>
                    <a:lnTlToBr>
                      <a:noFill/>
                    </a:lnTlToBr>
                    <a:lnBlToTr>
                      <a:noFill/>
                    </a:lnBlToTr>
                    <a:noFill/>
                  </a:tcPr>
                </a:tc>
                <a:extLst>
                  <a:ext uri="{0D108BD9-81ED-4DB2-BD59-A6C34878D82A}">
                    <a16:rowId xmlns:a16="http://schemas.microsoft.com/office/drawing/2014/main" xmlns="" val="10020"/>
                  </a:ext>
                </a:extLst>
              </a:tr>
            </a:tbl>
          </a:graphicData>
        </a:graphic>
      </p:graphicFrame>
      <p:sp>
        <p:nvSpPr>
          <p:cNvPr id="19484" name="文本框 2"/>
          <p:cNvSpPr txBox="1">
            <a:spLocks noChangeArrowheads="1"/>
          </p:cNvSpPr>
          <p:nvPr/>
        </p:nvSpPr>
        <p:spPr bwMode="auto">
          <a:xfrm>
            <a:off x="103799" y="214884"/>
            <a:ext cx="2913298"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defRPr>
            </a:lvl9pPr>
          </a:lstStyle>
          <a:p>
            <a:pPr eaLnBrk="1" hangingPunct="1">
              <a:spcBef>
                <a:spcPct val="0"/>
              </a:spcBef>
              <a:buNone/>
            </a:pPr>
            <a:r>
              <a:rPr lang="en-US" altLang="zh-CN" sz="1200" b="1" dirty="0" err="1">
                <a:latin typeface="Times New Roman" panose="02020603050405020304" charset="0"/>
              </a:rPr>
              <a:t>eTable</a:t>
            </a:r>
            <a:r>
              <a:rPr lang="zh-CN" altLang="en-US" sz="1200" b="1" dirty="0">
                <a:latin typeface="Times New Roman" panose="02020603050405020304" charset="0"/>
              </a:rPr>
              <a:t> </a:t>
            </a:r>
            <a:r>
              <a:rPr lang="en-US" altLang="zh-CN" sz="1200" b="1" dirty="0">
                <a:latin typeface="Times New Roman" panose="02020603050405020304" charset="0"/>
              </a:rPr>
              <a:t>3</a:t>
            </a:r>
            <a:r>
              <a:rPr lang="en-US" altLang="zh-CN" sz="1200" b="1" dirty="0">
                <a:latin typeface="Times New Roman" panose="02020603050405020304" charset="0"/>
                <a:ea typeface="Times New Roman" panose="02020603050405020304" charset="0"/>
                <a:cs typeface="Times New Roman" panose="02020603050405020304" charset="0"/>
              </a:rPr>
              <a:t>.</a:t>
            </a:r>
            <a:r>
              <a:rPr lang="zh-CN" altLang="en-US" sz="1200" b="1" dirty="0">
                <a:latin typeface="Times New Roman" panose="02020603050405020304" charset="0"/>
                <a:ea typeface="Times New Roman" panose="02020603050405020304" charset="0"/>
                <a:cs typeface="Times New Roman" panose="02020603050405020304" charset="0"/>
              </a:rPr>
              <a:t> </a:t>
            </a:r>
            <a:r>
              <a:rPr lang="en-US" altLang="zh-CN" sz="1200" b="1" dirty="0">
                <a:latin typeface="Times New Roman" panose="02020603050405020304" charset="0"/>
              </a:rPr>
              <a:t>Inclusion</a:t>
            </a:r>
            <a:r>
              <a:rPr lang="zh-CN" altLang="en-US" sz="1200" b="1" dirty="0">
                <a:latin typeface="Times New Roman" panose="02020603050405020304" charset="0"/>
              </a:rPr>
              <a:t> </a:t>
            </a:r>
            <a:r>
              <a:rPr lang="en-US" altLang="zh-CN" sz="1200" b="1" dirty="0">
                <a:latin typeface="Times New Roman" panose="02020603050405020304" charset="0"/>
              </a:rPr>
              <a:t>and</a:t>
            </a:r>
            <a:r>
              <a:rPr lang="zh-CN" altLang="en-US" sz="1200" b="1" dirty="0">
                <a:latin typeface="Times New Roman" panose="02020603050405020304" charset="0"/>
              </a:rPr>
              <a:t> </a:t>
            </a:r>
            <a:r>
              <a:rPr lang="en-US" altLang="zh-CN" sz="1200" b="1" dirty="0">
                <a:latin typeface="Times New Roman" panose="02020603050405020304" charset="0"/>
              </a:rPr>
              <a:t>exclusion</a:t>
            </a:r>
            <a:r>
              <a:rPr lang="zh-CN" altLang="en-US" sz="1200" b="1" dirty="0">
                <a:latin typeface="Times New Roman" panose="02020603050405020304" charset="0"/>
              </a:rPr>
              <a:t> </a:t>
            </a:r>
            <a:r>
              <a:rPr lang="en-US" altLang="zh-CN" sz="1200" b="1" dirty="0">
                <a:latin typeface="Times New Roman" panose="02020603050405020304" charset="0"/>
              </a:rPr>
              <a:t>criteria.</a:t>
            </a:r>
            <a:endParaRPr lang="zh-CN" altLang="en-US" sz="1200" b="1" dirty="0">
              <a:latin typeface="Times New Roman" panose="0202060305040502030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6"/>
          <p:cNvGraphicFramePr>
            <a:graphicFrameLocks noGrp="1"/>
          </p:cNvGraphicFramePr>
          <p:nvPr/>
        </p:nvGraphicFramePr>
        <p:xfrm>
          <a:off x="548640" y="717232"/>
          <a:ext cx="5760720" cy="1112520"/>
        </p:xfrm>
        <a:graphic>
          <a:graphicData uri="http://schemas.openxmlformats.org/drawingml/2006/table">
            <a:tbl>
              <a:tblPr firstRow="1" bandRow="1">
                <a:tableStyleId>{9D7B26C5-4107-4FEC-AEDC-1716B250A1EF}</a:tableStyleId>
              </a:tblPr>
              <a:tblGrid>
                <a:gridCol w="1920240">
                  <a:extLst>
                    <a:ext uri="{9D8B030D-6E8A-4147-A177-3AD203B41FA5}">
                      <a16:colId xmlns:a16="http://schemas.microsoft.com/office/drawing/2014/main" xmlns="" val="20000"/>
                    </a:ext>
                  </a:extLst>
                </a:gridCol>
                <a:gridCol w="1920240">
                  <a:extLst>
                    <a:ext uri="{9D8B030D-6E8A-4147-A177-3AD203B41FA5}">
                      <a16:colId xmlns:a16="http://schemas.microsoft.com/office/drawing/2014/main" xmlns="" val="20001"/>
                    </a:ext>
                  </a:extLst>
                </a:gridCol>
                <a:gridCol w="1920240">
                  <a:extLst>
                    <a:ext uri="{9D8B030D-6E8A-4147-A177-3AD203B41FA5}">
                      <a16:colId xmlns:a16="http://schemas.microsoft.com/office/drawing/2014/main" xmlns="" val="20002"/>
                    </a:ext>
                  </a:extLst>
                </a:gridCol>
              </a:tblGrid>
              <a:tr h="370840">
                <a:tc>
                  <a:txBody>
                    <a:bodyPr/>
                    <a:lstStyle/>
                    <a:p>
                      <a:endParaRPr lang="zh-CN" sz="800" kern="100" dirty="0">
                        <a:effectLst/>
                        <a:latin typeface="Calibri" panose="020F0502020204030204" charset="0"/>
                        <a:cs typeface="Times New Roman" panose="02020603050405020304" charset="0"/>
                      </a:endParaRPr>
                    </a:p>
                  </a:txBody>
                  <a:tcPr marL="68580" marR="68580" marT="9525" marB="0" anchor="ctr"/>
                </a:tc>
                <a:tc>
                  <a:txBody>
                    <a:bodyPr/>
                    <a:lstStyle/>
                    <a:p>
                      <a:pPr algn="ctr"/>
                      <a:r>
                        <a:rPr lang="en-AU" sz="800" b="1" kern="100" dirty="0">
                          <a:effectLst/>
                          <a:latin typeface="Times New Roman" panose="02020603050405020304" charset="0"/>
                          <a:ea typeface="宋体" panose="02010600030101010101" pitchFamily="2" charset="-122"/>
                          <a:cs typeface="Times New Roman" panose="02020603050405020304" charset="0"/>
                        </a:rPr>
                        <a:t>Low</a:t>
                      </a:r>
                      <a:r>
                        <a:rPr lang="en-US" sz="800" b="1" kern="100" dirty="0">
                          <a:effectLst/>
                          <a:latin typeface="Times New Roman" panose="02020603050405020304" charset="0"/>
                          <a:ea typeface="宋体" panose="02010600030101010101" pitchFamily="2" charset="-122"/>
                          <a:cs typeface="Times New Roman" panose="02020603050405020304" charset="0"/>
                        </a:rPr>
                        <a:t>-</a:t>
                      </a:r>
                      <a:r>
                        <a:rPr lang="en-AU" sz="800" b="1" kern="100" dirty="0">
                          <a:effectLst/>
                          <a:latin typeface="Times New Roman" panose="02020603050405020304" charset="0"/>
                          <a:ea typeface="宋体" panose="02010600030101010101" pitchFamily="2" charset="-122"/>
                          <a:cs typeface="Times New Roman" panose="02020603050405020304" charset="0"/>
                        </a:rPr>
                        <a:t>dose IL</a:t>
                      </a:r>
                      <a:r>
                        <a:rPr lang="en-US" sz="800" b="1" kern="100" dirty="0">
                          <a:effectLst/>
                          <a:latin typeface="Times New Roman" panose="02020603050405020304" charset="0"/>
                          <a:ea typeface="宋体" panose="02010600030101010101" pitchFamily="2" charset="-122"/>
                          <a:cs typeface="Times New Roman" panose="02020603050405020304" charset="0"/>
                        </a:rPr>
                        <a:t>-</a:t>
                      </a:r>
                      <a:r>
                        <a:rPr lang="en-AU" sz="800" b="1" kern="100" dirty="0">
                          <a:effectLst/>
                          <a:latin typeface="Times New Roman" panose="02020603050405020304" charset="0"/>
                          <a:ea typeface="宋体" panose="02010600030101010101" pitchFamily="2" charset="-122"/>
                          <a:cs typeface="Times New Roman" panose="02020603050405020304" charset="0"/>
                        </a:rPr>
                        <a:t>2</a:t>
                      </a:r>
                      <a:r>
                        <a:rPr lang="en-US" altLang="en-AU" sz="800" b="1" kern="100" dirty="0">
                          <a:effectLst/>
                          <a:latin typeface="Times New Roman" panose="02020603050405020304" charset="0"/>
                          <a:ea typeface="宋体" panose="02010600030101010101" pitchFamily="2" charset="-122"/>
                          <a:cs typeface="Times New Roman" panose="02020603050405020304" charset="0"/>
                        </a:rPr>
                        <a:t> group </a:t>
                      </a:r>
                      <a:r>
                        <a:rPr lang="en-US" sz="800" b="1" kern="100" dirty="0">
                          <a:effectLst/>
                          <a:latin typeface="Times New Roman" panose="02020603050405020304" charset="0"/>
                          <a:ea typeface="宋体" panose="02010600030101010101" pitchFamily="2" charset="-122"/>
                          <a:cs typeface="Times New Roman" panose="02020603050405020304" charset="0"/>
                        </a:rPr>
                        <a:t>(n=30)</a:t>
                      </a:r>
                      <a:endParaRPr lang="zh-CN" sz="800" kern="100" dirty="0">
                        <a:effectLst/>
                        <a:latin typeface="Calibri" panose="020F0502020204030204" charset="0"/>
                        <a:ea typeface="宋体" panose="02010600030101010101" pitchFamily="2" charset="-122"/>
                        <a:cs typeface="Times New Roman" panose="02020603050405020304" charset="0"/>
                      </a:endParaRPr>
                    </a:p>
                  </a:txBody>
                  <a:tcPr marL="68580" marR="68580" marT="9525" marB="0" anchor="ctr"/>
                </a:tc>
                <a:tc>
                  <a:txBody>
                    <a:bodyPr/>
                    <a:lstStyle/>
                    <a:p>
                      <a:pPr algn="ctr"/>
                      <a:r>
                        <a:rPr lang="en-US" sz="800" b="1" kern="100" dirty="0">
                          <a:effectLst/>
                          <a:latin typeface="Times New Roman" panose="02020603050405020304" charset="0"/>
                          <a:ea typeface="宋体" panose="02010600030101010101" pitchFamily="2" charset="-122"/>
                          <a:cs typeface="Times New Roman" panose="02020603050405020304" charset="0"/>
                        </a:rPr>
                        <a:t>Placebo group (n=30)</a:t>
                      </a:r>
                      <a:endParaRPr lang="zh-CN" sz="800" kern="100" dirty="0">
                        <a:effectLst/>
                        <a:latin typeface="Calibri" panose="020F0502020204030204" charset="0"/>
                        <a:ea typeface="宋体" panose="02010600030101010101" pitchFamily="2" charset="-122"/>
                        <a:cs typeface="Times New Roman" panose="02020603050405020304" charset="0"/>
                      </a:endParaRPr>
                    </a:p>
                  </a:txBody>
                  <a:tcPr marL="0" marR="0" marT="0" marB="0" anchor="ctr"/>
                </a:tc>
                <a:extLst>
                  <a:ext uri="{0D108BD9-81ED-4DB2-BD59-A6C34878D82A}">
                    <a16:rowId xmlns:a16="http://schemas.microsoft.com/office/drawing/2014/main" xmlns="" val="10000"/>
                  </a:ext>
                </a:extLst>
              </a:tr>
              <a:tr h="370840">
                <a:tc>
                  <a:txBody>
                    <a:bodyPr/>
                    <a:lstStyle/>
                    <a:p>
                      <a:pPr algn="ctr">
                        <a:lnSpc>
                          <a:spcPct val="100000"/>
                        </a:lnSpc>
                      </a:pPr>
                      <a:r>
                        <a:rPr lang="en-US" sz="800" kern="100" dirty="0">
                          <a:effectLst/>
                          <a:latin typeface="Times New Roman" panose="02020603050405020304" charset="0"/>
                          <a:ea typeface="宋体" panose="02010600030101010101" pitchFamily="2" charset="-122"/>
                          <a:cs typeface="Times New Roman" panose="02020603050405020304" charset="0"/>
                        </a:rPr>
                        <a:t>Injection site reaction </a:t>
                      </a:r>
                      <a:endParaRPr lang="zh-CN" sz="800" kern="100" dirty="0">
                        <a:effectLst/>
                        <a:latin typeface="Calibri" panose="020F0502020204030204" charset="0"/>
                        <a:ea typeface="宋体" panose="02010600030101010101" pitchFamily="2" charset="-122"/>
                        <a:cs typeface="Times New Roman" panose="02020603050405020304" charset="0"/>
                      </a:endParaRPr>
                    </a:p>
                  </a:txBody>
                  <a:tcPr marL="68580" marR="68580" marT="9525" marB="0" anchor="ctr">
                    <a:noFill/>
                  </a:tcPr>
                </a:tc>
                <a:tc>
                  <a:txBody>
                    <a:bodyPr/>
                    <a:lstStyle/>
                    <a:p>
                      <a:pPr algn="ctr">
                        <a:lnSpc>
                          <a:spcPct val="100000"/>
                        </a:lnSpc>
                      </a:pPr>
                      <a:r>
                        <a:rPr lang="en-US" altLang="zh-CN" sz="800" kern="100" dirty="0">
                          <a:effectLst/>
                          <a:latin typeface="Times New Roman" panose="02020603050405020304" charset="0"/>
                          <a:ea typeface="宋体" panose="02010600030101010101" pitchFamily="2" charset="-122"/>
                          <a:cs typeface="Times New Roman" panose="02020603050405020304" charset="0"/>
                        </a:rPr>
                        <a:t>4/30</a:t>
                      </a:r>
                      <a:endParaRPr lang="zh-CN" sz="800" kern="100" dirty="0">
                        <a:effectLst/>
                        <a:latin typeface="Calibri" panose="020F0502020204030204" charset="0"/>
                        <a:ea typeface="宋体" panose="02010600030101010101" pitchFamily="2" charset="-122"/>
                        <a:cs typeface="Times New Roman" panose="02020603050405020304" charset="0"/>
                      </a:endParaRPr>
                    </a:p>
                  </a:txBody>
                  <a:tcPr marL="68580" marR="68580" marT="9525" marB="0" anchor="ctr">
                    <a:noFill/>
                  </a:tcPr>
                </a:tc>
                <a:tc>
                  <a:txBody>
                    <a:bodyPr/>
                    <a:lstStyle/>
                    <a:p>
                      <a:pPr algn="ctr">
                        <a:lnSpc>
                          <a:spcPct val="250000"/>
                        </a:lnSpc>
                      </a:pPr>
                      <a:r>
                        <a:rPr lang="en-US" sz="800" kern="100" dirty="0">
                          <a:effectLst/>
                          <a:latin typeface="Times New Roman" panose="02020603050405020304" charset="0"/>
                          <a:ea typeface="宋体" panose="02010600030101010101" pitchFamily="2" charset="-122"/>
                          <a:cs typeface="Times New Roman" panose="02020603050405020304" charset="0"/>
                        </a:rPr>
                        <a:t>1/</a:t>
                      </a:r>
                      <a:r>
                        <a:rPr lang="en-US" altLang="zh-CN" sz="800" kern="100" dirty="0">
                          <a:effectLst/>
                          <a:latin typeface="Times New Roman" panose="02020603050405020304" charset="0"/>
                          <a:ea typeface="宋体" panose="02010600030101010101" pitchFamily="2" charset="-122"/>
                          <a:cs typeface="Times New Roman" panose="02020603050405020304" charset="0"/>
                        </a:rPr>
                        <a:t>30</a:t>
                      </a:r>
                      <a:endParaRPr lang="zh-CN" sz="800" kern="100" dirty="0">
                        <a:effectLst/>
                        <a:latin typeface="Calibri" panose="020F0502020204030204" charset="0"/>
                        <a:ea typeface="宋体" panose="02010600030101010101" pitchFamily="2" charset="-122"/>
                        <a:cs typeface="Times New Roman" panose="02020603050405020304" charset="0"/>
                      </a:endParaRPr>
                    </a:p>
                  </a:txBody>
                  <a:tcPr marL="0" marR="0" marT="0" marB="0">
                    <a:noFill/>
                  </a:tcPr>
                </a:tc>
                <a:extLst>
                  <a:ext uri="{0D108BD9-81ED-4DB2-BD59-A6C34878D82A}">
                    <a16:rowId xmlns:a16="http://schemas.microsoft.com/office/drawing/2014/main" xmlns="" val="10001"/>
                  </a:ext>
                </a:extLst>
              </a:tr>
              <a:tr h="370840">
                <a:tc>
                  <a:txBody>
                    <a:bodyPr/>
                    <a:lstStyle/>
                    <a:p>
                      <a:pPr algn="ctr">
                        <a:lnSpc>
                          <a:spcPct val="100000"/>
                        </a:lnSpc>
                      </a:pPr>
                      <a:r>
                        <a:rPr lang="en-US" sz="800" kern="100" dirty="0">
                          <a:effectLst/>
                          <a:latin typeface="Times New Roman" panose="02020603050405020304" charset="0"/>
                          <a:ea typeface="宋体" panose="02010600030101010101" pitchFamily="2" charset="-122"/>
                          <a:cs typeface="Times New Roman" panose="02020603050405020304" charset="0"/>
                        </a:rPr>
                        <a:t>Fever after injection</a:t>
                      </a:r>
                      <a:endParaRPr lang="zh-CN" sz="800" kern="100" dirty="0">
                        <a:effectLst/>
                        <a:latin typeface="Calibri" panose="020F0502020204030204" charset="0"/>
                        <a:ea typeface="宋体" panose="02010600030101010101" pitchFamily="2" charset="-122"/>
                        <a:cs typeface="Times New Roman" panose="02020603050405020304" charset="0"/>
                      </a:endParaRPr>
                    </a:p>
                  </a:txBody>
                  <a:tcPr marL="68580" marR="68580" marT="9525" marB="0" anchor="ctr"/>
                </a:tc>
                <a:tc>
                  <a:txBody>
                    <a:bodyPr/>
                    <a:lstStyle/>
                    <a:p>
                      <a:pPr algn="ctr">
                        <a:lnSpc>
                          <a:spcPct val="100000"/>
                        </a:lnSpc>
                      </a:pPr>
                      <a:r>
                        <a:rPr lang="en-US" sz="800" kern="100" dirty="0">
                          <a:effectLst/>
                          <a:latin typeface="Times New Roman" panose="02020603050405020304" charset="0"/>
                          <a:ea typeface="宋体" panose="02010600030101010101" pitchFamily="2" charset="-122"/>
                          <a:cs typeface="Times New Roman" panose="02020603050405020304" charset="0"/>
                        </a:rPr>
                        <a:t>2/30</a:t>
                      </a:r>
                      <a:endParaRPr lang="zh-CN" sz="800" kern="100" dirty="0">
                        <a:effectLst/>
                        <a:latin typeface="Calibri" panose="020F0502020204030204" charset="0"/>
                        <a:ea typeface="宋体" panose="02010600030101010101" pitchFamily="2" charset="-122"/>
                        <a:cs typeface="Times New Roman" panose="02020603050405020304" charset="0"/>
                      </a:endParaRPr>
                    </a:p>
                  </a:txBody>
                  <a:tcPr marL="68580" marR="68580" marT="9525" marB="0" anchor="ctr"/>
                </a:tc>
                <a:tc>
                  <a:txBody>
                    <a:bodyPr/>
                    <a:lstStyle/>
                    <a:p>
                      <a:pPr algn="ctr">
                        <a:lnSpc>
                          <a:spcPct val="200000"/>
                        </a:lnSpc>
                      </a:pPr>
                      <a:r>
                        <a:rPr lang="en-US" altLang="zh-CN" sz="800" kern="100" dirty="0">
                          <a:effectLst/>
                          <a:latin typeface="Times New Roman" panose="02020603050405020304" charset="0"/>
                          <a:ea typeface="宋体" panose="02010600030101010101" pitchFamily="2" charset="-122"/>
                          <a:cs typeface="Times New Roman" panose="02020603050405020304" charset="0"/>
                        </a:rPr>
                        <a:t>0</a:t>
                      </a:r>
                      <a:endParaRPr lang="zh-CN" sz="800" kern="100" dirty="0">
                        <a:effectLst/>
                        <a:latin typeface="Calibri" panose="020F0502020204030204" charset="0"/>
                        <a:ea typeface="宋体" panose="02010600030101010101" pitchFamily="2" charset="-122"/>
                        <a:cs typeface="Times New Roman" panose="02020603050405020304" charset="0"/>
                      </a:endParaRPr>
                    </a:p>
                  </a:txBody>
                  <a:tcPr marL="0" marR="0" marT="0" marB="0"/>
                </a:tc>
                <a:extLst>
                  <a:ext uri="{0D108BD9-81ED-4DB2-BD59-A6C34878D82A}">
                    <a16:rowId xmlns:a16="http://schemas.microsoft.com/office/drawing/2014/main" xmlns="" val="10002"/>
                  </a:ext>
                </a:extLst>
              </a:tr>
            </a:tbl>
          </a:graphicData>
        </a:graphic>
      </p:graphicFrame>
      <p:sp>
        <p:nvSpPr>
          <p:cNvPr id="8" name="文本框 7"/>
          <p:cNvSpPr txBox="1"/>
          <p:nvPr/>
        </p:nvSpPr>
        <p:spPr>
          <a:xfrm>
            <a:off x="379095" y="215771"/>
            <a:ext cx="5585460" cy="257315"/>
          </a:xfrm>
          <a:prstGeom prst="rect">
            <a:avLst/>
          </a:prstGeom>
          <a:noFill/>
        </p:spPr>
        <p:txBody>
          <a:bodyPr wrap="square">
            <a:spAutoFit/>
          </a:bodyPr>
          <a:lstStyle/>
          <a:p>
            <a:pPr algn="just">
              <a:lnSpc>
                <a:spcPct val="150000"/>
              </a:lnSpc>
              <a:defRPr/>
            </a:pPr>
            <a:r>
              <a:rPr lang="en-US" altLang="zh-CN" sz="800" b="1" kern="100" dirty="0" err="1">
                <a:solidFill>
                  <a:prstClr val="black"/>
                </a:solidFill>
                <a:latin typeface="Times New Roman" panose="02020603050405020304" charset="0"/>
                <a:ea typeface="宋体" panose="02010600030101010101" pitchFamily="2" charset="-122"/>
                <a:cs typeface="Times New Roman" panose="02020603050405020304" charset="0"/>
              </a:rPr>
              <a:t>eTable</a:t>
            </a:r>
            <a:r>
              <a:rPr lang="en-US" altLang="zh-CN" sz="800" b="1" kern="100" dirty="0">
                <a:solidFill>
                  <a:prstClr val="black"/>
                </a:solidFill>
                <a:latin typeface="Times New Roman" panose="02020603050405020304" charset="0"/>
                <a:ea typeface="宋体" panose="02010600030101010101" pitchFamily="2" charset="-122"/>
                <a:cs typeface="Times New Roman" panose="02020603050405020304" charset="0"/>
              </a:rPr>
              <a:t> 4. Adverse events in participants who received low-dose IL-2 treatment.</a:t>
            </a:r>
            <a:endParaRPr lang="zh-CN" altLang="zh-CN" sz="800" kern="100" dirty="0">
              <a:solidFill>
                <a:prstClr val="black"/>
              </a:solidFill>
              <a:ea typeface="宋体" panose="02010600030101010101" pitchFamily="2" charset="-122"/>
              <a:cs typeface="Times New Roman" panose="0202060305040502030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格 7"/>
          <p:cNvGraphicFramePr>
            <a:graphicFrameLocks noGrp="1"/>
          </p:cNvGraphicFramePr>
          <p:nvPr/>
        </p:nvGraphicFramePr>
        <p:xfrm>
          <a:off x="663524" y="874766"/>
          <a:ext cx="5301738" cy="1730375"/>
        </p:xfrm>
        <a:graphic>
          <a:graphicData uri="http://schemas.openxmlformats.org/drawingml/2006/table">
            <a:tbl>
              <a:tblPr firstRow="1" bandRow="1">
                <a:tableStyleId>{9D7B26C5-4107-4FEC-AEDC-1716B250A1EF}</a:tableStyleId>
              </a:tblPr>
              <a:tblGrid>
                <a:gridCol w="1333701">
                  <a:extLst>
                    <a:ext uri="{9D8B030D-6E8A-4147-A177-3AD203B41FA5}">
                      <a16:colId xmlns:a16="http://schemas.microsoft.com/office/drawing/2014/main" xmlns="" val="20000"/>
                    </a:ext>
                  </a:extLst>
                </a:gridCol>
                <a:gridCol w="1322679">
                  <a:extLst>
                    <a:ext uri="{9D8B030D-6E8A-4147-A177-3AD203B41FA5}">
                      <a16:colId xmlns:a16="http://schemas.microsoft.com/office/drawing/2014/main" xmlns="" val="20001"/>
                    </a:ext>
                  </a:extLst>
                </a:gridCol>
                <a:gridCol w="1322679">
                  <a:extLst>
                    <a:ext uri="{9D8B030D-6E8A-4147-A177-3AD203B41FA5}">
                      <a16:colId xmlns:a16="http://schemas.microsoft.com/office/drawing/2014/main" xmlns="" val="20002"/>
                    </a:ext>
                  </a:extLst>
                </a:gridCol>
                <a:gridCol w="1322679">
                  <a:extLst>
                    <a:ext uri="{9D8B030D-6E8A-4147-A177-3AD203B41FA5}">
                      <a16:colId xmlns:a16="http://schemas.microsoft.com/office/drawing/2014/main" xmlns="" val="20003"/>
                    </a:ext>
                  </a:extLst>
                </a:gridCol>
              </a:tblGrid>
              <a:tr h="247015">
                <a:tc>
                  <a:txBody>
                    <a:bodyPr/>
                    <a:lstStyle/>
                    <a:p>
                      <a:pPr algn="ctr"/>
                      <a:r>
                        <a:rPr lang="en-US" altLang="zh-CN" sz="800" dirty="0">
                          <a:latin typeface="Times New Roman" panose="02020603050405020304" charset="0"/>
                          <a:cs typeface="Times New Roman" panose="02020603050405020304" charset="0"/>
                        </a:rPr>
                        <a:t>Antigen</a:t>
                      </a:r>
                      <a:endParaRPr lang="zh-CN" altLang="en-US" sz="800" dirty="0">
                        <a:latin typeface="Times New Roman" panose="02020603050405020304" charset="0"/>
                        <a:cs typeface="Times New Roman" panose="02020603050405020304" charset="0"/>
                      </a:endParaRPr>
                    </a:p>
                  </a:txBody>
                  <a:tcPr anchor="ctr"/>
                </a:tc>
                <a:tc>
                  <a:txBody>
                    <a:bodyPr/>
                    <a:lstStyle/>
                    <a:p>
                      <a:pPr algn="ctr"/>
                      <a:r>
                        <a:rPr lang="en-US" altLang="zh-CN" sz="800" dirty="0">
                          <a:latin typeface="Times New Roman" panose="02020603050405020304" charset="0"/>
                          <a:cs typeface="Times New Roman" panose="02020603050405020304" charset="0"/>
                        </a:rPr>
                        <a:t>Clone</a:t>
                      </a:r>
                      <a:endParaRPr lang="zh-CN" altLang="en-US" sz="800" dirty="0">
                        <a:latin typeface="Times New Roman" panose="02020603050405020304" charset="0"/>
                        <a:cs typeface="Times New Roman" panose="0202060305040502030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1" i="0" u="none" strike="noStrike" cap="none" normalizeH="0" baseline="0" dirty="0">
                          <a:ln>
                            <a:noFill/>
                          </a:ln>
                          <a:solidFill>
                            <a:schemeClr val="tx1"/>
                          </a:solidFill>
                          <a:effectLst/>
                          <a:latin typeface="Times New Roman" panose="02020603050405020304" charset="0"/>
                          <a:ea typeface="+mn-ea"/>
                          <a:cs typeface="Times New Roman" panose="02020603050405020304" charset="0"/>
                        </a:rPr>
                        <a:t>Fluorochrome</a:t>
                      </a:r>
                      <a:endParaRPr kumimoji="0" lang="en-AU" altLang="zh-CN" sz="800" b="1" i="0" u="none" strike="noStrike" cap="none" normalizeH="0" baseline="0" dirty="0">
                        <a:ln>
                          <a:noFill/>
                        </a:ln>
                        <a:solidFill>
                          <a:schemeClr val="tx1"/>
                        </a:solidFill>
                        <a:effectLst/>
                        <a:latin typeface="Times New Roman" panose="02020603050405020304" charset="0"/>
                        <a:cs typeface="Times New Roman" panose="02020603050405020304" charset="0"/>
                      </a:endParaRPr>
                    </a:p>
                  </a:txBody>
                  <a:tcPr anchor="ctr"/>
                </a:tc>
                <a:tc>
                  <a:txBody>
                    <a:bodyPr/>
                    <a:lstStyle/>
                    <a:p>
                      <a:pPr algn="ctr"/>
                      <a:r>
                        <a:rPr kumimoji="0" lang="en-US" altLang="zh-CN" sz="800" b="1" i="0" u="none" strike="noStrike" cap="none" normalizeH="0" baseline="0" dirty="0">
                          <a:ln>
                            <a:noFill/>
                          </a:ln>
                          <a:solidFill>
                            <a:schemeClr val="tx1"/>
                          </a:solidFill>
                          <a:effectLst/>
                          <a:latin typeface="Times New Roman" panose="02020603050405020304" charset="0"/>
                          <a:ea typeface="+mn-ea"/>
                          <a:cs typeface="Times New Roman" panose="02020603050405020304" charset="0"/>
                        </a:rPr>
                        <a:t>Vendor</a:t>
                      </a:r>
                      <a:endParaRPr lang="zh-CN" altLang="en-US" sz="800" dirty="0">
                        <a:latin typeface="Times New Roman" panose="02020603050405020304" charset="0"/>
                        <a:cs typeface="Times New Roman" panose="02020603050405020304" charset="0"/>
                      </a:endParaRPr>
                    </a:p>
                  </a:txBody>
                  <a:tcPr anchor="ctr"/>
                </a:tc>
                <a:extLst>
                  <a:ext uri="{0D108BD9-81ED-4DB2-BD59-A6C34878D82A}">
                    <a16:rowId xmlns:a16="http://schemas.microsoft.com/office/drawing/2014/main" xmlns="" val="10000"/>
                  </a:ext>
                </a:extLst>
              </a:tr>
              <a:tr h="370840">
                <a:tc>
                  <a:txBody>
                    <a:bodyPr/>
                    <a:lstStyle/>
                    <a:p>
                      <a:pPr algn="ctr"/>
                      <a:r>
                        <a:rPr lang="en-US" altLang="zh-CN" sz="800" dirty="0">
                          <a:latin typeface="Times New Roman" panose="02020603050405020304" charset="0"/>
                          <a:cs typeface="Times New Roman" panose="02020603050405020304" charset="0"/>
                        </a:rPr>
                        <a:t>CD45</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a:latin typeface="Times New Roman" panose="02020603050405020304" charset="0"/>
                          <a:cs typeface="Times New Roman" panose="02020603050405020304" charset="0"/>
                        </a:rPr>
                        <a:t>HI30</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a:latin typeface="Times New Roman" panose="02020603050405020304" charset="0"/>
                          <a:cs typeface="Times New Roman" panose="02020603050405020304" charset="0"/>
                        </a:rPr>
                        <a:t>BV510</a:t>
                      </a:r>
                      <a:endParaRPr lang="zh-CN" altLang="en-US" sz="800" dirty="0">
                        <a:latin typeface="Times New Roman" panose="02020603050405020304" charset="0"/>
                        <a:cs typeface="Times New Roman" panose="02020603050405020304" charset="0"/>
                      </a:endParaRP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800" dirty="0" err="1">
                          <a:latin typeface="Times New Roman" panose="02020603050405020304" charset="0"/>
                          <a:cs typeface="Times New Roman" panose="02020603050405020304" charset="0"/>
                        </a:rPr>
                        <a:t>Biolegend</a:t>
                      </a:r>
                      <a:endParaRPr lang="en-US" altLang="zh-CN" sz="800" dirty="0">
                        <a:latin typeface="Times New Roman" panose="02020603050405020304" charset="0"/>
                        <a:cs typeface="Times New Roman" panose="02020603050405020304" charset="0"/>
                      </a:endParaRPr>
                    </a:p>
                  </a:txBody>
                  <a:tcPr anchor="ctr">
                    <a:noFill/>
                  </a:tcPr>
                </a:tc>
                <a:extLst>
                  <a:ext uri="{0D108BD9-81ED-4DB2-BD59-A6C34878D82A}">
                    <a16:rowId xmlns:a16="http://schemas.microsoft.com/office/drawing/2014/main" xmlns="" val="10001"/>
                  </a:ext>
                </a:extLst>
              </a:tr>
              <a:tr h="370840">
                <a:tc>
                  <a:txBody>
                    <a:bodyPr/>
                    <a:lstStyle/>
                    <a:p>
                      <a:pPr algn="ctr"/>
                      <a:r>
                        <a:rPr lang="en-US" altLang="zh-CN" sz="800" dirty="0">
                          <a:latin typeface="Times New Roman" panose="02020603050405020304" charset="0"/>
                          <a:cs typeface="Times New Roman" panose="02020603050405020304" charset="0"/>
                        </a:rPr>
                        <a:t>HLA-DR</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a:latin typeface="Times New Roman" panose="02020603050405020304" charset="0"/>
                          <a:cs typeface="Times New Roman" panose="02020603050405020304" charset="0"/>
                        </a:rPr>
                        <a:t>L243</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a:latin typeface="Times New Roman" panose="02020603050405020304" charset="0"/>
                          <a:cs typeface="Times New Roman" panose="02020603050405020304" charset="0"/>
                        </a:rPr>
                        <a:t>BV421</a:t>
                      </a:r>
                      <a:endParaRPr lang="zh-CN" altLang="en-US" sz="800" dirty="0">
                        <a:latin typeface="Times New Roman" panose="02020603050405020304" charset="0"/>
                        <a:cs typeface="Times New Roman" panose="02020603050405020304" charset="0"/>
                      </a:endParaRP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800" dirty="0" err="1">
                          <a:latin typeface="Times New Roman" panose="02020603050405020304" charset="0"/>
                          <a:cs typeface="Times New Roman" panose="02020603050405020304" charset="0"/>
                        </a:rPr>
                        <a:t>Biolegend</a:t>
                      </a:r>
                      <a:endParaRPr lang="en-US" altLang="zh-CN" sz="800" dirty="0">
                        <a:latin typeface="Times New Roman" panose="02020603050405020304" charset="0"/>
                        <a:cs typeface="Times New Roman" panose="02020603050405020304" charset="0"/>
                      </a:endParaRPr>
                    </a:p>
                  </a:txBody>
                  <a:tcPr anchor="ctr">
                    <a:noFill/>
                  </a:tcPr>
                </a:tc>
                <a:extLst>
                  <a:ext uri="{0D108BD9-81ED-4DB2-BD59-A6C34878D82A}">
                    <a16:rowId xmlns:a16="http://schemas.microsoft.com/office/drawing/2014/main" xmlns="" val="10002"/>
                  </a:ext>
                </a:extLst>
              </a:tr>
              <a:tr h="370840">
                <a:tc>
                  <a:txBody>
                    <a:bodyPr/>
                    <a:lstStyle/>
                    <a:p>
                      <a:pPr algn="ctr"/>
                      <a:r>
                        <a:rPr lang="en-US" altLang="zh-CN" sz="800" dirty="0">
                          <a:latin typeface="Times New Roman" panose="02020603050405020304" charset="0"/>
                          <a:cs typeface="Times New Roman" panose="02020603050405020304" charset="0"/>
                        </a:rPr>
                        <a:t>CD14</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a:latin typeface="Times New Roman" panose="02020603050405020304" charset="0"/>
                          <a:cs typeface="Times New Roman" panose="02020603050405020304" charset="0"/>
                        </a:rPr>
                        <a:t>HCD14</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a:latin typeface="Times New Roman" panose="02020603050405020304" charset="0"/>
                          <a:cs typeface="Times New Roman" panose="02020603050405020304" charset="0"/>
                        </a:rPr>
                        <a:t>Percp-cy5</a:t>
                      </a:r>
                      <a:endParaRPr lang="zh-CN" altLang="en-US" sz="800" dirty="0">
                        <a:latin typeface="Times New Roman" panose="02020603050405020304" charset="0"/>
                        <a:cs typeface="Times New Roman" panose="02020603050405020304" charset="0"/>
                      </a:endParaRP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800" dirty="0" err="1">
                          <a:latin typeface="Times New Roman" panose="02020603050405020304" charset="0"/>
                          <a:cs typeface="Times New Roman" panose="02020603050405020304" charset="0"/>
                        </a:rPr>
                        <a:t>Biolegend</a:t>
                      </a:r>
                      <a:endParaRPr lang="en-US" altLang="zh-CN" sz="800" dirty="0">
                        <a:latin typeface="Times New Roman" panose="02020603050405020304" charset="0"/>
                        <a:cs typeface="Times New Roman" panose="02020603050405020304" charset="0"/>
                      </a:endParaRPr>
                    </a:p>
                  </a:txBody>
                  <a:tcPr anchor="ctr">
                    <a:noFill/>
                  </a:tcPr>
                </a:tc>
                <a:extLst>
                  <a:ext uri="{0D108BD9-81ED-4DB2-BD59-A6C34878D82A}">
                    <a16:rowId xmlns:a16="http://schemas.microsoft.com/office/drawing/2014/main" xmlns="" val="10003"/>
                  </a:ext>
                </a:extLst>
              </a:tr>
              <a:tr h="370840">
                <a:tc>
                  <a:txBody>
                    <a:bodyPr/>
                    <a:lstStyle/>
                    <a:p>
                      <a:pPr algn="ctr"/>
                      <a:r>
                        <a:rPr lang="en-US" altLang="zh-CN" sz="800" dirty="0">
                          <a:latin typeface="Times New Roman" panose="02020603050405020304" charset="0"/>
                          <a:cs typeface="Times New Roman" panose="02020603050405020304" charset="0"/>
                        </a:rPr>
                        <a:t>CD16</a:t>
                      </a:r>
                      <a:endParaRPr lang="zh-CN" altLang="en-US" sz="800" dirty="0">
                        <a:latin typeface="Times New Roman" panose="02020603050405020304" charset="0"/>
                        <a:cs typeface="Times New Roman" panose="02020603050405020304" charset="0"/>
                      </a:endParaRPr>
                    </a:p>
                  </a:txBody>
                  <a:tcPr anchor="ctr"/>
                </a:tc>
                <a:tc>
                  <a:txBody>
                    <a:bodyPr/>
                    <a:lstStyle/>
                    <a:p>
                      <a:pPr algn="ctr"/>
                      <a:r>
                        <a:rPr lang="en-US" altLang="zh-CN" sz="800" dirty="0">
                          <a:latin typeface="Times New Roman" panose="02020603050405020304" charset="0"/>
                          <a:cs typeface="Times New Roman" panose="02020603050405020304" charset="0"/>
                        </a:rPr>
                        <a:t>3G8</a:t>
                      </a:r>
                      <a:endParaRPr lang="zh-CN" altLang="en-US" sz="800" dirty="0">
                        <a:latin typeface="Times New Roman" panose="02020603050405020304" charset="0"/>
                        <a:cs typeface="Times New Roman" panose="02020603050405020304" charset="0"/>
                      </a:endParaRPr>
                    </a:p>
                  </a:txBody>
                  <a:tcPr anchor="ctr"/>
                </a:tc>
                <a:tc>
                  <a:txBody>
                    <a:bodyPr/>
                    <a:lstStyle/>
                    <a:p>
                      <a:pPr algn="ctr"/>
                      <a:r>
                        <a:rPr lang="en-US" altLang="zh-CN" sz="800" dirty="0">
                          <a:latin typeface="Times New Roman" panose="02020603050405020304" charset="0"/>
                          <a:cs typeface="Times New Roman" panose="02020603050405020304" charset="0"/>
                        </a:rPr>
                        <a:t>PEcy7</a:t>
                      </a:r>
                      <a:endParaRPr lang="zh-CN" altLang="en-US" sz="800" dirty="0">
                        <a:latin typeface="Times New Roman" panose="02020603050405020304" charset="0"/>
                        <a:cs typeface="Times New Roman" panose="0202060305040502030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800" dirty="0" err="1">
                          <a:latin typeface="Times New Roman" panose="02020603050405020304" charset="0"/>
                          <a:cs typeface="Times New Roman" panose="02020603050405020304" charset="0"/>
                        </a:rPr>
                        <a:t>Biolegend</a:t>
                      </a:r>
                      <a:endParaRPr lang="en-US" altLang="zh-CN" sz="800" dirty="0">
                        <a:latin typeface="Times New Roman" panose="02020603050405020304" charset="0"/>
                        <a:cs typeface="Times New Roman" panose="02020603050405020304" charset="0"/>
                      </a:endParaRPr>
                    </a:p>
                  </a:txBody>
                  <a:tcPr anchor="ctr"/>
                </a:tc>
                <a:extLst>
                  <a:ext uri="{0D108BD9-81ED-4DB2-BD59-A6C34878D82A}">
                    <a16:rowId xmlns:a16="http://schemas.microsoft.com/office/drawing/2014/main" xmlns="" val="10004"/>
                  </a:ext>
                </a:extLst>
              </a:tr>
            </a:tbl>
          </a:graphicData>
        </a:graphic>
      </p:graphicFrame>
      <p:sp>
        <p:nvSpPr>
          <p:cNvPr id="2" name="文本框 1"/>
          <p:cNvSpPr txBox="1"/>
          <p:nvPr/>
        </p:nvSpPr>
        <p:spPr>
          <a:xfrm>
            <a:off x="521663" y="191188"/>
            <a:ext cx="5585460" cy="257122"/>
          </a:xfrm>
          <a:prstGeom prst="rect">
            <a:avLst/>
          </a:prstGeom>
          <a:noFill/>
        </p:spPr>
        <p:txBody>
          <a:bodyPr wrap="square">
            <a:spAutoFit/>
          </a:bodyPr>
          <a:lstStyle/>
          <a:p>
            <a:pPr algn="just">
              <a:lnSpc>
                <a:spcPct val="150000"/>
              </a:lnSpc>
              <a:defRPr/>
            </a:pPr>
            <a:r>
              <a:rPr lang="en-US" altLang="zh-CN" sz="800" b="1" kern="100" dirty="0" err="1">
                <a:solidFill>
                  <a:prstClr val="black"/>
                </a:solidFill>
                <a:latin typeface="Times New Roman" panose="02020603050405020304" charset="0"/>
                <a:ea typeface="宋体" panose="02010600030101010101" pitchFamily="2" charset="-122"/>
                <a:cs typeface="Times New Roman" panose="02020603050405020304" charset="0"/>
              </a:rPr>
              <a:t>eTable</a:t>
            </a:r>
            <a:r>
              <a:rPr lang="en-US" altLang="zh-CN" sz="800" b="1" kern="100" dirty="0">
                <a:solidFill>
                  <a:prstClr val="black"/>
                </a:solidFill>
                <a:latin typeface="Times New Roman" panose="02020603050405020304" charset="0"/>
                <a:ea typeface="宋体" panose="02010600030101010101" pitchFamily="2" charset="-122"/>
                <a:cs typeface="Times New Roman" panose="02020603050405020304" charset="0"/>
              </a:rPr>
              <a:t> 5.</a:t>
            </a:r>
            <a:r>
              <a:rPr lang="en-US" altLang="zh-CN" sz="800" dirty="0">
                <a:solidFill>
                  <a:srgbClr val="333333"/>
                </a:solidFill>
                <a:latin typeface="Arial" panose="020B0604020202020204" pitchFamily="34" charset="0"/>
              </a:rPr>
              <a:t> </a:t>
            </a:r>
            <a:r>
              <a:rPr lang="en-US" altLang="zh-CN" sz="800" dirty="0">
                <a:solidFill>
                  <a:srgbClr val="333333"/>
                </a:solidFill>
                <a:latin typeface="Times New Roman" panose="02020603050405020304" charset="0"/>
                <a:cs typeface="Times New Roman" panose="02020603050405020304" charset="0"/>
              </a:rPr>
              <a:t>Monoclonal antibody used in isolating neutrophil</a:t>
            </a:r>
            <a:r>
              <a:rPr lang="en-US" altLang="zh-CN" sz="800" b="1" kern="100" dirty="0">
                <a:solidFill>
                  <a:prstClr val="black"/>
                </a:solidFill>
                <a:latin typeface="Times New Roman" panose="02020603050405020304" charset="0"/>
                <a:ea typeface="宋体" panose="02010600030101010101" pitchFamily="2" charset="-122"/>
                <a:cs typeface="Times New Roman" panose="02020603050405020304" charset="0"/>
              </a:rPr>
              <a:t>.</a:t>
            </a:r>
            <a:endParaRPr lang="zh-CN" altLang="zh-CN" sz="800" kern="100" dirty="0">
              <a:solidFill>
                <a:prstClr val="black"/>
              </a:solidFill>
              <a:ea typeface="宋体" panose="02010600030101010101" pitchFamily="2" charset="-122"/>
              <a:cs typeface="Times New Roman" panose="0202060305040502030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格 7"/>
          <p:cNvGraphicFramePr>
            <a:graphicFrameLocks noGrp="1"/>
          </p:cNvGraphicFramePr>
          <p:nvPr/>
        </p:nvGraphicFramePr>
        <p:xfrm>
          <a:off x="935825" y="712534"/>
          <a:ext cx="4548116" cy="5067935"/>
        </p:xfrm>
        <a:graphic>
          <a:graphicData uri="http://schemas.openxmlformats.org/drawingml/2006/table">
            <a:tbl>
              <a:tblPr firstRow="1" bandRow="1">
                <a:tableStyleId>{9D7B26C5-4107-4FEC-AEDC-1716B250A1EF}</a:tableStyleId>
              </a:tblPr>
              <a:tblGrid>
                <a:gridCol w="1119116">
                  <a:extLst>
                    <a:ext uri="{9D8B030D-6E8A-4147-A177-3AD203B41FA5}">
                      <a16:colId xmlns:a16="http://schemas.microsoft.com/office/drawing/2014/main" xmlns="" val="20000"/>
                    </a:ext>
                  </a:extLst>
                </a:gridCol>
                <a:gridCol w="1143000">
                  <a:extLst>
                    <a:ext uri="{9D8B030D-6E8A-4147-A177-3AD203B41FA5}">
                      <a16:colId xmlns:a16="http://schemas.microsoft.com/office/drawing/2014/main" xmlns="" val="20001"/>
                    </a:ext>
                  </a:extLst>
                </a:gridCol>
                <a:gridCol w="1143000">
                  <a:extLst>
                    <a:ext uri="{9D8B030D-6E8A-4147-A177-3AD203B41FA5}">
                      <a16:colId xmlns:a16="http://schemas.microsoft.com/office/drawing/2014/main" xmlns="" val="20002"/>
                    </a:ext>
                  </a:extLst>
                </a:gridCol>
                <a:gridCol w="1143000">
                  <a:extLst>
                    <a:ext uri="{9D8B030D-6E8A-4147-A177-3AD203B41FA5}">
                      <a16:colId xmlns:a16="http://schemas.microsoft.com/office/drawing/2014/main" xmlns="" val="20003"/>
                    </a:ext>
                  </a:extLst>
                </a:gridCol>
              </a:tblGrid>
              <a:tr h="247015">
                <a:tc>
                  <a:txBody>
                    <a:bodyPr/>
                    <a:lstStyle/>
                    <a:p>
                      <a:pPr algn="ctr"/>
                      <a:r>
                        <a:rPr lang="en-US" altLang="zh-CN" sz="800" dirty="0">
                          <a:latin typeface="Times New Roman" panose="02020603050405020304" charset="0"/>
                          <a:cs typeface="Times New Roman" panose="02020603050405020304" charset="0"/>
                        </a:rPr>
                        <a:t>Antigen</a:t>
                      </a:r>
                      <a:endParaRPr lang="zh-CN" altLang="en-US" sz="800" dirty="0">
                        <a:latin typeface="Times New Roman" panose="02020603050405020304" charset="0"/>
                        <a:cs typeface="Times New Roman" panose="02020603050405020304" charset="0"/>
                      </a:endParaRPr>
                    </a:p>
                  </a:txBody>
                  <a:tcPr anchor="ctr"/>
                </a:tc>
                <a:tc>
                  <a:txBody>
                    <a:bodyPr/>
                    <a:lstStyle/>
                    <a:p>
                      <a:pPr algn="ctr"/>
                      <a:r>
                        <a:rPr lang="en-US" altLang="zh-CN" sz="800" dirty="0">
                          <a:latin typeface="Times New Roman" panose="02020603050405020304" charset="0"/>
                          <a:cs typeface="Times New Roman" panose="02020603050405020304" charset="0"/>
                        </a:rPr>
                        <a:t>Clone</a:t>
                      </a:r>
                      <a:endParaRPr lang="zh-CN" altLang="en-US" sz="800" dirty="0">
                        <a:latin typeface="Times New Roman" panose="02020603050405020304" charset="0"/>
                        <a:cs typeface="Times New Roman" panose="0202060305040502030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1" i="0" u="none" strike="noStrike" cap="none" normalizeH="0" baseline="0" dirty="0">
                          <a:ln>
                            <a:noFill/>
                          </a:ln>
                          <a:solidFill>
                            <a:schemeClr val="tx1"/>
                          </a:solidFill>
                          <a:effectLst/>
                          <a:latin typeface="Times New Roman" panose="02020603050405020304" charset="0"/>
                          <a:ea typeface="+mn-ea"/>
                          <a:cs typeface="Times New Roman" panose="02020603050405020304" charset="0"/>
                        </a:rPr>
                        <a:t>Fluorochrome</a:t>
                      </a:r>
                      <a:endParaRPr kumimoji="0" lang="en-AU" altLang="zh-CN" sz="800" b="1" i="0" u="none" strike="noStrike" cap="none" normalizeH="0" baseline="0" dirty="0">
                        <a:ln>
                          <a:noFill/>
                        </a:ln>
                        <a:solidFill>
                          <a:schemeClr val="tx1"/>
                        </a:solidFill>
                        <a:effectLst/>
                        <a:latin typeface="Times New Roman" panose="02020603050405020304" charset="0"/>
                        <a:cs typeface="Times New Roman" panose="02020603050405020304" charset="0"/>
                      </a:endParaRPr>
                    </a:p>
                  </a:txBody>
                  <a:tcPr anchor="ctr"/>
                </a:tc>
                <a:tc>
                  <a:txBody>
                    <a:bodyPr/>
                    <a:lstStyle/>
                    <a:p>
                      <a:pPr algn="ctr"/>
                      <a:r>
                        <a:rPr kumimoji="0" lang="en-US" altLang="zh-CN" sz="800" b="1" i="0" u="none" strike="noStrike" cap="none" normalizeH="0" baseline="0" dirty="0">
                          <a:ln>
                            <a:noFill/>
                          </a:ln>
                          <a:solidFill>
                            <a:schemeClr val="tx1"/>
                          </a:solidFill>
                          <a:effectLst/>
                          <a:latin typeface="Times New Roman" panose="02020603050405020304" charset="0"/>
                          <a:ea typeface="+mn-ea"/>
                          <a:cs typeface="Times New Roman" panose="02020603050405020304" charset="0"/>
                        </a:rPr>
                        <a:t>Vendor</a:t>
                      </a:r>
                      <a:endParaRPr lang="zh-CN" altLang="en-US" sz="800" dirty="0">
                        <a:latin typeface="Times New Roman" panose="02020603050405020304" charset="0"/>
                        <a:cs typeface="Times New Roman" panose="02020603050405020304" charset="0"/>
                      </a:endParaRPr>
                    </a:p>
                  </a:txBody>
                  <a:tcPr anchor="ctr"/>
                </a:tc>
                <a:extLst>
                  <a:ext uri="{0D108BD9-81ED-4DB2-BD59-A6C34878D82A}">
                    <a16:rowId xmlns:a16="http://schemas.microsoft.com/office/drawing/2014/main" xmlns="" val="10000"/>
                  </a:ext>
                </a:extLst>
              </a:tr>
              <a:tr h="370840">
                <a:tc>
                  <a:txBody>
                    <a:bodyPr/>
                    <a:lstStyle/>
                    <a:p>
                      <a:pPr algn="ctr"/>
                      <a:r>
                        <a:rPr lang="en-US" altLang="zh-CN" sz="800" dirty="0">
                          <a:latin typeface="Times New Roman" panose="02020603050405020304" charset="0"/>
                          <a:cs typeface="Times New Roman" panose="02020603050405020304" charset="0"/>
                        </a:rPr>
                        <a:t>CD127</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a:latin typeface="Times New Roman" panose="02020603050405020304" charset="0"/>
                          <a:cs typeface="Times New Roman" panose="02020603050405020304" charset="0"/>
                        </a:rPr>
                        <a:t>AO19D5</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a:latin typeface="Times New Roman" panose="02020603050405020304" charset="0"/>
                          <a:cs typeface="Times New Roman" panose="02020603050405020304" charset="0"/>
                        </a:rPr>
                        <a:t>BV421</a:t>
                      </a:r>
                      <a:endParaRPr lang="zh-CN" altLang="en-US" sz="800" dirty="0">
                        <a:latin typeface="Times New Roman" panose="02020603050405020304" charset="0"/>
                        <a:cs typeface="Times New Roman" panose="02020603050405020304" charset="0"/>
                      </a:endParaRP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800" dirty="0" err="1">
                          <a:latin typeface="Times New Roman" panose="02020603050405020304" charset="0"/>
                          <a:cs typeface="Times New Roman" panose="02020603050405020304" charset="0"/>
                        </a:rPr>
                        <a:t>Biolegend</a:t>
                      </a:r>
                      <a:endParaRPr lang="en-US" altLang="zh-CN" sz="800" dirty="0">
                        <a:latin typeface="Times New Roman" panose="02020603050405020304" charset="0"/>
                        <a:cs typeface="Times New Roman" panose="02020603050405020304" charset="0"/>
                      </a:endParaRPr>
                    </a:p>
                  </a:txBody>
                  <a:tcPr anchor="ctr">
                    <a:noFill/>
                  </a:tcPr>
                </a:tc>
                <a:extLst>
                  <a:ext uri="{0D108BD9-81ED-4DB2-BD59-A6C34878D82A}">
                    <a16:rowId xmlns:a16="http://schemas.microsoft.com/office/drawing/2014/main" xmlns="" val="10001"/>
                  </a:ext>
                </a:extLst>
              </a:tr>
              <a:tr h="370840">
                <a:tc>
                  <a:txBody>
                    <a:bodyPr/>
                    <a:lstStyle/>
                    <a:p>
                      <a:pPr algn="ctr"/>
                      <a:r>
                        <a:rPr lang="en-US" altLang="zh-CN" sz="800" dirty="0">
                          <a:latin typeface="Times New Roman" panose="02020603050405020304" charset="0"/>
                          <a:cs typeface="Times New Roman" panose="02020603050405020304" charset="0"/>
                        </a:rPr>
                        <a:t>CRTH2</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a:latin typeface="Times New Roman" panose="02020603050405020304" charset="0"/>
                          <a:cs typeface="Times New Roman" panose="02020603050405020304" charset="0"/>
                        </a:rPr>
                        <a:t>BM16</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a:latin typeface="Times New Roman" panose="02020603050405020304" charset="0"/>
                          <a:cs typeface="Times New Roman" panose="02020603050405020304" charset="0"/>
                        </a:rPr>
                        <a:t>PE</a:t>
                      </a:r>
                      <a:endParaRPr lang="zh-CN" altLang="en-US" sz="800" dirty="0">
                        <a:latin typeface="Times New Roman" panose="02020603050405020304" charset="0"/>
                        <a:cs typeface="Times New Roman" panose="02020603050405020304" charset="0"/>
                      </a:endParaRP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800" dirty="0" err="1">
                          <a:latin typeface="Times New Roman" panose="02020603050405020304" charset="0"/>
                          <a:cs typeface="Times New Roman" panose="02020603050405020304" charset="0"/>
                        </a:rPr>
                        <a:t>Biolegend</a:t>
                      </a:r>
                      <a:endParaRPr lang="en-US" altLang="zh-CN" sz="800" dirty="0">
                        <a:latin typeface="Times New Roman" panose="02020603050405020304" charset="0"/>
                        <a:cs typeface="Times New Roman" panose="02020603050405020304" charset="0"/>
                      </a:endParaRPr>
                    </a:p>
                  </a:txBody>
                  <a:tcPr anchor="ctr">
                    <a:noFill/>
                  </a:tcPr>
                </a:tc>
                <a:extLst>
                  <a:ext uri="{0D108BD9-81ED-4DB2-BD59-A6C34878D82A}">
                    <a16:rowId xmlns:a16="http://schemas.microsoft.com/office/drawing/2014/main" xmlns="" val="10002"/>
                  </a:ext>
                </a:extLst>
              </a:tr>
              <a:tr h="370840">
                <a:tc>
                  <a:txBody>
                    <a:bodyPr/>
                    <a:lstStyle/>
                    <a:p>
                      <a:pPr algn="ctr"/>
                      <a:r>
                        <a:rPr lang="en-US" altLang="zh-CN" sz="800" dirty="0">
                          <a:latin typeface="Times New Roman" panose="02020603050405020304" charset="0"/>
                          <a:cs typeface="Times New Roman" panose="02020603050405020304" charset="0"/>
                        </a:rPr>
                        <a:t>CD3</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a:latin typeface="Times New Roman" panose="02020603050405020304" charset="0"/>
                          <a:cs typeface="Times New Roman" panose="02020603050405020304" charset="0"/>
                        </a:rPr>
                        <a:t>UCTH1</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a:latin typeface="Times New Roman" panose="02020603050405020304" charset="0"/>
                          <a:cs typeface="Times New Roman" panose="02020603050405020304" charset="0"/>
                        </a:rPr>
                        <a:t>FITC</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err="1">
                          <a:latin typeface="Times New Roman" panose="02020603050405020304" charset="0"/>
                          <a:cs typeface="Times New Roman" panose="02020603050405020304" charset="0"/>
                        </a:rPr>
                        <a:t>Biolegend</a:t>
                      </a:r>
                      <a:endParaRPr lang="en-US" altLang="zh-CN" sz="800" dirty="0">
                        <a:latin typeface="Times New Roman" panose="02020603050405020304" charset="0"/>
                        <a:cs typeface="Times New Roman" panose="02020603050405020304" charset="0"/>
                      </a:endParaRPr>
                    </a:p>
                  </a:txBody>
                  <a:tcPr anchor="ctr">
                    <a:noFill/>
                  </a:tcPr>
                </a:tc>
                <a:extLst>
                  <a:ext uri="{0D108BD9-81ED-4DB2-BD59-A6C34878D82A}">
                    <a16:rowId xmlns:a16="http://schemas.microsoft.com/office/drawing/2014/main" xmlns="" val="10003"/>
                  </a:ext>
                </a:extLst>
              </a:tr>
              <a:tr h="370840">
                <a:tc>
                  <a:txBody>
                    <a:bodyPr/>
                    <a:lstStyle/>
                    <a:p>
                      <a:pPr algn="ctr"/>
                      <a:r>
                        <a:rPr lang="en-US" altLang="zh-CN" sz="800" dirty="0">
                          <a:latin typeface="Times New Roman" panose="02020603050405020304" charset="0"/>
                          <a:cs typeface="Times New Roman" panose="02020603050405020304" charset="0"/>
                        </a:rPr>
                        <a:t>CD4</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a:latin typeface="Times New Roman" panose="02020603050405020304" charset="0"/>
                          <a:cs typeface="Times New Roman" panose="02020603050405020304" charset="0"/>
                        </a:rPr>
                        <a:t>RPA-T4</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a:latin typeface="Times New Roman" panose="02020603050405020304" charset="0"/>
                          <a:cs typeface="Times New Roman" panose="02020603050405020304" charset="0"/>
                        </a:rPr>
                        <a:t>FITC</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err="1">
                          <a:latin typeface="Times New Roman" panose="02020603050405020304" charset="0"/>
                          <a:cs typeface="Times New Roman" panose="02020603050405020304" charset="0"/>
                        </a:rPr>
                        <a:t>Biolegend</a:t>
                      </a:r>
                      <a:endParaRPr lang="en-US" altLang="zh-CN" sz="800" dirty="0">
                        <a:latin typeface="Times New Roman" panose="02020603050405020304" charset="0"/>
                        <a:cs typeface="Times New Roman" panose="02020603050405020304" charset="0"/>
                      </a:endParaRPr>
                    </a:p>
                  </a:txBody>
                  <a:tcPr anchor="ctr">
                    <a:noFill/>
                  </a:tcPr>
                </a:tc>
                <a:extLst>
                  <a:ext uri="{0D108BD9-81ED-4DB2-BD59-A6C34878D82A}">
                    <a16:rowId xmlns:a16="http://schemas.microsoft.com/office/drawing/2014/main" xmlns="" val="10004"/>
                  </a:ext>
                </a:extLst>
              </a:tr>
              <a:tr h="370840">
                <a:tc>
                  <a:txBody>
                    <a:bodyPr/>
                    <a:lstStyle/>
                    <a:p>
                      <a:pPr algn="ctr"/>
                      <a:r>
                        <a:rPr lang="en-US" altLang="zh-CN" sz="800" dirty="0">
                          <a:latin typeface="Times New Roman" panose="02020603050405020304" charset="0"/>
                          <a:cs typeface="Times New Roman" panose="02020603050405020304" charset="0"/>
                        </a:rPr>
                        <a:t>CD8</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a:latin typeface="Times New Roman" panose="02020603050405020304" charset="0"/>
                          <a:cs typeface="Times New Roman" panose="02020603050405020304" charset="0"/>
                        </a:rPr>
                        <a:t>MEM-31</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a:latin typeface="Times New Roman" panose="02020603050405020304" charset="0"/>
                          <a:cs typeface="Times New Roman" panose="02020603050405020304" charset="0"/>
                        </a:rPr>
                        <a:t>FITC</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err="1">
                          <a:latin typeface="Times New Roman" panose="02020603050405020304" charset="0"/>
                          <a:cs typeface="Times New Roman" panose="02020603050405020304" charset="0"/>
                        </a:rPr>
                        <a:t>Biolegend</a:t>
                      </a:r>
                      <a:endParaRPr lang="en-US" altLang="zh-CN" sz="800" dirty="0">
                        <a:latin typeface="Times New Roman" panose="02020603050405020304" charset="0"/>
                        <a:cs typeface="Times New Roman" panose="02020603050405020304" charset="0"/>
                      </a:endParaRPr>
                    </a:p>
                  </a:txBody>
                  <a:tcPr anchor="ctr">
                    <a:noFill/>
                  </a:tcPr>
                </a:tc>
                <a:extLst>
                  <a:ext uri="{0D108BD9-81ED-4DB2-BD59-A6C34878D82A}">
                    <a16:rowId xmlns:a16="http://schemas.microsoft.com/office/drawing/2014/main" xmlns="" val="10005"/>
                  </a:ext>
                </a:extLst>
              </a:tr>
              <a:tr h="370840">
                <a:tc>
                  <a:txBody>
                    <a:bodyPr/>
                    <a:lstStyle/>
                    <a:p>
                      <a:pPr algn="ctr"/>
                      <a:r>
                        <a:rPr lang="en-US" altLang="zh-CN" sz="800" dirty="0">
                          <a:latin typeface="Times New Roman" panose="02020603050405020304" charset="0"/>
                          <a:cs typeface="Times New Roman" panose="02020603050405020304" charset="0"/>
                        </a:rPr>
                        <a:t>CD15</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a:latin typeface="Times New Roman" panose="02020603050405020304" charset="0"/>
                          <a:cs typeface="Times New Roman" panose="02020603050405020304" charset="0"/>
                        </a:rPr>
                        <a:t>HI98</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a:latin typeface="Times New Roman" panose="02020603050405020304" charset="0"/>
                          <a:cs typeface="Times New Roman" panose="02020603050405020304" charset="0"/>
                        </a:rPr>
                        <a:t>FITC</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err="1">
                          <a:latin typeface="Times New Roman" panose="02020603050405020304" charset="0"/>
                          <a:cs typeface="Times New Roman" panose="02020603050405020304" charset="0"/>
                        </a:rPr>
                        <a:t>Biolegend</a:t>
                      </a:r>
                      <a:endParaRPr lang="en-US" altLang="zh-CN" sz="800" dirty="0">
                        <a:latin typeface="Times New Roman" panose="02020603050405020304" charset="0"/>
                        <a:cs typeface="Times New Roman" panose="02020603050405020304" charset="0"/>
                      </a:endParaRPr>
                    </a:p>
                  </a:txBody>
                  <a:tcPr anchor="ctr">
                    <a:noFill/>
                  </a:tcPr>
                </a:tc>
                <a:extLst>
                  <a:ext uri="{0D108BD9-81ED-4DB2-BD59-A6C34878D82A}">
                    <a16:rowId xmlns:a16="http://schemas.microsoft.com/office/drawing/2014/main" xmlns="" val="10006"/>
                  </a:ext>
                </a:extLst>
              </a:tr>
              <a:tr h="370840">
                <a:tc>
                  <a:txBody>
                    <a:bodyPr/>
                    <a:lstStyle/>
                    <a:p>
                      <a:pPr algn="ctr"/>
                      <a:r>
                        <a:rPr lang="en-US" altLang="zh-CN" sz="800" dirty="0">
                          <a:latin typeface="Times New Roman" panose="02020603050405020304" charset="0"/>
                          <a:cs typeface="Times New Roman" panose="02020603050405020304" charset="0"/>
                        </a:rPr>
                        <a:t>CD16</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a:latin typeface="Times New Roman" panose="02020603050405020304" charset="0"/>
                          <a:cs typeface="Times New Roman" panose="02020603050405020304" charset="0"/>
                        </a:rPr>
                        <a:t>RMO52</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a:latin typeface="Times New Roman" panose="02020603050405020304" charset="0"/>
                          <a:cs typeface="Times New Roman" panose="02020603050405020304" charset="0"/>
                        </a:rPr>
                        <a:t>FITC</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err="1">
                          <a:latin typeface="Times New Roman" panose="02020603050405020304" charset="0"/>
                          <a:cs typeface="Times New Roman" panose="02020603050405020304" charset="0"/>
                        </a:rPr>
                        <a:t>Biolegend</a:t>
                      </a:r>
                      <a:endParaRPr lang="en-US" altLang="zh-CN" sz="800" dirty="0">
                        <a:latin typeface="Times New Roman" panose="02020603050405020304" charset="0"/>
                        <a:cs typeface="Times New Roman" panose="02020603050405020304" charset="0"/>
                      </a:endParaRPr>
                    </a:p>
                  </a:txBody>
                  <a:tcPr anchor="ctr">
                    <a:noFill/>
                  </a:tcPr>
                </a:tc>
                <a:extLst>
                  <a:ext uri="{0D108BD9-81ED-4DB2-BD59-A6C34878D82A}">
                    <a16:rowId xmlns:a16="http://schemas.microsoft.com/office/drawing/2014/main" xmlns="" val="10007"/>
                  </a:ext>
                </a:extLst>
              </a:tr>
              <a:tr h="370840">
                <a:tc>
                  <a:txBody>
                    <a:bodyPr/>
                    <a:lstStyle/>
                    <a:p>
                      <a:pPr algn="ctr"/>
                      <a:r>
                        <a:rPr lang="en-US" altLang="zh-CN" sz="800" dirty="0">
                          <a:latin typeface="Times New Roman" panose="02020603050405020304" charset="0"/>
                          <a:cs typeface="Times New Roman" panose="02020603050405020304" charset="0"/>
                        </a:rPr>
                        <a:t>CD19</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a:latin typeface="Times New Roman" panose="02020603050405020304" charset="0"/>
                          <a:cs typeface="Times New Roman" panose="02020603050405020304" charset="0"/>
                        </a:rPr>
                        <a:t>H1B19</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a:latin typeface="Times New Roman" panose="02020603050405020304" charset="0"/>
                          <a:cs typeface="Times New Roman" panose="02020603050405020304" charset="0"/>
                        </a:rPr>
                        <a:t>FITC</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err="1">
                          <a:latin typeface="Times New Roman" panose="02020603050405020304" charset="0"/>
                          <a:cs typeface="Times New Roman" panose="02020603050405020304" charset="0"/>
                        </a:rPr>
                        <a:t>Biolegend</a:t>
                      </a:r>
                      <a:endParaRPr lang="en-US" altLang="zh-CN" sz="800" dirty="0">
                        <a:latin typeface="Times New Roman" panose="02020603050405020304" charset="0"/>
                        <a:cs typeface="Times New Roman" panose="02020603050405020304" charset="0"/>
                      </a:endParaRPr>
                    </a:p>
                  </a:txBody>
                  <a:tcPr anchor="ctr">
                    <a:noFill/>
                  </a:tcPr>
                </a:tc>
                <a:extLst>
                  <a:ext uri="{0D108BD9-81ED-4DB2-BD59-A6C34878D82A}">
                    <a16:rowId xmlns:a16="http://schemas.microsoft.com/office/drawing/2014/main" xmlns="" val="10008"/>
                  </a:ext>
                </a:extLst>
              </a:tr>
              <a:tr h="370840">
                <a:tc>
                  <a:txBody>
                    <a:bodyPr/>
                    <a:lstStyle/>
                    <a:p>
                      <a:pPr algn="ctr"/>
                      <a:r>
                        <a:rPr lang="en-US" altLang="zh-CN" sz="800" dirty="0">
                          <a:latin typeface="Times New Roman" panose="02020603050405020304" charset="0"/>
                          <a:cs typeface="Times New Roman" panose="02020603050405020304" charset="0"/>
                        </a:rPr>
                        <a:t>CD20</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a:latin typeface="Times New Roman" panose="02020603050405020304" charset="0"/>
                          <a:cs typeface="Times New Roman" panose="02020603050405020304" charset="0"/>
                        </a:rPr>
                        <a:t>2H7</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a:latin typeface="Times New Roman" panose="02020603050405020304" charset="0"/>
                          <a:cs typeface="Times New Roman" panose="02020603050405020304" charset="0"/>
                        </a:rPr>
                        <a:t>FITC</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err="1">
                          <a:latin typeface="Times New Roman" panose="02020603050405020304" charset="0"/>
                          <a:cs typeface="Times New Roman" panose="02020603050405020304" charset="0"/>
                        </a:rPr>
                        <a:t>Biolegend</a:t>
                      </a:r>
                      <a:endParaRPr lang="en-US" altLang="zh-CN" sz="800" dirty="0">
                        <a:latin typeface="Times New Roman" panose="02020603050405020304" charset="0"/>
                        <a:cs typeface="Times New Roman" panose="02020603050405020304" charset="0"/>
                      </a:endParaRPr>
                    </a:p>
                  </a:txBody>
                  <a:tcPr anchor="ctr">
                    <a:noFill/>
                  </a:tcPr>
                </a:tc>
                <a:extLst>
                  <a:ext uri="{0D108BD9-81ED-4DB2-BD59-A6C34878D82A}">
                    <a16:rowId xmlns:a16="http://schemas.microsoft.com/office/drawing/2014/main" xmlns="" val="10009"/>
                  </a:ext>
                </a:extLst>
              </a:tr>
              <a:tr h="370840">
                <a:tc>
                  <a:txBody>
                    <a:bodyPr/>
                    <a:lstStyle/>
                    <a:p>
                      <a:pPr algn="ctr"/>
                      <a:r>
                        <a:rPr lang="en-US" altLang="zh-CN" sz="800" dirty="0">
                          <a:latin typeface="Times New Roman" panose="02020603050405020304" charset="0"/>
                          <a:cs typeface="Times New Roman" panose="02020603050405020304" charset="0"/>
                        </a:rPr>
                        <a:t>CD33</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a:latin typeface="Times New Roman" panose="02020603050405020304" charset="0"/>
                          <a:cs typeface="Times New Roman" panose="02020603050405020304" charset="0"/>
                        </a:rPr>
                        <a:t>HIM3-4</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a:latin typeface="Times New Roman" panose="02020603050405020304" charset="0"/>
                          <a:cs typeface="Times New Roman" panose="02020603050405020304" charset="0"/>
                        </a:rPr>
                        <a:t>FITC</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err="1">
                          <a:latin typeface="Times New Roman" panose="02020603050405020304" charset="0"/>
                          <a:cs typeface="Times New Roman" panose="02020603050405020304" charset="0"/>
                        </a:rPr>
                        <a:t>eBioscience</a:t>
                      </a:r>
                      <a:endParaRPr lang="en-US" altLang="zh-CN" sz="800" dirty="0">
                        <a:latin typeface="Times New Roman" panose="02020603050405020304" charset="0"/>
                        <a:cs typeface="Times New Roman" panose="02020603050405020304" charset="0"/>
                      </a:endParaRPr>
                    </a:p>
                  </a:txBody>
                  <a:tcPr anchor="ctr">
                    <a:noFill/>
                  </a:tcPr>
                </a:tc>
                <a:extLst>
                  <a:ext uri="{0D108BD9-81ED-4DB2-BD59-A6C34878D82A}">
                    <a16:rowId xmlns:a16="http://schemas.microsoft.com/office/drawing/2014/main" xmlns="" val="10010"/>
                  </a:ext>
                </a:extLst>
              </a:tr>
              <a:tr h="370840">
                <a:tc>
                  <a:txBody>
                    <a:bodyPr/>
                    <a:lstStyle/>
                    <a:p>
                      <a:pPr algn="ctr"/>
                      <a:r>
                        <a:rPr lang="en-US" altLang="zh-CN" sz="800" dirty="0">
                          <a:latin typeface="Times New Roman" panose="02020603050405020304" charset="0"/>
                          <a:cs typeface="Times New Roman" panose="02020603050405020304" charset="0"/>
                        </a:rPr>
                        <a:t>CD34</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a:latin typeface="Times New Roman" panose="02020603050405020304" charset="0"/>
                          <a:cs typeface="Times New Roman" panose="02020603050405020304" charset="0"/>
                        </a:rPr>
                        <a:t>561</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a:latin typeface="Times New Roman" panose="02020603050405020304" charset="0"/>
                          <a:cs typeface="Times New Roman" panose="02020603050405020304" charset="0"/>
                        </a:rPr>
                        <a:t>FITC</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err="1">
                          <a:latin typeface="Times New Roman" panose="02020603050405020304" charset="0"/>
                          <a:cs typeface="Times New Roman" panose="02020603050405020304" charset="0"/>
                        </a:rPr>
                        <a:t>Biolegend</a:t>
                      </a:r>
                      <a:endParaRPr lang="en-US" altLang="zh-CN" sz="800" dirty="0">
                        <a:latin typeface="Times New Roman" panose="02020603050405020304" charset="0"/>
                        <a:cs typeface="Times New Roman" panose="02020603050405020304" charset="0"/>
                      </a:endParaRPr>
                    </a:p>
                  </a:txBody>
                  <a:tcPr anchor="ctr">
                    <a:noFill/>
                  </a:tcPr>
                </a:tc>
                <a:extLst>
                  <a:ext uri="{0D108BD9-81ED-4DB2-BD59-A6C34878D82A}">
                    <a16:rowId xmlns:a16="http://schemas.microsoft.com/office/drawing/2014/main" xmlns="" val="10011"/>
                  </a:ext>
                </a:extLst>
              </a:tr>
              <a:tr h="370840">
                <a:tc>
                  <a:txBody>
                    <a:bodyPr/>
                    <a:lstStyle/>
                    <a:p>
                      <a:pPr algn="ctr"/>
                      <a:r>
                        <a:rPr lang="en-US" altLang="zh-CN" sz="800" dirty="0">
                          <a:latin typeface="Times New Roman" panose="02020603050405020304" charset="0"/>
                          <a:cs typeface="Times New Roman" panose="02020603050405020304" charset="0"/>
                        </a:rPr>
                        <a:t>Fc</a:t>
                      </a:r>
                      <a:r>
                        <a:rPr lang="el-GR" altLang="zh-CN" sz="800" dirty="0">
                          <a:latin typeface="Times New Roman" panose="02020603050405020304" charset="0"/>
                          <a:cs typeface="Times New Roman" panose="02020603050405020304" charset="0"/>
                        </a:rPr>
                        <a:t>ε</a:t>
                      </a:r>
                      <a:r>
                        <a:rPr lang="en-US" altLang="zh-CN" sz="800" dirty="0">
                          <a:latin typeface="Times New Roman" panose="02020603050405020304" charset="0"/>
                          <a:cs typeface="Times New Roman" panose="02020603050405020304" charset="0"/>
                        </a:rPr>
                        <a:t>RI</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a:latin typeface="Times New Roman" panose="02020603050405020304" charset="0"/>
                          <a:cs typeface="Times New Roman" panose="02020603050405020304" charset="0"/>
                        </a:rPr>
                        <a:t>AER-37</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a:latin typeface="Times New Roman" panose="02020603050405020304" charset="0"/>
                          <a:cs typeface="Times New Roman" panose="02020603050405020304" charset="0"/>
                        </a:rPr>
                        <a:t>FITC</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err="1">
                          <a:latin typeface="Times New Roman" panose="02020603050405020304" charset="0"/>
                          <a:cs typeface="Times New Roman" panose="02020603050405020304" charset="0"/>
                        </a:rPr>
                        <a:t>Biolegend</a:t>
                      </a:r>
                      <a:endParaRPr lang="en-US" altLang="zh-CN" sz="800" dirty="0">
                        <a:latin typeface="Times New Roman" panose="02020603050405020304" charset="0"/>
                        <a:cs typeface="Times New Roman" panose="02020603050405020304" charset="0"/>
                      </a:endParaRPr>
                    </a:p>
                  </a:txBody>
                  <a:tcPr anchor="ctr">
                    <a:noFill/>
                  </a:tcPr>
                </a:tc>
                <a:extLst>
                  <a:ext uri="{0D108BD9-81ED-4DB2-BD59-A6C34878D82A}">
                    <a16:rowId xmlns:a16="http://schemas.microsoft.com/office/drawing/2014/main" xmlns="" val="10012"/>
                  </a:ext>
                </a:extLst>
              </a:tr>
              <a:tr h="370840">
                <a:tc>
                  <a:txBody>
                    <a:bodyPr/>
                    <a:lstStyle/>
                    <a:p>
                      <a:pPr algn="ctr"/>
                      <a:r>
                        <a:rPr lang="en-US" altLang="zh-CN" sz="800" dirty="0">
                          <a:latin typeface="Times New Roman" panose="02020603050405020304" charset="0"/>
                          <a:cs typeface="Times New Roman" panose="02020603050405020304" charset="0"/>
                        </a:rPr>
                        <a:t>CD203c</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a:latin typeface="Times New Roman" panose="02020603050405020304" charset="0"/>
                          <a:cs typeface="Times New Roman" panose="02020603050405020304" charset="0"/>
                        </a:rPr>
                        <a:t>NP406</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a:latin typeface="Times New Roman" panose="02020603050405020304" charset="0"/>
                          <a:cs typeface="Times New Roman" panose="02020603050405020304" charset="0"/>
                        </a:rPr>
                        <a:t>FITC</a:t>
                      </a:r>
                      <a:endParaRPr lang="zh-CN" altLang="en-US" sz="800" dirty="0">
                        <a:latin typeface="Times New Roman" panose="02020603050405020304" charset="0"/>
                        <a:cs typeface="Times New Roman" panose="02020603050405020304" charset="0"/>
                      </a:endParaRPr>
                    </a:p>
                  </a:txBody>
                  <a:tcPr anchor="ctr">
                    <a:noFill/>
                  </a:tcPr>
                </a:tc>
                <a:tc>
                  <a:txBody>
                    <a:bodyPr/>
                    <a:lstStyle/>
                    <a:p>
                      <a:pPr algn="ctr"/>
                      <a:r>
                        <a:rPr lang="en-US" altLang="zh-CN" sz="800" dirty="0" err="1">
                          <a:latin typeface="Times New Roman" panose="02020603050405020304" charset="0"/>
                          <a:cs typeface="Times New Roman" panose="02020603050405020304" charset="0"/>
                        </a:rPr>
                        <a:t>Biolegend</a:t>
                      </a:r>
                      <a:endParaRPr lang="en-US" altLang="zh-CN" sz="800" dirty="0">
                        <a:latin typeface="Times New Roman" panose="02020603050405020304" charset="0"/>
                        <a:cs typeface="Times New Roman" panose="02020603050405020304" charset="0"/>
                      </a:endParaRPr>
                    </a:p>
                  </a:txBody>
                  <a:tcPr anchor="ctr">
                    <a:noFill/>
                  </a:tcPr>
                </a:tc>
                <a:extLst>
                  <a:ext uri="{0D108BD9-81ED-4DB2-BD59-A6C34878D82A}">
                    <a16:rowId xmlns:a16="http://schemas.microsoft.com/office/drawing/2014/main" xmlns="" val="10013"/>
                  </a:ext>
                </a:extLst>
              </a:tr>
            </a:tbl>
          </a:graphicData>
        </a:graphic>
      </p:graphicFrame>
      <p:sp>
        <p:nvSpPr>
          <p:cNvPr id="2" name="文本框 1"/>
          <p:cNvSpPr txBox="1"/>
          <p:nvPr/>
        </p:nvSpPr>
        <p:spPr>
          <a:xfrm>
            <a:off x="521663" y="191188"/>
            <a:ext cx="5585460" cy="257122"/>
          </a:xfrm>
          <a:prstGeom prst="rect">
            <a:avLst/>
          </a:prstGeom>
          <a:noFill/>
        </p:spPr>
        <p:txBody>
          <a:bodyPr wrap="square">
            <a:spAutoFit/>
          </a:bodyPr>
          <a:lstStyle/>
          <a:p>
            <a:pPr algn="just">
              <a:lnSpc>
                <a:spcPct val="150000"/>
              </a:lnSpc>
              <a:defRPr/>
            </a:pPr>
            <a:r>
              <a:rPr lang="en-US" altLang="zh-CN" sz="800" b="1" kern="100" dirty="0" err="1">
                <a:solidFill>
                  <a:prstClr val="black"/>
                </a:solidFill>
                <a:latin typeface="Times New Roman" panose="02020603050405020304" charset="0"/>
                <a:ea typeface="宋体" panose="02010600030101010101" pitchFamily="2" charset="-122"/>
                <a:cs typeface="Times New Roman" panose="02020603050405020304" charset="0"/>
              </a:rPr>
              <a:t>eTable</a:t>
            </a:r>
            <a:r>
              <a:rPr lang="en-US" altLang="zh-CN" sz="800" b="1" kern="100" dirty="0">
                <a:solidFill>
                  <a:prstClr val="black"/>
                </a:solidFill>
                <a:latin typeface="Times New Roman" panose="02020603050405020304" charset="0"/>
                <a:ea typeface="宋体" panose="02010600030101010101" pitchFamily="2" charset="-122"/>
                <a:cs typeface="Times New Roman" panose="02020603050405020304" charset="0"/>
              </a:rPr>
              <a:t> 6.</a:t>
            </a:r>
            <a:r>
              <a:rPr lang="en-US" altLang="zh-CN" sz="800" dirty="0">
                <a:solidFill>
                  <a:srgbClr val="333333"/>
                </a:solidFill>
                <a:latin typeface="Arial" panose="020B0604020202020204" pitchFamily="34" charset="0"/>
              </a:rPr>
              <a:t> </a:t>
            </a:r>
            <a:r>
              <a:rPr lang="en-US" altLang="zh-CN" sz="800" dirty="0">
                <a:solidFill>
                  <a:srgbClr val="333333"/>
                </a:solidFill>
                <a:latin typeface="Times New Roman" panose="02020603050405020304" charset="0"/>
                <a:cs typeface="Times New Roman" panose="02020603050405020304" charset="0"/>
              </a:rPr>
              <a:t>Monoclonal antibody used in isolating ILCs</a:t>
            </a:r>
            <a:r>
              <a:rPr lang="en-US" altLang="zh-CN" sz="800" b="1" kern="100" dirty="0">
                <a:solidFill>
                  <a:prstClr val="black"/>
                </a:solidFill>
                <a:latin typeface="Times New Roman" panose="02020603050405020304" charset="0"/>
                <a:ea typeface="宋体" panose="02010600030101010101" pitchFamily="2" charset="-122"/>
                <a:cs typeface="Times New Roman" panose="02020603050405020304" charset="0"/>
              </a:rPr>
              <a:t>.</a:t>
            </a:r>
            <a:endParaRPr lang="zh-CN" altLang="zh-CN" sz="800" kern="100" dirty="0">
              <a:solidFill>
                <a:prstClr val="black"/>
              </a:solidFill>
              <a:ea typeface="宋体" panose="02010600030101010101" pitchFamily="2" charset="-122"/>
              <a:cs typeface="Times New Roman" panose="0202060305040502030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YWRlMGEzMTMyMzE2YTc1ZTgyNjhhN2U4NjYyZjllNzIifQ=="/>
</p:tagLst>
</file>

<file path=ppt/tags/tag2.xml><?xml version="1.0" encoding="utf-8"?>
<p:tagLst xmlns:a="http://schemas.openxmlformats.org/drawingml/2006/main" xmlns:r="http://schemas.openxmlformats.org/officeDocument/2006/relationships" xmlns:p="http://schemas.openxmlformats.org/presentationml/2006/main">
  <p:tag name="KSO_WM_UNIT_TABLE_BEAUTIFY" val="smartTable{ee84af5f-fa82-403d-a733-9214e632732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57</TotalTime>
  <Words>2552</Words>
  <Application>Microsoft Office PowerPoint</Application>
  <PresentationFormat>全屏显示(4:3)</PresentationFormat>
  <Paragraphs>804</Paragraphs>
  <Slides>15</Slides>
  <Notes>3</Notes>
  <HiddenSlides>0</HiddenSlides>
  <MMClips>0</MMClips>
  <ScaleCrop>false</ScaleCrop>
  <HeadingPairs>
    <vt:vector size="4" baseType="variant">
      <vt:variant>
        <vt:lpstr>主题</vt:lpstr>
      </vt:variant>
      <vt:variant>
        <vt:i4>1</vt:i4>
      </vt:variant>
      <vt:variant>
        <vt:lpstr>幻灯片标题</vt:lpstr>
      </vt:variant>
      <vt:variant>
        <vt:i4>15</vt:i4>
      </vt:variant>
    </vt:vector>
  </HeadingPairs>
  <TitlesOfParts>
    <vt:vector size="16" baseType="lpstr">
      <vt:lpstr>Office Theme</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Microsoft Office 用户</dc:creator>
  <cp:lastModifiedBy>Lenovo</cp:lastModifiedBy>
  <cp:revision>294</cp:revision>
  <cp:lastPrinted>2014-11-27T08:53:00Z</cp:lastPrinted>
  <dcterms:created xsi:type="dcterms:W3CDTF">2019-09-17T01:43:00Z</dcterms:created>
  <dcterms:modified xsi:type="dcterms:W3CDTF">2024-10-24T03:28:01Z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2052-12.1.0.17147</vt:lpwstr>
  </property>
  <property fmtid="{D5CDD505-2E9C-101B-9397-08002B2CF9AE}" pid="3" name="ICV">
    <vt:lpwstr>1DEE4A47B63247A9AEFB4FDFCBE47A04_12</vt:lpwstr>
  </property>
</Properties>
</file>