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75" r:id="rId4"/>
    <p:sldId id="270" r:id="rId5"/>
    <p:sldId id="271" r:id="rId6"/>
    <p:sldId id="272" r:id="rId7"/>
    <p:sldId id="261" r:id="rId8"/>
    <p:sldId id="273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640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441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6294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3935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473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698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357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454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271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800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97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FF300-C2E3-4A7A-BE3D-0C584E430742}" type="datetimeFigureOut">
              <a:rPr lang="en-US" smtClean="0"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BC3B2C-13D6-4F17-A8A9-5265EE87A4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068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4000" b="1" dirty="0" smtClean="0"/>
              <a:t>Supplementary Summary S4.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8839 LTRs 5444genes </a:t>
            </a:r>
            <a:br>
              <a:rPr lang="en-US" sz="4000" dirty="0" smtClean="0"/>
            </a:br>
            <a:r>
              <a:rPr lang="en-US" sz="4000" dirty="0" smtClean="0"/>
              <a:t>88 LTRs 34 genes </a:t>
            </a:r>
            <a:br>
              <a:rPr lang="en-US" sz="4000" dirty="0" smtClean="0"/>
            </a:br>
            <a:r>
              <a:rPr lang="en-US" sz="4000" dirty="0" smtClean="0"/>
              <a:t>240-genes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293" y="541292"/>
            <a:ext cx="5312396" cy="619610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91628" y="0"/>
            <a:ext cx="49857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OMIM Expanded PPI database of human disease-causing genes</a:t>
            </a:r>
          </a:p>
          <a:p>
            <a:pPr algn="ctr"/>
            <a:r>
              <a:rPr lang="en-US" sz="1400" b="1" dirty="0"/>
              <a:t>5444 genes linked with 8839 LTR </a:t>
            </a:r>
            <a:r>
              <a:rPr lang="en-US" sz="1400" b="1" dirty="0" smtClean="0"/>
              <a:t>loci</a:t>
            </a:r>
            <a:endParaRPr lang="en-US" sz="1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3401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A</a:t>
            </a:r>
          </a:p>
        </p:txBody>
      </p:sp>
      <p:sp>
        <p:nvSpPr>
          <p:cNvPr id="7" name="Rectangle 6"/>
          <p:cNvSpPr/>
          <p:nvPr/>
        </p:nvSpPr>
        <p:spPr>
          <a:xfrm>
            <a:off x="2663828" y="2477980"/>
            <a:ext cx="153330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/>
              <a:t>34 genes linked with </a:t>
            </a:r>
            <a:endParaRPr lang="en-US" sz="1200" b="1" dirty="0" smtClean="0"/>
          </a:p>
          <a:p>
            <a:pPr algn="ctr"/>
            <a:r>
              <a:rPr lang="en-US" sz="1200" b="1" dirty="0" smtClean="0"/>
              <a:t>88 </a:t>
            </a:r>
            <a:r>
              <a:rPr lang="en-US" sz="1200" b="1" dirty="0"/>
              <a:t>LTR loci</a:t>
            </a:r>
          </a:p>
        </p:txBody>
      </p:sp>
      <p:sp>
        <p:nvSpPr>
          <p:cNvPr id="8" name="Left Brace 7"/>
          <p:cNvSpPr/>
          <p:nvPr/>
        </p:nvSpPr>
        <p:spPr>
          <a:xfrm>
            <a:off x="4041230" y="2251611"/>
            <a:ext cx="311803" cy="1031519"/>
          </a:xfrm>
          <a:prstGeom prst="leftBrac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156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5288" y="492882"/>
            <a:ext cx="2824319" cy="239836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672717" y="0"/>
            <a:ext cx="28897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Transcription Factor PPI database</a:t>
            </a:r>
          </a:p>
          <a:p>
            <a:pPr algn="ctr"/>
            <a:r>
              <a:rPr lang="en-US" sz="1400" b="1" dirty="0" smtClean="0"/>
              <a:t>5444 genes linked with 8839 LTR loci</a:t>
            </a:r>
            <a:endParaRPr lang="en-US" sz="1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800985" y="0"/>
            <a:ext cx="26597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Transcription Factor PPI database</a:t>
            </a:r>
          </a:p>
          <a:p>
            <a:pPr algn="ctr"/>
            <a:r>
              <a:rPr lang="en-US" sz="1400" b="1" dirty="0"/>
              <a:t>3</a:t>
            </a:r>
            <a:r>
              <a:rPr lang="en-US" sz="1400" b="1" dirty="0" smtClean="0"/>
              <a:t>4 genes linked with 88 LTR loci</a:t>
            </a:r>
            <a:endParaRPr lang="en-US" sz="14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36649" y="512362"/>
            <a:ext cx="2788438" cy="238991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53440" y="2891245"/>
            <a:ext cx="2108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1 significantly enriched record</a:t>
            </a:r>
            <a:endParaRPr lang="en-US" sz="1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967857" y="2891424"/>
            <a:ext cx="23260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121 significantly enriched records</a:t>
            </a:r>
            <a:endParaRPr lang="en-US" sz="12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5289" y="3964005"/>
            <a:ext cx="2967194" cy="23968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672717" y="3414643"/>
            <a:ext cx="28897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Hub Proteins PPI database</a:t>
            </a:r>
          </a:p>
          <a:p>
            <a:pPr algn="ctr"/>
            <a:r>
              <a:rPr lang="en-US" sz="1400" b="1" dirty="0" smtClean="0"/>
              <a:t>5444 genes linked with 8839 LTR loci</a:t>
            </a:r>
            <a:endParaRPr 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868726" y="3414643"/>
            <a:ext cx="2524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Hub Proteins PPI database</a:t>
            </a:r>
          </a:p>
          <a:p>
            <a:pPr algn="ctr"/>
            <a:r>
              <a:rPr lang="en-US" sz="1400" b="1" dirty="0"/>
              <a:t>3</a:t>
            </a:r>
            <a:r>
              <a:rPr lang="en-US" sz="1400" b="1" dirty="0" smtClean="0"/>
              <a:t>4 genes linked with 88 LTR loci</a:t>
            </a:r>
            <a:endParaRPr lang="en-US" sz="1400" b="1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650" y="3964005"/>
            <a:ext cx="2788438" cy="240196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953439" y="6386974"/>
            <a:ext cx="21080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1 significantly enriched record</a:t>
            </a:r>
            <a:endParaRPr lang="en-US" sz="12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967855" y="6386973"/>
            <a:ext cx="23260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124 significantly enriched records</a:t>
            </a:r>
            <a:endParaRPr lang="en-US" sz="1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0" y="0"/>
            <a:ext cx="3289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828178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C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52" y="545832"/>
            <a:ext cx="5355908" cy="624685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20694" y="14256"/>
            <a:ext cx="27070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Transcription factors PPI database</a:t>
            </a:r>
          </a:p>
          <a:p>
            <a:pPr algn="ctr"/>
            <a:r>
              <a:rPr lang="en-US" sz="1400" b="1" dirty="0"/>
              <a:t>3</a:t>
            </a:r>
            <a:r>
              <a:rPr lang="en-US" sz="1400" b="1" dirty="0" smtClean="0"/>
              <a:t>4 genes linked with 88 LTR loci</a:t>
            </a:r>
            <a:endParaRPr lang="en-US" sz="14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537" y="545832"/>
            <a:ext cx="5315002" cy="624685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758026" y="17415"/>
            <a:ext cx="2524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PPI Hub Proteins database</a:t>
            </a:r>
          </a:p>
          <a:p>
            <a:pPr algn="ctr"/>
            <a:r>
              <a:rPr lang="en-US" sz="1400" b="1" dirty="0"/>
              <a:t>3</a:t>
            </a:r>
            <a:r>
              <a:rPr lang="en-US" sz="1400" b="1" dirty="0" smtClean="0"/>
              <a:t>4 genes linked with 88 LTR loci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50553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0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D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375" y="523220"/>
            <a:ext cx="5347199" cy="623669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56776" y="-15354"/>
            <a:ext cx="21469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PPI Hub Proteins database</a:t>
            </a:r>
          </a:p>
          <a:p>
            <a:pPr algn="ctr"/>
            <a:r>
              <a:rPr lang="en-US" sz="1400" b="1" dirty="0" smtClean="0"/>
              <a:t>240-gene PPI network</a:t>
            </a:r>
            <a:endParaRPr lang="en-US" sz="1400" b="1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63" y="513805"/>
            <a:ext cx="5364617" cy="6246109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26909" y="0"/>
            <a:ext cx="27297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smtClean="0"/>
              <a:t>Transcription Factors PPI database</a:t>
            </a:r>
          </a:p>
          <a:p>
            <a:pPr algn="ctr"/>
            <a:r>
              <a:rPr lang="en-US" sz="1400" b="1" dirty="0" smtClean="0"/>
              <a:t>240-gene PPI network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81522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appyters.maayanlab.cloud/Enrichment_Analysis_Visualizer/a732fbb9081ed4332abbd7f4dfcacd42df03655b/Enrichr_results_ba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850" y="1370913"/>
            <a:ext cx="5826035" cy="3407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36013" y="664017"/>
            <a:ext cx="34637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1600" b="1"/>
            </a:lvl1pPr>
          </a:lstStyle>
          <a:p>
            <a:r>
              <a:rPr lang="en-US" dirty="0" err="1"/>
              <a:t>DisGeNET</a:t>
            </a:r>
            <a:r>
              <a:rPr lang="en-US" dirty="0"/>
              <a:t> database of human diseases</a:t>
            </a:r>
          </a:p>
          <a:p>
            <a:r>
              <a:rPr lang="en-US" dirty="0" smtClean="0"/>
              <a:t>5444 </a:t>
            </a:r>
            <a:r>
              <a:rPr lang="en-US" dirty="0"/>
              <a:t>genes linked with </a:t>
            </a:r>
            <a:r>
              <a:rPr lang="en-US" dirty="0" smtClean="0"/>
              <a:t>8839 </a:t>
            </a:r>
            <a:r>
              <a:rPr lang="en-US" dirty="0"/>
              <a:t>LTR loci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309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35831" y="4864053"/>
            <a:ext cx="38640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Top 10 of 477 significantly enriched records</a:t>
            </a:r>
            <a:endParaRPr lang="en-US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7329745" y="664016"/>
            <a:ext cx="34637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err="1" smtClean="0"/>
              <a:t>DisGeNET</a:t>
            </a:r>
            <a:r>
              <a:rPr lang="en-US" sz="1600" b="1" dirty="0" smtClean="0"/>
              <a:t> database of human diseases</a:t>
            </a:r>
          </a:p>
          <a:p>
            <a:pPr algn="ctr"/>
            <a:r>
              <a:rPr lang="en-US" sz="1600" b="1" dirty="0" smtClean="0"/>
              <a:t>240-gene PPI network</a:t>
            </a:r>
            <a:endParaRPr lang="en-US" sz="1600" b="1" dirty="0"/>
          </a:p>
        </p:txBody>
      </p:sp>
      <p:pic>
        <p:nvPicPr>
          <p:cNvPr id="12" name="Picture 2" descr="https://appyters.maayanlab.cloud/Enrichment_Analysis_Visualizer/cafd1853ec3f4c5699b7218ae9164af82f5b4bd4/Enrichr_results_ba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7950" y="1370914"/>
            <a:ext cx="5947296" cy="3407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7077465" y="4864053"/>
            <a:ext cx="39682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Top 10 of 3298 significantly enriched records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85419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3016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F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729" y="523220"/>
            <a:ext cx="5373325" cy="589499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47146" y="0"/>
            <a:ext cx="30522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 smtClean="0"/>
              <a:t>DisGeNET</a:t>
            </a:r>
            <a:r>
              <a:rPr lang="en-US" sz="1400" b="1" dirty="0" smtClean="0"/>
              <a:t> database of human diseases</a:t>
            </a:r>
          </a:p>
          <a:p>
            <a:pPr algn="ctr"/>
            <a:r>
              <a:rPr lang="en-US" sz="1400" b="1" dirty="0" smtClean="0"/>
              <a:t>240-gene PPI network</a:t>
            </a:r>
            <a:endParaRPr lang="en-US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427322" y="6418217"/>
            <a:ext cx="34918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Top 30 of 3298 significantly enriched records</a:t>
            </a:r>
            <a:endParaRPr lang="en-US" sz="1400" b="1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55" y="523220"/>
            <a:ext cx="5321074" cy="589499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513324" y="6418216"/>
            <a:ext cx="33978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Top 30 of 477 significantly enriched records</a:t>
            </a:r>
            <a:endParaRPr lang="en-US" sz="14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1686128" y="1"/>
            <a:ext cx="30522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 err="1" smtClean="0"/>
              <a:t>DisGeNET</a:t>
            </a:r>
            <a:r>
              <a:rPr lang="en-US" sz="1400" b="1" dirty="0" smtClean="0"/>
              <a:t> database of human diseases</a:t>
            </a:r>
          </a:p>
          <a:p>
            <a:pPr algn="ctr"/>
            <a:r>
              <a:rPr lang="en-US" sz="1400" b="1" dirty="0" smtClean="0"/>
              <a:t>5444 genes linked with 8839 LTR loci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18256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30923" y="0"/>
            <a:ext cx="34637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err="1" smtClean="0"/>
              <a:t>DisGeNET</a:t>
            </a:r>
            <a:r>
              <a:rPr lang="en-US" sz="1600" b="1" dirty="0" smtClean="0"/>
              <a:t> database of human diseases</a:t>
            </a:r>
          </a:p>
          <a:p>
            <a:pPr algn="ctr"/>
            <a:r>
              <a:rPr lang="en-US" sz="1600" b="1" dirty="0" smtClean="0"/>
              <a:t>240-gene PPI network</a:t>
            </a:r>
            <a:endParaRPr lang="en-US" sz="16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5729" y="976190"/>
            <a:ext cx="5684873" cy="499153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15533" y="5967726"/>
            <a:ext cx="3494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3298 significantly enriched records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79" y="976190"/>
            <a:ext cx="5921162" cy="49915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46559" y="0"/>
            <a:ext cx="34637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err="1" smtClean="0"/>
              <a:t>DisGeNET</a:t>
            </a:r>
            <a:r>
              <a:rPr lang="en-US" sz="1600" b="1" dirty="0" smtClean="0"/>
              <a:t> database of human diseases</a:t>
            </a:r>
          </a:p>
          <a:p>
            <a:pPr algn="ctr"/>
            <a:r>
              <a:rPr lang="en-US" sz="1600" b="1" dirty="0" smtClean="0"/>
              <a:t>5444 genes linked with 8839 LTR loci</a:t>
            </a:r>
            <a:endParaRPr lang="en-US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385728" y="5967726"/>
            <a:ext cx="3377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477 significantly enriched records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34817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G</a:t>
            </a:r>
          </a:p>
        </p:txBody>
      </p:sp>
    </p:spTree>
    <p:extLst>
      <p:ext uri="{BB962C8B-B14F-4D97-AF65-F5344CB8AC3E}">
        <p14:creationId xmlns:p14="http://schemas.microsoft.com/office/powerpoint/2010/main" val="4109890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0"/>
            <a:ext cx="3465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H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497" y="584775"/>
            <a:ext cx="5344868" cy="584187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631200" y="0"/>
            <a:ext cx="49534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err="1" smtClean="0"/>
              <a:t>Orphanet</a:t>
            </a:r>
            <a:r>
              <a:rPr lang="en-US" sz="1600" b="1" dirty="0" smtClean="0"/>
              <a:t> Augmented 2021 database of human diseases</a:t>
            </a:r>
          </a:p>
          <a:p>
            <a:pPr algn="ctr"/>
            <a:r>
              <a:rPr lang="en-US" sz="1600" b="1" dirty="0" smtClean="0"/>
              <a:t>240-gene PPI network</a:t>
            </a:r>
            <a:endParaRPr lang="en-US" sz="1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175895" y="6426645"/>
            <a:ext cx="38640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Top 30 of 199 significantly enriched records</a:t>
            </a:r>
            <a:endParaRPr lang="en-US" sz="1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415198" y="10008"/>
            <a:ext cx="33264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err="1" smtClean="0"/>
              <a:t>Orphanet</a:t>
            </a:r>
            <a:r>
              <a:rPr lang="en-US" sz="1600" b="1" dirty="0" smtClean="0"/>
              <a:t> Augmented 2021 database</a:t>
            </a:r>
          </a:p>
          <a:p>
            <a:pPr algn="ctr"/>
            <a:r>
              <a:rPr lang="en-US" sz="1600" b="1" dirty="0" smtClean="0"/>
              <a:t>5444 genes linked with 8839 LTR loci</a:t>
            </a:r>
            <a:endParaRPr lang="en-US" sz="16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094276" y="6426645"/>
            <a:ext cx="396826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Top 30 of 1095 significantly enriched records</a:t>
            </a:r>
            <a:endParaRPr lang="en-US" sz="16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73" y="594783"/>
            <a:ext cx="5176872" cy="583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33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261</Words>
  <Application>Microsoft Office PowerPoint</Application>
  <PresentationFormat>Widescreen</PresentationFormat>
  <Paragraphs>57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Supplementary Summary S4.  8839 LTRs 5444genes  88 LTRs 34 genes  240-genes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Guennadi Glinskii</dc:creator>
  <cp:lastModifiedBy>Guennadi Glinskii</cp:lastModifiedBy>
  <cp:revision>41</cp:revision>
  <dcterms:created xsi:type="dcterms:W3CDTF">2022-11-21T07:15:27Z</dcterms:created>
  <dcterms:modified xsi:type="dcterms:W3CDTF">2023-04-14T07:55:33Z</dcterms:modified>
</cp:coreProperties>
</file>