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0" r:id="rId4"/>
    <p:sldId id="281" r:id="rId5"/>
    <p:sldId id="282" r:id="rId6"/>
    <p:sldId id="283" r:id="rId7"/>
    <p:sldId id="284" r:id="rId8"/>
    <p:sldId id="285" r:id="rId9"/>
    <p:sldId id="257" r:id="rId10"/>
    <p:sldId id="258" r:id="rId11"/>
    <p:sldId id="261" r:id="rId12"/>
    <p:sldId id="262" r:id="rId13"/>
    <p:sldId id="259" r:id="rId14"/>
    <p:sldId id="267" r:id="rId15"/>
    <p:sldId id="268" r:id="rId16"/>
    <p:sldId id="260" r:id="rId17"/>
    <p:sldId id="269" r:id="rId18"/>
    <p:sldId id="270" r:id="rId19"/>
    <p:sldId id="263" r:id="rId20"/>
    <p:sldId id="271" r:id="rId21"/>
    <p:sldId id="272" r:id="rId22"/>
    <p:sldId id="265" r:id="rId23"/>
    <p:sldId id="273" r:id="rId24"/>
    <p:sldId id="274" r:id="rId25"/>
    <p:sldId id="264" r:id="rId26"/>
    <p:sldId id="275" r:id="rId27"/>
    <p:sldId id="276" r:id="rId28"/>
    <p:sldId id="266" r:id="rId29"/>
    <p:sldId id="277" r:id="rId30"/>
    <p:sldId id="278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Networks%20of%20Human%20Disease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Networks%20of%20Human%20Disease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Networks%20of%20Human%20Disease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Networks%20of%20Human%20Diseases.xlsx" TargetMode="Externa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1502319973399623"/>
          <c:y val="7.7289015906154321E-2"/>
          <c:w val="0.85163307592013837"/>
          <c:h val="0.5933854839633629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DisGeNET database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  <a:sp3d>
                <a:contourClr>
                  <a:schemeClr val="tx1"/>
                </a:contourClr>
              </a:sp3d>
            </c:spPr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  <a:sp3d>
                <a:contourClr>
                  <a:schemeClr val="tx1"/>
                </a:contourClr>
              </a:sp3d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  <a:sp3d>
                <a:contourClr>
                  <a:schemeClr val="tx1"/>
                </a:contourClr>
              </a:sp3d>
            </c:spPr>
          </c:dPt>
          <c:dPt>
            <c:idx val="11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  <a:sp3d>
                <a:contourClr>
                  <a:schemeClr val="tx1"/>
                </a:contourClr>
              </a:sp3d>
            </c:spPr>
          </c:dPt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  <a:sp3d>
                <a:contourClr>
                  <a:schemeClr val="tx1"/>
                </a:contourClr>
              </a:sp3d>
            </c:spPr>
          </c:dPt>
          <c:dPt>
            <c:idx val="24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  <a:sp3d>
                <a:contourClr>
                  <a:schemeClr val="tx1"/>
                </a:contourClr>
              </a:sp3d>
            </c:spPr>
          </c:dPt>
          <c:cat>
            <c:strRef>
              <c:f>Sheet1!$A$2:$A$34</c:f>
              <c:strCache>
                <c:ptCount val="33"/>
                <c:pt idx="0">
                  <c:v>Single-organism behavior</c:v>
                </c:pt>
                <c:pt idx="1">
                  <c:v>Regulation of nervous system development</c:v>
                </c:pt>
                <c:pt idx="2">
                  <c:v>Positive regulation of nervous system development</c:v>
                </c:pt>
                <c:pt idx="4">
                  <c:v>Synapse part</c:v>
                </c:pt>
                <c:pt idx="5">
                  <c:v>Presynapse</c:v>
                </c:pt>
                <c:pt idx="6">
                  <c:v>Postsynapse</c:v>
                </c:pt>
                <c:pt idx="7">
                  <c:v>Synaptic membrane</c:v>
                </c:pt>
                <c:pt idx="8">
                  <c:v>Presynaptic membrane</c:v>
                </c:pt>
                <c:pt idx="9">
                  <c:v>Postsynaptic membrane</c:v>
                </c:pt>
                <c:pt idx="10">
                  <c:v>Trans-synaptic signaling</c:v>
                </c:pt>
                <c:pt idx="11">
                  <c:v>Modulation of synaptic transmission</c:v>
                </c:pt>
                <c:pt idx="12">
                  <c:v>Chemical synaptic transmission</c:v>
                </c:pt>
                <c:pt idx="14">
                  <c:v>Neuron projection</c:v>
                </c:pt>
                <c:pt idx="15">
                  <c:v>Neuronal cell body</c:v>
                </c:pt>
                <c:pt idx="16">
                  <c:v>Somatodendritic compartment</c:v>
                </c:pt>
                <c:pt idx="17">
                  <c:v>Axon</c:v>
                </c:pt>
                <c:pt idx="19">
                  <c:v>Cell surface</c:v>
                </c:pt>
                <c:pt idx="20">
                  <c:v>Cell body </c:v>
                </c:pt>
                <c:pt idx="21">
                  <c:v>Plasma membrane region</c:v>
                </c:pt>
                <c:pt idx="22">
                  <c:v>Regulation of membrane potential</c:v>
                </c:pt>
                <c:pt idx="24">
                  <c:v>Cell-cell adhesion</c:v>
                </c:pt>
                <c:pt idx="25">
                  <c:v>Cell-cell adhesion via plasma-membrane adhesion molecules</c:v>
                </c:pt>
                <c:pt idx="26">
                  <c:v>Carbohydrate derivative biosynthetic process</c:v>
                </c:pt>
                <c:pt idx="27">
                  <c:v>Extracellular matrix</c:v>
                </c:pt>
                <c:pt idx="28">
                  <c:v>Proteinaceous extracellular matrix</c:v>
                </c:pt>
                <c:pt idx="30">
                  <c:v>Calcium ion binding</c:v>
                </c:pt>
                <c:pt idx="31">
                  <c:v>Peptidase activity</c:v>
                </c:pt>
                <c:pt idx="32">
                  <c:v>Peptidase activity, acting on L-amino acid peptides</c:v>
                </c:pt>
              </c:strCache>
            </c:strRef>
          </c:cat>
          <c:val>
            <c:numRef>
              <c:f>Sheet1!$B$2:$B$34</c:f>
              <c:numCache>
                <c:formatCode>General</c:formatCode>
                <c:ptCount val="33"/>
                <c:pt idx="0">
                  <c:v>1112</c:v>
                </c:pt>
                <c:pt idx="1">
                  <c:v>1373</c:v>
                </c:pt>
                <c:pt idx="2">
                  <c:v>1291</c:v>
                </c:pt>
                <c:pt idx="4">
                  <c:v>397</c:v>
                </c:pt>
                <c:pt idx="5">
                  <c:v>251</c:v>
                </c:pt>
                <c:pt idx="6">
                  <c:v>342</c:v>
                </c:pt>
                <c:pt idx="7">
                  <c:v>209</c:v>
                </c:pt>
                <c:pt idx="8">
                  <c:v>66</c:v>
                </c:pt>
                <c:pt idx="9">
                  <c:v>140</c:v>
                </c:pt>
                <c:pt idx="10">
                  <c:v>576</c:v>
                </c:pt>
                <c:pt idx="11">
                  <c:v>1248</c:v>
                </c:pt>
                <c:pt idx="12">
                  <c:v>517</c:v>
                </c:pt>
                <c:pt idx="14">
                  <c:v>805</c:v>
                </c:pt>
                <c:pt idx="15">
                  <c:v>521</c:v>
                </c:pt>
                <c:pt idx="16">
                  <c:v>644</c:v>
                </c:pt>
                <c:pt idx="17">
                  <c:v>470</c:v>
                </c:pt>
                <c:pt idx="19">
                  <c:v>1290</c:v>
                </c:pt>
                <c:pt idx="20">
                  <c:v>580</c:v>
                </c:pt>
                <c:pt idx="21">
                  <c:v>473</c:v>
                </c:pt>
                <c:pt idx="22">
                  <c:v>744</c:v>
                </c:pt>
                <c:pt idx="24">
                  <c:v>1011</c:v>
                </c:pt>
                <c:pt idx="25">
                  <c:v>7</c:v>
                </c:pt>
                <c:pt idx="26">
                  <c:v>1</c:v>
                </c:pt>
                <c:pt idx="27">
                  <c:v>482</c:v>
                </c:pt>
                <c:pt idx="28">
                  <c:v>363</c:v>
                </c:pt>
                <c:pt idx="30">
                  <c:v>97</c:v>
                </c:pt>
                <c:pt idx="31">
                  <c:v>9</c:v>
                </c:pt>
                <c:pt idx="32">
                  <c:v>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06262104"/>
        <c:axId val="306262496"/>
        <c:axId val="0"/>
      </c:bar3DChart>
      <c:catAx>
        <c:axId val="3062621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2700000" spcFirstLastPara="1" vertOverflow="ellipsis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262496"/>
        <c:crosses val="autoZero"/>
        <c:auto val="1"/>
        <c:lblAlgn val="ctr"/>
        <c:lblOffset val="100"/>
        <c:tickLblSkip val="1"/>
        <c:noMultiLvlLbl val="0"/>
      </c:catAx>
      <c:valAx>
        <c:axId val="30626249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>
                    <a:solidFill>
                      <a:sysClr val="windowText" lastClr="000000"/>
                    </a:solidFill>
                    <a:latin typeface="+mn-lt"/>
                  </a:rPr>
                  <a:t>Number</a:t>
                </a:r>
                <a:r>
                  <a:rPr lang="en-US" sz="1200" b="1" baseline="0">
                    <a:solidFill>
                      <a:sysClr val="windowText" lastClr="000000"/>
                    </a:solidFill>
                    <a:latin typeface="+mn-lt"/>
                  </a:rPr>
                  <a:t> of significantly enriched records</a:t>
                </a:r>
                <a:endParaRPr lang="en-US" sz="1200" b="1">
                  <a:solidFill>
                    <a:sysClr val="windowText" lastClr="000000"/>
                  </a:solidFill>
                  <a:latin typeface="+mn-lt"/>
                </a:endParaRPr>
              </a:p>
            </c:rich>
          </c:tx>
          <c:layout>
            <c:manualLayout>
              <c:xMode val="edge"/>
              <c:yMode val="edge"/>
              <c:x val="7.7318827926101993E-2"/>
              <c:y val="0.101539695370729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62621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Orphanet Augmented 2021 database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Sheet1!$G$1</c:f>
              <c:strCache>
                <c:ptCount val="1"/>
                <c:pt idx="0">
                  <c:v>Orphanet Augmented 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Sheet1!$F$2:$F$34</c:f>
              <c:strCache>
                <c:ptCount val="33"/>
                <c:pt idx="0">
                  <c:v>Single-organism behavior</c:v>
                </c:pt>
                <c:pt idx="1">
                  <c:v>Regulation of nervous system development</c:v>
                </c:pt>
                <c:pt idx="2">
                  <c:v>Positive regulation of nervous system development</c:v>
                </c:pt>
                <c:pt idx="4">
                  <c:v>Synapse part</c:v>
                </c:pt>
                <c:pt idx="5">
                  <c:v>Presynapse</c:v>
                </c:pt>
                <c:pt idx="6">
                  <c:v>Postsynapse</c:v>
                </c:pt>
                <c:pt idx="7">
                  <c:v>Synaptic membrane</c:v>
                </c:pt>
                <c:pt idx="8">
                  <c:v>Presynaptic membrane</c:v>
                </c:pt>
                <c:pt idx="9">
                  <c:v>Postsynaptic membrane</c:v>
                </c:pt>
                <c:pt idx="10">
                  <c:v>Trans-synaptic signaling</c:v>
                </c:pt>
                <c:pt idx="11">
                  <c:v>Modulation of synaptic transmission</c:v>
                </c:pt>
                <c:pt idx="12">
                  <c:v>Chemical synaptic transmission</c:v>
                </c:pt>
                <c:pt idx="14">
                  <c:v>Neuron projection</c:v>
                </c:pt>
                <c:pt idx="15">
                  <c:v>Neuronal cell body</c:v>
                </c:pt>
                <c:pt idx="16">
                  <c:v>Somatodendritic compartment</c:v>
                </c:pt>
                <c:pt idx="17">
                  <c:v>Axon</c:v>
                </c:pt>
                <c:pt idx="19">
                  <c:v>Cell surface</c:v>
                </c:pt>
                <c:pt idx="20">
                  <c:v>Cell body </c:v>
                </c:pt>
                <c:pt idx="21">
                  <c:v>Plasma membrane region</c:v>
                </c:pt>
                <c:pt idx="22">
                  <c:v>Regulation of membrane potential</c:v>
                </c:pt>
                <c:pt idx="24">
                  <c:v>Cell-cell adhesion</c:v>
                </c:pt>
                <c:pt idx="25">
                  <c:v>Cell-cell adhesion via plasma-membrane adhesion molecules</c:v>
                </c:pt>
                <c:pt idx="26">
                  <c:v>Carbohydrate derivative biosynthetic process</c:v>
                </c:pt>
                <c:pt idx="27">
                  <c:v>Extracellular matrix</c:v>
                </c:pt>
                <c:pt idx="28">
                  <c:v>proteinaceous extracellular matrix</c:v>
                </c:pt>
                <c:pt idx="30">
                  <c:v>Calcium ion binding</c:v>
                </c:pt>
                <c:pt idx="31">
                  <c:v>Peptidase activity</c:v>
                </c:pt>
                <c:pt idx="32">
                  <c:v>Peptidase activity, acting on L-amino acid peptides</c:v>
                </c:pt>
              </c:strCache>
            </c:strRef>
          </c:cat>
          <c:val>
            <c:numRef>
              <c:f>Sheet1!$G$2:$G$34</c:f>
              <c:numCache>
                <c:formatCode>General</c:formatCode>
                <c:ptCount val="33"/>
                <c:pt idx="0">
                  <c:v>255</c:v>
                </c:pt>
                <c:pt idx="1">
                  <c:v>510</c:v>
                </c:pt>
                <c:pt idx="2">
                  <c:v>488</c:v>
                </c:pt>
                <c:pt idx="4">
                  <c:v>446</c:v>
                </c:pt>
                <c:pt idx="5">
                  <c:v>239</c:v>
                </c:pt>
                <c:pt idx="6">
                  <c:v>383</c:v>
                </c:pt>
                <c:pt idx="7">
                  <c:v>324</c:v>
                </c:pt>
                <c:pt idx="8">
                  <c:v>98</c:v>
                </c:pt>
                <c:pt idx="9">
                  <c:v>213</c:v>
                </c:pt>
                <c:pt idx="10">
                  <c:v>240</c:v>
                </c:pt>
                <c:pt idx="11">
                  <c:v>228</c:v>
                </c:pt>
                <c:pt idx="12">
                  <c:v>228</c:v>
                </c:pt>
                <c:pt idx="14">
                  <c:v>592</c:v>
                </c:pt>
                <c:pt idx="15">
                  <c:v>226</c:v>
                </c:pt>
                <c:pt idx="16">
                  <c:v>349</c:v>
                </c:pt>
                <c:pt idx="17">
                  <c:v>272</c:v>
                </c:pt>
                <c:pt idx="19">
                  <c:v>630</c:v>
                </c:pt>
                <c:pt idx="20">
                  <c:v>207</c:v>
                </c:pt>
                <c:pt idx="21">
                  <c:v>532</c:v>
                </c:pt>
                <c:pt idx="22">
                  <c:v>297</c:v>
                </c:pt>
                <c:pt idx="24">
                  <c:v>439</c:v>
                </c:pt>
                <c:pt idx="25">
                  <c:v>286</c:v>
                </c:pt>
                <c:pt idx="26">
                  <c:v>40</c:v>
                </c:pt>
                <c:pt idx="27">
                  <c:v>508</c:v>
                </c:pt>
                <c:pt idx="28">
                  <c:v>470</c:v>
                </c:pt>
                <c:pt idx="30">
                  <c:v>382</c:v>
                </c:pt>
                <c:pt idx="31">
                  <c:v>12</c:v>
                </c:pt>
                <c:pt idx="32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07810288"/>
        <c:axId val="307808720"/>
        <c:axId val="0"/>
      </c:bar3DChart>
      <c:catAx>
        <c:axId val="307810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7808720"/>
        <c:crosses val="autoZero"/>
        <c:auto val="1"/>
        <c:lblAlgn val="ctr"/>
        <c:lblOffset val="100"/>
        <c:noMultiLvlLbl val="0"/>
      </c:catAx>
      <c:valAx>
        <c:axId val="30780872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200" b="1" baseline="0">
                    <a:solidFill>
                      <a:sysClr val="windowText" lastClr="000000"/>
                    </a:solidFill>
                  </a:rPr>
                  <a:t> of significantly enriched records</a:t>
                </a:r>
                <a:endParaRPr lang="en-US" sz="1200" b="1">
                  <a:solidFill>
                    <a:sysClr val="windowText" lastClr="000000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7810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MGI Mammalian Phenotype Level 4 2021 database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Sheet1!$K$1</c:f>
              <c:strCache>
                <c:ptCount val="1"/>
                <c:pt idx="0">
                  <c:v>MGI Mammalian Phenotype Level 4 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  <a:sp3d>
                <a:contourClr>
                  <a:schemeClr val="tx1"/>
                </a:contourClr>
              </a:sp3d>
            </c:spPr>
          </c:dPt>
          <c:dPt>
            <c:idx val="1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  <a:sp3d>
                <a:contourClr>
                  <a:schemeClr val="tx1"/>
                </a:contourClr>
              </a:sp3d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  <a:sp3d>
                <a:contourClr>
                  <a:schemeClr val="tx1"/>
                </a:contourClr>
              </a:sp3d>
            </c:spPr>
          </c:dPt>
          <c:dPt>
            <c:idx val="14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  <a:sp3d>
                <a:contourClr>
                  <a:schemeClr val="tx1"/>
                </a:contourClr>
              </a:sp3d>
            </c:spPr>
          </c:dPt>
          <c:dPt>
            <c:idx val="19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  <a:sp3d>
                <a:contourClr>
                  <a:schemeClr val="tx1"/>
                </a:contourClr>
              </a:sp3d>
            </c:spPr>
          </c:dPt>
          <c:dPt>
            <c:idx val="24"/>
            <c:invertIfNegative val="0"/>
            <c:bubble3D val="0"/>
            <c:spPr>
              <a:solidFill>
                <a:srgbClr val="FF0000"/>
              </a:solidFill>
              <a:ln>
                <a:solidFill>
                  <a:schemeClr val="tx1"/>
                </a:solidFill>
              </a:ln>
              <a:effectLst/>
              <a:sp3d>
                <a:contourClr>
                  <a:schemeClr val="tx1"/>
                </a:contourClr>
              </a:sp3d>
            </c:spPr>
          </c:dPt>
          <c:cat>
            <c:strRef>
              <c:f>Sheet1!$J$2:$J$34</c:f>
              <c:strCache>
                <c:ptCount val="33"/>
                <c:pt idx="0">
                  <c:v>Single-organism behavior</c:v>
                </c:pt>
                <c:pt idx="1">
                  <c:v>Regulation of nervous system development</c:v>
                </c:pt>
                <c:pt idx="2">
                  <c:v>Positive regulation of nervous system development</c:v>
                </c:pt>
                <c:pt idx="4">
                  <c:v>Synapse part</c:v>
                </c:pt>
                <c:pt idx="5">
                  <c:v>Presynapse</c:v>
                </c:pt>
                <c:pt idx="6">
                  <c:v>Postsynapse</c:v>
                </c:pt>
                <c:pt idx="7">
                  <c:v>Synaptic membrane</c:v>
                </c:pt>
                <c:pt idx="8">
                  <c:v>Presynaptic membrane</c:v>
                </c:pt>
                <c:pt idx="9">
                  <c:v>Postsynaptic membrane</c:v>
                </c:pt>
                <c:pt idx="10">
                  <c:v>Trans-synaptic signaling</c:v>
                </c:pt>
                <c:pt idx="11">
                  <c:v>Modulation of synaptic transmission</c:v>
                </c:pt>
                <c:pt idx="12">
                  <c:v>Chemical synaptic transmission</c:v>
                </c:pt>
                <c:pt idx="14">
                  <c:v>Neuron projection</c:v>
                </c:pt>
                <c:pt idx="15">
                  <c:v>Neuronal cell body</c:v>
                </c:pt>
                <c:pt idx="16">
                  <c:v>Somatodendritic compartment</c:v>
                </c:pt>
                <c:pt idx="17">
                  <c:v>Axon</c:v>
                </c:pt>
                <c:pt idx="19">
                  <c:v>Cell surface</c:v>
                </c:pt>
                <c:pt idx="20">
                  <c:v>Cell body </c:v>
                </c:pt>
                <c:pt idx="21">
                  <c:v>Plasma membrane region</c:v>
                </c:pt>
                <c:pt idx="22">
                  <c:v>Regulation of membrane potential</c:v>
                </c:pt>
                <c:pt idx="24">
                  <c:v>Cell-cell adhesion</c:v>
                </c:pt>
                <c:pt idx="25">
                  <c:v>Cell-cell adhesion via plasma-membrane adhesion molecules</c:v>
                </c:pt>
                <c:pt idx="26">
                  <c:v>Carbohydrate derivative biosynthetic process</c:v>
                </c:pt>
                <c:pt idx="27">
                  <c:v>Extracellular matrix</c:v>
                </c:pt>
                <c:pt idx="28">
                  <c:v>proteinaceous extracellular matrix</c:v>
                </c:pt>
                <c:pt idx="30">
                  <c:v>Calcium ion binding</c:v>
                </c:pt>
                <c:pt idx="31">
                  <c:v>Peptidase activity</c:v>
                </c:pt>
                <c:pt idx="32">
                  <c:v>Peptidase activity, acting on L-amino acid peptides</c:v>
                </c:pt>
              </c:strCache>
            </c:strRef>
          </c:cat>
          <c:val>
            <c:numRef>
              <c:f>Sheet1!$K$2:$K$34</c:f>
              <c:numCache>
                <c:formatCode>General</c:formatCode>
                <c:ptCount val="33"/>
                <c:pt idx="0">
                  <c:v>275</c:v>
                </c:pt>
                <c:pt idx="1">
                  <c:v>647</c:v>
                </c:pt>
                <c:pt idx="2">
                  <c:v>582</c:v>
                </c:pt>
                <c:pt idx="4">
                  <c:v>174</c:v>
                </c:pt>
                <c:pt idx="5">
                  <c:v>74</c:v>
                </c:pt>
                <c:pt idx="6">
                  <c:v>159</c:v>
                </c:pt>
                <c:pt idx="7">
                  <c:v>144</c:v>
                </c:pt>
                <c:pt idx="8">
                  <c:v>41</c:v>
                </c:pt>
                <c:pt idx="9">
                  <c:v>125</c:v>
                </c:pt>
                <c:pt idx="10">
                  <c:v>195</c:v>
                </c:pt>
                <c:pt idx="11">
                  <c:v>162</c:v>
                </c:pt>
                <c:pt idx="12">
                  <c:v>159</c:v>
                </c:pt>
                <c:pt idx="14">
                  <c:v>279</c:v>
                </c:pt>
                <c:pt idx="15">
                  <c:v>108</c:v>
                </c:pt>
                <c:pt idx="16">
                  <c:v>196</c:v>
                </c:pt>
                <c:pt idx="17">
                  <c:v>126</c:v>
                </c:pt>
                <c:pt idx="19">
                  <c:v>333</c:v>
                </c:pt>
                <c:pt idx="20">
                  <c:v>121</c:v>
                </c:pt>
                <c:pt idx="21">
                  <c:v>224</c:v>
                </c:pt>
                <c:pt idx="22">
                  <c:v>158</c:v>
                </c:pt>
                <c:pt idx="24">
                  <c:v>291</c:v>
                </c:pt>
                <c:pt idx="25">
                  <c:v>9</c:v>
                </c:pt>
                <c:pt idx="26">
                  <c:v>1</c:v>
                </c:pt>
                <c:pt idx="27">
                  <c:v>159</c:v>
                </c:pt>
                <c:pt idx="28">
                  <c:v>115</c:v>
                </c:pt>
                <c:pt idx="30">
                  <c:v>13</c:v>
                </c:pt>
                <c:pt idx="31">
                  <c:v>1</c:v>
                </c:pt>
                <c:pt idx="32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07809896"/>
        <c:axId val="307812248"/>
        <c:axId val="0"/>
      </c:bar3DChart>
      <c:catAx>
        <c:axId val="3078098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7812248"/>
        <c:crosses val="autoZero"/>
        <c:auto val="1"/>
        <c:lblAlgn val="ctr"/>
        <c:lblOffset val="100"/>
        <c:noMultiLvlLbl val="0"/>
      </c:catAx>
      <c:valAx>
        <c:axId val="30781224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200" b="1" baseline="0">
                    <a:solidFill>
                      <a:sysClr val="windowText" lastClr="000000"/>
                    </a:solidFill>
                  </a:rPr>
                  <a:t> of significantly enriched records</a:t>
                </a:r>
                <a:endParaRPr lang="en-US" sz="1200" b="1">
                  <a:solidFill>
                    <a:sysClr val="windowText" lastClr="000000"/>
                  </a:solidFill>
                </a:endParaRP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7809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>
                <a:solidFill>
                  <a:sysClr val="windowText" lastClr="000000"/>
                </a:solidFill>
              </a:rPr>
              <a:t>SERs of DisGeNET versus </a:t>
            </a:r>
            <a:r>
              <a:rPr lang="en-US" sz="1400" b="1" i="0" u="none" strike="noStrike" baseline="0">
                <a:solidFill>
                  <a:sysClr val="windowText" lastClr="000000"/>
                </a:solidFill>
                <a:effectLst/>
              </a:rPr>
              <a:t>MGI Mammalian Phenotype Level 4 2021</a:t>
            </a:r>
            <a:r>
              <a:rPr lang="en-US" sz="1400" b="1" i="0" u="none" strike="noStrike" baseline="0">
                <a:solidFill>
                  <a:sysClr val="windowText" lastClr="000000"/>
                </a:solidFill>
              </a:rPr>
              <a:t> </a:t>
            </a:r>
            <a:endParaRPr lang="en-US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25827133587116707"/>
          <c:y val="1.818181818181818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363145277027346"/>
          <c:y val="7.4929292929292929E-2"/>
          <c:w val="0.8502032141710949"/>
          <c:h val="0.79496301598663821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Sheet1!$Q$1</c:f>
              <c:strCache>
                <c:ptCount val="1"/>
                <c:pt idx="0">
                  <c:v>DisGeNET database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poly"/>
            <c:order val="2"/>
            <c:dispRSqr val="1"/>
            <c:dispEq val="1"/>
            <c:trendlineLbl>
              <c:layout>
                <c:manualLayout>
                  <c:x val="1.216929121082109E-2"/>
                  <c:y val="0.4680411993955300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Sheet1!$P$2:$P$29</c:f>
              <c:numCache>
                <c:formatCode>General</c:formatCode>
                <c:ptCount val="28"/>
                <c:pt idx="0">
                  <c:v>647</c:v>
                </c:pt>
                <c:pt idx="1">
                  <c:v>582</c:v>
                </c:pt>
                <c:pt idx="2">
                  <c:v>333</c:v>
                </c:pt>
                <c:pt idx="3">
                  <c:v>162</c:v>
                </c:pt>
                <c:pt idx="4">
                  <c:v>275</c:v>
                </c:pt>
                <c:pt idx="5">
                  <c:v>291</c:v>
                </c:pt>
                <c:pt idx="6">
                  <c:v>279</c:v>
                </c:pt>
                <c:pt idx="7">
                  <c:v>158</c:v>
                </c:pt>
                <c:pt idx="8">
                  <c:v>196</c:v>
                </c:pt>
                <c:pt idx="9">
                  <c:v>121</c:v>
                </c:pt>
                <c:pt idx="10">
                  <c:v>195</c:v>
                </c:pt>
                <c:pt idx="11">
                  <c:v>108</c:v>
                </c:pt>
                <c:pt idx="12">
                  <c:v>159</c:v>
                </c:pt>
                <c:pt idx="13">
                  <c:v>159</c:v>
                </c:pt>
                <c:pt idx="14">
                  <c:v>224</c:v>
                </c:pt>
                <c:pt idx="15">
                  <c:v>126</c:v>
                </c:pt>
                <c:pt idx="16">
                  <c:v>174</c:v>
                </c:pt>
                <c:pt idx="17">
                  <c:v>115</c:v>
                </c:pt>
                <c:pt idx="18">
                  <c:v>159</c:v>
                </c:pt>
                <c:pt idx="19">
                  <c:v>74</c:v>
                </c:pt>
                <c:pt idx="20">
                  <c:v>144</c:v>
                </c:pt>
                <c:pt idx="21">
                  <c:v>125</c:v>
                </c:pt>
                <c:pt idx="22">
                  <c:v>13</c:v>
                </c:pt>
                <c:pt idx="23">
                  <c:v>41</c:v>
                </c:pt>
                <c:pt idx="24">
                  <c:v>0</c:v>
                </c:pt>
                <c:pt idx="25">
                  <c:v>1</c:v>
                </c:pt>
                <c:pt idx="26">
                  <c:v>9</c:v>
                </c:pt>
                <c:pt idx="27">
                  <c:v>1</c:v>
                </c:pt>
              </c:numCache>
            </c:numRef>
          </c:xVal>
          <c:yVal>
            <c:numRef>
              <c:f>Sheet1!$Q$2:$Q$29</c:f>
              <c:numCache>
                <c:formatCode>General</c:formatCode>
                <c:ptCount val="28"/>
                <c:pt idx="0">
                  <c:v>1373</c:v>
                </c:pt>
                <c:pt idx="1">
                  <c:v>1291</c:v>
                </c:pt>
                <c:pt idx="2">
                  <c:v>1290</c:v>
                </c:pt>
                <c:pt idx="3">
                  <c:v>1248</c:v>
                </c:pt>
                <c:pt idx="4">
                  <c:v>1112</c:v>
                </c:pt>
                <c:pt idx="5">
                  <c:v>1011</c:v>
                </c:pt>
                <c:pt idx="6">
                  <c:v>805</c:v>
                </c:pt>
                <c:pt idx="7">
                  <c:v>744</c:v>
                </c:pt>
                <c:pt idx="8">
                  <c:v>644</c:v>
                </c:pt>
                <c:pt idx="9">
                  <c:v>580</c:v>
                </c:pt>
                <c:pt idx="10">
                  <c:v>576</c:v>
                </c:pt>
                <c:pt idx="11">
                  <c:v>521</c:v>
                </c:pt>
                <c:pt idx="12">
                  <c:v>517</c:v>
                </c:pt>
                <c:pt idx="13">
                  <c:v>482</c:v>
                </c:pt>
                <c:pt idx="14">
                  <c:v>473</c:v>
                </c:pt>
                <c:pt idx="15">
                  <c:v>470</c:v>
                </c:pt>
                <c:pt idx="16">
                  <c:v>397</c:v>
                </c:pt>
                <c:pt idx="17">
                  <c:v>363</c:v>
                </c:pt>
                <c:pt idx="18">
                  <c:v>342</c:v>
                </c:pt>
                <c:pt idx="19">
                  <c:v>251</c:v>
                </c:pt>
                <c:pt idx="20">
                  <c:v>209</c:v>
                </c:pt>
                <c:pt idx="21">
                  <c:v>140</c:v>
                </c:pt>
                <c:pt idx="22">
                  <c:v>97</c:v>
                </c:pt>
                <c:pt idx="23">
                  <c:v>66</c:v>
                </c:pt>
                <c:pt idx="24">
                  <c:v>14</c:v>
                </c:pt>
                <c:pt idx="25">
                  <c:v>9</c:v>
                </c:pt>
                <c:pt idx="26">
                  <c:v>7</c:v>
                </c:pt>
                <c:pt idx="27">
                  <c:v>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07811072"/>
        <c:axId val="307811464"/>
      </c:scatterChart>
      <c:valAx>
        <c:axId val="3078110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i="0" u="none" strike="noStrike" baseline="0">
                    <a:solidFill>
                      <a:sysClr val="windowText" lastClr="000000"/>
                    </a:solidFill>
                    <a:effectLst/>
                  </a:rPr>
                  <a:t>MGI Mammalian Phenotype Level 4 2021</a:t>
                </a:r>
                <a:r>
                  <a:rPr lang="en-US" sz="1400" b="1" i="0" u="none" strike="noStrike" baseline="0">
                    <a:solidFill>
                      <a:sysClr val="windowText" lastClr="000000"/>
                    </a:solidFill>
                  </a:rPr>
                  <a:t> 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37392839502437386"/>
              <c:y val="0.9349393144038813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7811464"/>
        <c:crosses val="autoZero"/>
        <c:crossBetween val="midCat"/>
      </c:valAx>
      <c:valAx>
        <c:axId val="307811464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DisGeNET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database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3466666420297464E-2"/>
              <c:y val="0.3488047403165513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78110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0.728</cdr:x>
      <cdr:y>0.69146</cdr:y>
    </cdr:from>
    <cdr:to>
      <cdr:x>0.8296</cdr:x>
      <cdr:y>0.75482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303818" y="4346863"/>
          <a:ext cx="879764" cy="3983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400" b="1">
              <a:solidFill>
                <a:sysClr val="windowText" lastClr="000000"/>
              </a:solidFill>
            </a:rPr>
            <a:t>r = 0.849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D8B-7989-4951-9A81-BB0BDD112CD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3EA5-6959-405A-AE62-E0D66F2FC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812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D8B-7989-4951-9A81-BB0BDD112CD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3EA5-6959-405A-AE62-E0D66F2FC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569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D8B-7989-4951-9A81-BB0BDD112CD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3EA5-6959-405A-AE62-E0D66F2FC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002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D8B-7989-4951-9A81-BB0BDD112CD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3EA5-6959-405A-AE62-E0D66F2FC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805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D8B-7989-4951-9A81-BB0BDD112CD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3EA5-6959-405A-AE62-E0D66F2FC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922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D8B-7989-4951-9A81-BB0BDD112CD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3EA5-6959-405A-AE62-E0D66F2FC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52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D8B-7989-4951-9A81-BB0BDD112CD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3EA5-6959-405A-AE62-E0D66F2FC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184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D8B-7989-4951-9A81-BB0BDD112CD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3EA5-6959-405A-AE62-E0D66F2FC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176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D8B-7989-4951-9A81-BB0BDD112CD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3EA5-6959-405A-AE62-E0D66F2FC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915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D8B-7989-4951-9A81-BB0BDD112CD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3EA5-6959-405A-AE62-E0D66F2FC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6662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EA8D8B-7989-4951-9A81-BB0BDD112CD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A3EA5-6959-405A-AE62-E0D66F2FC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9059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EA8D8B-7989-4951-9A81-BB0BDD112CDE}" type="datetimeFigureOut">
              <a:rPr lang="en-US" smtClean="0"/>
              <a:t>3/30/2023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A3EA5-6959-405A-AE62-E0D66F2FC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548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Overview of LTR network signatures of human disorders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81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618182"/>
            <a:ext cx="6078582" cy="59219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08032" y="121920"/>
            <a:ext cx="245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Intellectual disability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10805" y="121920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Autistic behavior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8583" y="618182"/>
            <a:ext cx="6113417" cy="59219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491252"/>
            <a:ext cx="126188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34 terms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87312" y="491252"/>
            <a:ext cx="126188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734 terms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30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3386" y="400594"/>
            <a:ext cx="5252608" cy="636115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286" y="400594"/>
            <a:ext cx="6404472" cy="636115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47056" y="121920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Autism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62431" y="121920"/>
            <a:ext cx="245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Intellectual disability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343" y="306586"/>
            <a:ext cx="126188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146 terms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44487" y="306586"/>
            <a:ext cx="126188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734 terms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573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628" y="630106"/>
            <a:ext cx="5965371" cy="610162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32302" y="104502"/>
            <a:ext cx="17620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Parkinsonism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73833"/>
            <a:ext cx="126188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108 terms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8" y="473833"/>
            <a:ext cx="5886995" cy="62578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011008" y="104501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Autistic behavior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09333" y="473833"/>
            <a:ext cx="128315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34 terms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4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86340" y="121920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Parkinsonism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55825" y="121920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Autism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8182"/>
            <a:ext cx="6078583" cy="59219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8583" y="618182"/>
            <a:ext cx="6113417" cy="59219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1" y="491252"/>
            <a:ext cx="16478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20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04475" y="491252"/>
            <a:ext cx="160122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34 terms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64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0699" y="653016"/>
            <a:ext cx="7093272" cy="59393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36525" y="139337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Autism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80699" y="508669"/>
            <a:ext cx="16478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20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982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62" y="586563"/>
            <a:ext cx="5671544" cy="609529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86386" y="148046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Parkinsonism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04521" y="517378"/>
            <a:ext cx="160122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34 terms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865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908032" y="121920"/>
            <a:ext cx="245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Intellectual disability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10805" y="121920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Autistic behavior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8182"/>
            <a:ext cx="6078583" cy="59219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8583" y="618182"/>
            <a:ext cx="6113417" cy="59219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1" y="491252"/>
            <a:ext cx="16478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22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04475" y="491252"/>
            <a:ext cx="16012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62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69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5865" y="513678"/>
            <a:ext cx="7322082" cy="61309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49502" y="144346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Autistic behavior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38696" y="513678"/>
            <a:ext cx="16478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22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188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2490" y="490769"/>
            <a:ext cx="5749921" cy="617953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20992" y="121437"/>
            <a:ext cx="245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Intellectual disability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17435" y="490769"/>
            <a:ext cx="16012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62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92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34609"/>
            <a:ext cx="6078583" cy="586648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86340" y="121920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Parkinsonism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825" y="121920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Autism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7029" y="734609"/>
            <a:ext cx="6574971" cy="58664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" y="491252"/>
            <a:ext cx="16478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30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10795" y="491251"/>
            <a:ext cx="16012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98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13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529755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665666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2102" y="508187"/>
            <a:ext cx="8050438" cy="60929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73855" y="0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Autism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59724" y="369332"/>
            <a:ext cx="16478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30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4685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794" y="464644"/>
            <a:ext cx="6289146" cy="62583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91416" y="115817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Parkinsonism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95794" y="464643"/>
            <a:ext cx="16012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98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7179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08032" y="121920"/>
            <a:ext cx="245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Intellectual disability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10805" y="121920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Autistic behavior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25902"/>
            <a:ext cx="6087291" cy="58926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9943" y="491252"/>
            <a:ext cx="6662057" cy="612726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1" y="491252"/>
            <a:ext cx="16478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43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88078" y="491251"/>
            <a:ext cx="16012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415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369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7448" y="609473"/>
            <a:ext cx="6562147" cy="60090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963011" y="69669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Autistic behavior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95153" y="439001"/>
            <a:ext cx="16478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43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3441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087" y="312374"/>
            <a:ext cx="5921828" cy="636428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868742" y="47114"/>
            <a:ext cx="245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Intellectual disability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84215" y="247411"/>
            <a:ext cx="16012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415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3533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2357"/>
            <a:ext cx="6078583" cy="597099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286340" y="121920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Parkinsonism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825" y="121920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Autism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9611" y="682356"/>
            <a:ext cx="6592389" cy="59709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1" y="491252"/>
            <a:ext cx="16478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30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88078" y="491251"/>
            <a:ext cx="16012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53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85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0719" y="368652"/>
            <a:ext cx="8338361" cy="63108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36433" y="140783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Autism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81051" y="282246"/>
            <a:ext cx="16478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30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42965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315" y="293482"/>
            <a:ext cx="7611292" cy="63731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08010" y="54408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Parkinsonism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48489" y="184665"/>
            <a:ext cx="16012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53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5726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08032" y="121920"/>
            <a:ext cx="245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Intellectual disability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10805" y="121920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Autistic behavior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0433"/>
            <a:ext cx="6096000" cy="596549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9943" y="491252"/>
            <a:ext cx="6237514" cy="620563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1" y="491252"/>
            <a:ext cx="16478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46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88078" y="491251"/>
            <a:ext cx="16012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269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274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16" y="383177"/>
            <a:ext cx="8204105" cy="620921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45181" y="113212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Autistic behavior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16" y="282247"/>
            <a:ext cx="16478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46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88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899715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040744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795" y="264927"/>
            <a:ext cx="5939246" cy="63830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886159" y="0"/>
            <a:ext cx="2454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Intellectual disability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67095" y="99365"/>
            <a:ext cx="16012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269 terms</a:t>
            </a:r>
          </a:p>
          <a:p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2522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3156566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00690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3142616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001376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GO analyses of LTR network signatures of individual human disorders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4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304801"/>
            <a:ext cx="10761617" cy="1781480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/>
              <a:t>GRN8 </a:t>
            </a:r>
            <a:r>
              <a:rPr lang="en-US" b="1" dirty="0" err="1" smtClean="0"/>
              <a:t>postsynapse</a:t>
            </a:r>
            <a:r>
              <a:rPr lang="en-US" b="1" dirty="0" smtClean="0"/>
              <a:t> versus GRM </a:t>
            </a:r>
            <a:r>
              <a:rPr lang="en-US" b="1" dirty="0" err="1" smtClean="0"/>
              <a:t>presynapse</a:t>
            </a:r>
            <a:r>
              <a:rPr lang="en-US" dirty="0" smtClean="0"/>
              <a:t> 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777238" y="2086280"/>
          <a:ext cx="10761617" cy="848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06382"/>
                <a:gridCol w="766785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Genomic regulatory networks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GO:0098794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Postsynapse</a:t>
                      </a:r>
                      <a:endParaRPr lang="en-US" sz="1400" b="1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826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406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842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159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170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148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588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727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2634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777236" y="3266294"/>
          <a:ext cx="10761617" cy="8385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06384"/>
                <a:gridCol w="766783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50472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Genomic regulatory networks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 genes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1751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GO:0042734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Presynapse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2043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3600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4514802"/>
              </p:ext>
            </p:extLst>
          </p:nvPr>
        </p:nvGraphicFramePr>
        <p:xfrm>
          <a:off x="678962" y="1102815"/>
          <a:ext cx="10955691" cy="46315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8085"/>
                <a:gridCol w="1100137"/>
                <a:gridCol w="959289"/>
                <a:gridCol w="959289"/>
                <a:gridCol w="1096330"/>
                <a:gridCol w="959289"/>
                <a:gridCol w="1027810"/>
                <a:gridCol w="753728"/>
                <a:gridCol w="753728"/>
                <a:gridCol w="2048006"/>
              </a:tblGrid>
              <a:tr h="146042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</a:rPr>
                        <a:t>Presynapse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  <a:tr h="428486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Human Phenotype Ontology 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effectLst/>
                        </a:rPr>
                        <a:t>Description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Binominal  Rank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Binominal </a:t>
                      </a:r>
                      <a:endParaRPr lang="en-US" sz="1100" b="1" dirty="0">
                        <a:effectLst/>
                      </a:endParaRPr>
                    </a:p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P value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Binominal Bonferroni </a:t>
                      </a:r>
                      <a:endParaRPr lang="en-US" sz="1100" b="1" dirty="0">
                        <a:effectLst/>
                      </a:endParaRPr>
                    </a:p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P value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Binominal FDR Q-value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Region Fold Enrichment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Number of LTRs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Number of genes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Down-stream target genes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  <a:tr h="285657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HP:0001300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effectLst/>
                        </a:rPr>
                        <a:t>Parkinsonism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1.02E-13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6.79E-10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2.26E-10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7.34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24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APP,FMR1,PRKN,PSEN1,SNCA</a:t>
                      </a:r>
                      <a:r>
                        <a:rPr lang="en-US" sz="1000" kern="1200" dirty="0" smtClean="0">
                          <a:effectLst/>
                        </a:rPr>
                        <a:t>, SNCAIP,XPR1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  <a:tr h="285657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HP:0000726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effectLst/>
                        </a:rPr>
                        <a:t>Dementia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14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2.70E-10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1.80E-06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1.28E-07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5.48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22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APP,FMR1,PSEN1,SNCA,SNCAIP</a:t>
                      </a:r>
                      <a:r>
                        <a:rPr lang="en-US" sz="1000" kern="1200" dirty="0" smtClean="0">
                          <a:effectLst/>
                        </a:rPr>
                        <a:t>, XPR1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  <a:tr h="243604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HP:0002511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effectLst/>
                        </a:rPr>
                        <a:t>Alzheimer’s </a:t>
                      </a:r>
                      <a:r>
                        <a:rPr lang="en-US" sz="1200" b="1" kern="1200" dirty="0">
                          <a:effectLst/>
                        </a:rPr>
                        <a:t>disease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22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2.61E-09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1.73E-05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7.88E-07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33.77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2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APP,PSEN1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  <a:tr h="146042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200" dirty="0" err="1">
                          <a:solidFill>
                            <a:schemeClr val="tx1"/>
                          </a:solidFill>
                          <a:effectLst/>
                        </a:rPr>
                        <a:t>Postsynapse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  <a:tr h="428486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effectLst/>
                        </a:rPr>
                        <a:t>Human Phenotype Ontology 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effectLst/>
                        </a:rPr>
                        <a:t>Description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Binominal  Rank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Binominal </a:t>
                      </a:r>
                      <a:endParaRPr lang="en-US" sz="1100" b="1" dirty="0">
                        <a:effectLst/>
                      </a:endParaRPr>
                    </a:p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P value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Binominal Bonferroni </a:t>
                      </a:r>
                      <a:endParaRPr lang="en-US" sz="1100" b="1" dirty="0">
                        <a:effectLst/>
                      </a:endParaRPr>
                    </a:p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P value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Binominal FDR Q-value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Region Fold Enrichment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Number of LTRs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Number of genes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kern="1200" dirty="0">
                          <a:effectLst/>
                        </a:rPr>
                        <a:t>Down-stream target genes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  <a:tr h="285657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HP:0000717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effectLst/>
                        </a:rPr>
                        <a:t>Autism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1.42E-40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9.40E-37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9.40E-37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8.29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70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6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DHCR7,FMR1,GRIA3,IL1RAPL1</a:t>
                      </a:r>
                      <a:r>
                        <a:rPr lang="en-US" sz="1000" kern="1200" dirty="0" smtClean="0">
                          <a:effectLst/>
                        </a:rPr>
                        <a:t>, NLGN4X,ZBTB20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  <a:tr h="428486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HP:0000729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effectLst/>
                        </a:rPr>
                        <a:t>Autistic behavior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3.53E-33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2.34E-29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1.17E-29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5.21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82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>
                          <a:effectLst/>
                        </a:rPr>
                        <a:t>AP3B2,DHCR7,FMR1, GPHN,GRIA3,IL1RAPL1, MEF2C,NLGN4X, ZBTB20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  <a:tr h="1461628"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HP:0001249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effectLst/>
                        </a:rPr>
                        <a:t>Intellectual disability</a:t>
                      </a:r>
                      <a:endParaRPr lang="en-US" sz="12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>
                          <a:effectLst/>
                        </a:rPr>
                        <a:t>35</a:t>
                      </a:r>
                      <a:endParaRPr lang="en-US" sz="12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1.27E-10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8.47E-07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2.42E-08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1.66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159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effectLst/>
                        </a:rPr>
                        <a:t>35</a:t>
                      </a:r>
                      <a:endParaRPr lang="en-US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  <a:tc>
                  <a:txBody>
                    <a:bodyPr/>
                    <a:lstStyle/>
                    <a:p>
                      <a:pPr marL="0" marR="0" algn="ctr" fontAlgn="b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effectLst/>
                        </a:rPr>
                        <a:t>ANK3,BCL11A,CHRNA7,DHCR7,DMD,ERCC4,FMN2,FMR1,FRMPD4</a:t>
                      </a:r>
                      <a:r>
                        <a:rPr lang="en-US" sz="1000" kern="1200" dirty="0" smtClean="0">
                          <a:effectLst/>
                        </a:rPr>
                        <a:t>, GABRA1,GABRB3,GRIA3,GRIK2</a:t>
                      </a:r>
                      <a:r>
                        <a:rPr lang="en-US" sz="1000" kern="1200" dirty="0">
                          <a:effectLst/>
                        </a:rPr>
                        <a:t>, </a:t>
                      </a:r>
                      <a:r>
                        <a:rPr lang="en-US" sz="1000" kern="1200" dirty="0" smtClean="0">
                          <a:effectLst/>
                        </a:rPr>
                        <a:t>GRIN2A,GRIN2B,GRIP1,GRM1, HACE1,IL1RAPL1,LAMA2,LARGE1, LARP7,MAP3K7,MEF2C,MOCS1, MPDZ,NLGN4X,OPHN1</a:t>
                      </a:r>
                      <a:r>
                        <a:rPr lang="en-US" sz="1000" kern="1200" dirty="0">
                          <a:effectLst/>
                        </a:rPr>
                        <a:t>, PAX3,PLP1, RAB3GAP1, RPS6KA3,SEMA3E, THOC2,ZBTB20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2881" marR="62881" marT="0" marB="0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678961" y="760349"/>
            <a:ext cx="10955691" cy="342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6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Features of presynaptic and postsynaptic GO networks governed by human embryo retroviral LTR elements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7962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86340" y="121920"/>
            <a:ext cx="16979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Parkinsonism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8182"/>
            <a:ext cx="6078583" cy="59219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8583" y="618182"/>
            <a:ext cx="6113417" cy="592195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55825" y="121920"/>
            <a:ext cx="9669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Autism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91252"/>
            <a:ext cx="126188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146 terms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25468" y="491252"/>
            <a:ext cx="1261884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108 terms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29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441</Words>
  <Application>Microsoft Office PowerPoint</Application>
  <PresentationFormat>Widescreen</PresentationFormat>
  <Paragraphs>226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Office Theme</vt:lpstr>
      <vt:lpstr>Overview of LTR network signatures of human disorders</vt:lpstr>
      <vt:lpstr>PowerPoint Presentation</vt:lpstr>
      <vt:lpstr>PowerPoint Presentation</vt:lpstr>
      <vt:lpstr>PowerPoint Presentation</vt:lpstr>
      <vt:lpstr>PowerPoint Presentation</vt:lpstr>
      <vt:lpstr>GO analyses of LTR network signatures of individual human disorders</vt:lpstr>
      <vt:lpstr>GRN8 postsynapse versus GRM presynapse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Guennadi Glinskii</dc:creator>
  <cp:lastModifiedBy>Guennadi Glinskii</cp:lastModifiedBy>
  <cp:revision>24</cp:revision>
  <dcterms:created xsi:type="dcterms:W3CDTF">2023-03-04T03:54:12Z</dcterms:created>
  <dcterms:modified xsi:type="dcterms:W3CDTF">2023-03-30T08:28:10Z</dcterms:modified>
</cp:coreProperties>
</file>