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9" r:id="rId5"/>
    <p:sldId id="266" r:id="rId6"/>
    <p:sldId id="267" r:id="rId7"/>
    <p:sldId id="268" r:id="rId8"/>
    <p:sldId id="270" r:id="rId9"/>
    <p:sldId id="27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F300-C2E3-4A7A-BE3D-0C584E430742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C3B2C-13D6-4F17-A8A9-5265EE87A4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4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F300-C2E3-4A7A-BE3D-0C584E430742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C3B2C-13D6-4F17-A8A9-5265EE87A4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441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F300-C2E3-4A7A-BE3D-0C584E430742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C3B2C-13D6-4F17-A8A9-5265EE87A4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629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F300-C2E3-4A7A-BE3D-0C584E430742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C3B2C-13D6-4F17-A8A9-5265EE87A4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393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F300-C2E3-4A7A-BE3D-0C584E430742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C3B2C-13D6-4F17-A8A9-5265EE87A4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473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F300-C2E3-4A7A-BE3D-0C584E430742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C3B2C-13D6-4F17-A8A9-5265EE87A4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6984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F300-C2E3-4A7A-BE3D-0C584E430742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C3B2C-13D6-4F17-A8A9-5265EE87A4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357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F300-C2E3-4A7A-BE3D-0C584E430742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C3B2C-13D6-4F17-A8A9-5265EE87A4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454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F300-C2E3-4A7A-BE3D-0C584E430742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C3B2C-13D6-4F17-A8A9-5265EE87A4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271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F300-C2E3-4A7A-BE3D-0C584E430742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C3B2C-13D6-4F17-A8A9-5265EE87A4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800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F300-C2E3-4A7A-BE3D-0C584E430742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C3B2C-13D6-4F17-A8A9-5265EE87A4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597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FFF300-C2E3-4A7A-BE3D-0C584E430742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BC3B2C-13D6-4F17-A8A9-5265EE87A4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068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400" b="1" dirty="0" smtClean="0"/>
              <a:t>Supplementary Summary S</a:t>
            </a:r>
            <a:r>
              <a:rPr lang="en-US" sz="4400" b="1" dirty="0" smtClean="0"/>
              <a:t>5</a:t>
            </a:r>
            <a:r>
              <a:rPr lang="en-US" sz="4400" b="1" dirty="0" smtClean="0"/>
              <a:t>. </a:t>
            </a:r>
            <a:r>
              <a:rPr lang="en-US" sz="4400" dirty="0" smtClean="0"/>
              <a:t>Comparative PPI </a:t>
            </a:r>
            <a:r>
              <a:rPr lang="en-US" sz="4400" dirty="0" smtClean="0"/>
              <a:t>network analysis of 88 LTR-linked 34 genes and 240 genes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6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97148" y="0"/>
            <a:ext cx="30946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/>
              <a:t>Transcription Factors PPI database</a:t>
            </a:r>
          </a:p>
          <a:p>
            <a:pPr algn="ctr"/>
            <a:r>
              <a:rPr lang="en-US" sz="1600" b="1" dirty="0" smtClean="0"/>
              <a:t>240-gene PPI network</a:t>
            </a:r>
            <a:endParaRPr lang="en-US" sz="1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540893" y="-1"/>
            <a:ext cx="30946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/>
              <a:t>Transcription Factors PPI database</a:t>
            </a:r>
          </a:p>
          <a:p>
            <a:pPr algn="ctr"/>
            <a:r>
              <a:rPr lang="en-US" sz="1600" b="1" dirty="0"/>
              <a:t>3</a:t>
            </a:r>
            <a:r>
              <a:rPr lang="en-US" sz="1600" b="1" dirty="0" smtClean="0"/>
              <a:t>4 genes linked with 88 LTR loci</a:t>
            </a:r>
            <a:endParaRPr lang="en-US" sz="16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442" y="976190"/>
            <a:ext cx="5870106" cy="49915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9216" y="976190"/>
            <a:ext cx="5878049" cy="4991536"/>
          </a:xfrm>
          <a:prstGeom prst="rect">
            <a:avLst/>
          </a:prstGeom>
        </p:spPr>
      </p:pic>
      <p:sp>
        <p:nvSpPr>
          <p:cNvPr id="6" name="TextBox 7"/>
          <p:cNvSpPr txBox="1"/>
          <p:nvPr/>
        </p:nvSpPr>
        <p:spPr>
          <a:xfrm>
            <a:off x="1397253" y="5967726"/>
            <a:ext cx="3377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268 significantly enriched records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340997" y="5967726"/>
            <a:ext cx="3377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121 significantly enriched records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3401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A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63888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65227" y="1300"/>
            <a:ext cx="24263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/>
              <a:t>PPI Hub Proteins database</a:t>
            </a:r>
          </a:p>
          <a:p>
            <a:pPr algn="ctr"/>
            <a:r>
              <a:rPr lang="en-US" sz="1600" b="1" dirty="0" smtClean="0"/>
              <a:t>240-gene PPI network</a:t>
            </a:r>
            <a:endParaRPr lang="en-US" sz="1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685952" y="-1"/>
            <a:ext cx="29122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/>
              <a:t>PPI Hub Proteins database</a:t>
            </a:r>
          </a:p>
          <a:p>
            <a:pPr algn="ctr"/>
            <a:r>
              <a:rPr lang="en-US" sz="1600" b="1" dirty="0"/>
              <a:t>3</a:t>
            </a:r>
            <a:r>
              <a:rPr lang="en-US" sz="1600" b="1" dirty="0" smtClean="0"/>
              <a:t>4 genes linked with 88 LTR loci</a:t>
            </a:r>
            <a:endParaRPr lang="en-US" sz="16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58" y="976190"/>
            <a:ext cx="5870106" cy="49915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2467" y="976190"/>
            <a:ext cx="5877944" cy="5000984"/>
          </a:xfrm>
          <a:prstGeom prst="rect">
            <a:avLst/>
          </a:prstGeom>
        </p:spPr>
      </p:pic>
      <p:sp>
        <p:nvSpPr>
          <p:cNvPr id="6" name="TextBox 7"/>
          <p:cNvSpPr txBox="1"/>
          <p:nvPr/>
        </p:nvSpPr>
        <p:spPr>
          <a:xfrm>
            <a:off x="1331169" y="5967726"/>
            <a:ext cx="3377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228 significantly enriched records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394846" y="5967726"/>
            <a:ext cx="3377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124 significantly enriched records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3289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28174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00203"/>
            <a:ext cx="6743700" cy="2857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90122" y="3456198"/>
            <a:ext cx="47968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PPI Hub Proteins network of 240 genes </a:t>
            </a:r>
            <a:endParaRPr lang="en-US" sz="16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300" y="3800203"/>
            <a:ext cx="6743700" cy="2857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48209" y="3461649"/>
            <a:ext cx="55438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Transcription Factors PPI network of 240 genes</a:t>
            </a:r>
            <a:endParaRPr lang="en-US" sz="16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4149"/>
            <a:ext cx="6743700" cy="28575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06809" y="260144"/>
            <a:ext cx="53634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/>
              <a:t>PPI Hub Proteins network of 34 genes linked with 88 LTR loci</a:t>
            </a:r>
            <a:endParaRPr lang="en-US" sz="1600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299" y="609600"/>
            <a:ext cx="6743700" cy="28575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177074" y="260144"/>
            <a:ext cx="59756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/>
              <a:t>Transcription Factors PPI network of 34 genes linked with 88 LTR loci</a:t>
            </a:r>
            <a:endParaRPr lang="en-US" sz="1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0"/>
            <a:ext cx="3209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2471714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19592" y="0"/>
            <a:ext cx="33176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/>
              <a:t>CORUM Protein Complexes database</a:t>
            </a:r>
          </a:p>
          <a:p>
            <a:pPr algn="ctr"/>
            <a:r>
              <a:rPr lang="en-US" sz="1600" b="1" dirty="0" smtClean="0"/>
              <a:t>240-gene PPI network</a:t>
            </a:r>
            <a:endParaRPr lang="en-US" sz="1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422310" y="0"/>
            <a:ext cx="33176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/>
              <a:t>CORUM Protein Complexes database</a:t>
            </a:r>
          </a:p>
          <a:p>
            <a:pPr algn="ctr"/>
            <a:r>
              <a:rPr lang="en-US" sz="1600" b="1" dirty="0"/>
              <a:t>3</a:t>
            </a:r>
            <a:r>
              <a:rPr lang="en-US" sz="1600" b="1" dirty="0" smtClean="0"/>
              <a:t>4 genes linked with 88 LTR loci</a:t>
            </a:r>
            <a:endParaRPr lang="en-US" sz="16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514" y="976190"/>
            <a:ext cx="5866839" cy="49915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9885" y="976189"/>
            <a:ext cx="5882804" cy="4991537"/>
          </a:xfrm>
          <a:prstGeom prst="rect">
            <a:avLst/>
          </a:prstGeom>
        </p:spPr>
      </p:pic>
      <p:sp>
        <p:nvSpPr>
          <p:cNvPr id="6" name="TextBox 7"/>
          <p:cNvSpPr txBox="1"/>
          <p:nvPr/>
        </p:nvSpPr>
        <p:spPr>
          <a:xfrm>
            <a:off x="1331169" y="5967726"/>
            <a:ext cx="3377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606 significantly enriched records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333887" y="5967726"/>
            <a:ext cx="3377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143 significantly enriched records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3465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val="398668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32033" y="0"/>
            <a:ext cx="32927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/>
              <a:t>SILAC </a:t>
            </a:r>
            <a:r>
              <a:rPr lang="en-US" sz="1600" b="1" dirty="0" err="1" smtClean="0"/>
              <a:t>Phosphoproteomics</a:t>
            </a:r>
            <a:r>
              <a:rPr lang="en-US" sz="1600" b="1" dirty="0" smtClean="0"/>
              <a:t> database</a:t>
            </a:r>
          </a:p>
          <a:p>
            <a:pPr algn="ctr"/>
            <a:r>
              <a:rPr lang="en-US" sz="1600" b="1" dirty="0" smtClean="0"/>
              <a:t>240-gene PPI network</a:t>
            </a:r>
            <a:endParaRPr lang="en-US" sz="1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477119" y="1301"/>
            <a:ext cx="32254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/>
              <a:t>SILAC </a:t>
            </a:r>
            <a:r>
              <a:rPr lang="en-US" sz="1600" b="1" dirty="0" err="1" smtClean="0"/>
              <a:t>Phosphoproteomics</a:t>
            </a:r>
            <a:r>
              <a:rPr lang="en-US" sz="1600" b="1" dirty="0" smtClean="0"/>
              <a:t> database</a:t>
            </a:r>
          </a:p>
          <a:p>
            <a:pPr algn="ctr"/>
            <a:r>
              <a:rPr lang="en-US" sz="1600" b="1" dirty="0"/>
              <a:t>3</a:t>
            </a:r>
            <a:r>
              <a:rPr lang="en-US" sz="1600" b="1" dirty="0" smtClean="0"/>
              <a:t>4 genes linked with 88 LTR loci</a:t>
            </a:r>
            <a:endParaRPr lang="en-US" sz="16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614" y="976190"/>
            <a:ext cx="5894000" cy="49915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6010" y="976190"/>
            <a:ext cx="5851819" cy="499226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0"/>
            <a:ext cx="309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87497" y="5962355"/>
            <a:ext cx="3260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62 significantly enriched records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366449" y="5962355"/>
            <a:ext cx="3260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22 significantly enriched records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40947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15233" y="0"/>
            <a:ext cx="45263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/>
              <a:t>NURSA Human Endogenous Complexome database</a:t>
            </a:r>
          </a:p>
          <a:p>
            <a:pPr algn="ctr"/>
            <a:r>
              <a:rPr lang="en-US" sz="1600" b="1" dirty="0" smtClean="0"/>
              <a:t>240-gene PPI network</a:t>
            </a:r>
            <a:endParaRPr lang="en-US" sz="1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836429" y="-1"/>
            <a:ext cx="46113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/>
              <a:t>NURSA Human Endogenous Complexome database</a:t>
            </a:r>
          </a:p>
          <a:p>
            <a:pPr algn="ctr"/>
            <a:r>
              <a:rPr lang="en-US" sz="1600" b="1" dirty="0"/>
              <a:t>3</a:t>
            </a:r>
            <a:r>
              <a:rPr lang="en-US" sz="1600" b="1" dirty="0" smtClean="0"/>
              <a:t>4 genes linked with 88 LTR loci</a:t>
            </a:r>
            <a:endParaRPr lang="en-US" sz="1600" b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739" y="976190"/>
            <a:ext cx="5894000" cy="49915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3428" y="976190"/>
            <a:ext cx="5860526" cy="4986165"/>
          </a:xfrm>
          <a:prstGeom prst="rect">
            <a:avLst/>
          </a:prstGeom>
        </p:spPr>
      </p:pic>
      <p:sp>
        <p:nvSpPr>
          <p:cNvPr id="6" name="TextBox 7"/>
          <p:cNvSpPr txBox="1"/>
          <p:nvPr/>
        </p:nvSpPr>
        <p:spPr>
          <a:xfrm>
            <a:off x="1387497" y="5962355"/>
            <a:ext cx="34944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1783 significantly enriched records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366449" y="5962355"/>
            <a:ext cx="3302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No significantly enriched records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0" y="0"/>
            <a:ext cx="3016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F</a:t>
            </a:r>
          </a:p>
        </p:txBody>
      </p:sp>
    </p:spTree>
    <p:extLst>
      <p:ext uri="{BB962C8B-B14F-4D97-AF65-F5344CB8AC3E}">
        <p14:creationId xmlns:p14="http://schemas.microsoft.com/office/powerpoint/2010/main" val="872552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300" y="586740"/>
            <a:ext cx="6743700" cy="28575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974081" y="248186"/>
            <a:ext cx="62179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CORUM Protein Complexes network of</a:t>
            </a:r>
            <a:r>
              <a:rPr lang="en-US" sz="1600" b="1" dirty="0"/>
              <a:t> </a:t>
            </a:r>
            <a:r>
              <a:rPr lang="en-US" sz="1600" b="1" dirty="0" smtClean="0"/>
              <a:t>34 genes linked with 88 LTR loci</a:t>
            </a:r>
            <a:endParaRPr lang="en-US" sz="16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6740"/>
            <a:ext cx="6743700" cy="2857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69128" y="248186"/>
            <a:ext cx="54054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CORUM Protein Complexes network of</a:t>
            </a:r>
            <a:r>
              <a:rPr lang="en-US" sz="1600" b="1" dirty="0"/>
              <a:t> </a:t>
            </a:r>
            <a:r>
              <a:rPr lang="en-US" sz="1600" b="1" dirty="0" smtClean="0"/>
              <a:t>240 genes</a:t>
            </a:r>
            <a:endParaRPr lang="en-US" sz="16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782794"/>
            <a:ext cx="6743700" cy="28575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66002" y="3444240"/>
            <a:ext cx="56116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NURSA Human Endogenous Complexome network of 240 genes</a:t>
            </a:r>
            <a:endParaRPr lang="en-US" sz="1600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8300" y="3782794"/>
            <a:ext cx="6743700" cy="28575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894748" y="3444240"/>
            <a:ext cx="43765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/>
              <a:t>SILAC </a:t>
            </a:r>
            <a:r>
              <a:rPr lang="en-US" sz="1600" b="1" dirty="0" err="1" smtClean="0"/>
              <a:t>Phosphoproteomics</a:t>
            </a:r>
            <a:r>
              <a:rPr lang="en-US" sz="1600" b="1" dirty="0" smtClean="0"/>
              <a:t> network of 240 genes</a:t>
            </a:r>
            <a:endParaRPr lang="en-US" sz="1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0"/>
            <a:ext cx="3481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G</a:t>
            </a:r>
          </a:p>
        </p:txBody>
      </p:sp>
    </p:spTree>
    <p:extLst>
      <p:ext uri="{BB962C8B-B14F-4D97-AF65-F5344CB8AC3E}">
        <p14:creationId xmlns:p14="http://schemas.microsoft.com/office/powerpoint/2010/main" val="7223647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8256" y="523220"/>
            <a:ext cx="5303657" cy="618591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60420" y="3490295"/>
            <a:ext cx="21176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/>
              <a:t>51-gene signature of human diseases’ PPI networks</a:t>
            </a:r>
            <a:endParaRPr lang="en-US" sz="1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357223" y="0"/>
            <a:ext cx="49857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/>
              <a:t>OMIM Expanded PPI database of human disease-causing genes</a:t>
            </a:r>
          </a:p>
          <a:p>
            <a:pPr algn="ctr"/>
            <a:r>
              <a:rPr lang="en-US" sz="1400" b="1" dirty="0" smtClean="0"/>
              <a:t>240 </a:t>
            </a:r>
            <a:r>
              <a:rPr lang="en-US" sz="1400" b="1" dirty="0"/>
              <a:t>genes </a:t>
            </a:r>
            <a:r>
              <a:rPr lang="en-US" sz="1400" b="1" dirty="0" smtClean="0"/>
              <a:t>PPI network</a:t>
            </a:r>
            <a:endParaRPr lang="en-US" sz="1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3465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H</a:t>
            </a:r>
          </a:p>
        </p:txBody>
      </p:sp>
      <p:sp>
        <p:nvSpPr>
          <p:cNvPr id="6" name="Left Brace 5"/>
          <p:cNvSpPr/>
          <p:nvPr/>
        </p:nvSpPr>
        <p:spPr>
          <a:xfrm>
            <a:off x="3065417" y="2377440"/>
            <a:ext cx="1087319" cy="3056709"/>
          </a:xfrm>
          <a:prstGeom prst="leftBrac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5141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245</Words>
  <Application>Microsoft Office PowerPoint</Application>
  <PresentationFormat>Widescreen</PresentationFormat>
  <Paragraphs>50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Supplementary Summary S5. Comparative PPI network analysis of 88 LTR-linked 34 genes and 240 genes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Guennadi Glinskii</dc:creator>
  <cp:lastModifiedBy>Guennadi Glinskii</cp:lastModifiedBy>
  <cp:revision>25</cp:revision>
  <dcterms:created xsi:type="dcterms:W3CDTF">2022-11-21T07:15:27Z</dcterms:created>
  <dcterms:modified xsi:type="dcterms:W3CDTF">2023-04-14T07:56:40Z</dcterms:modified>
</cp:coreProperties>
</file>