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66" r:id="rId2"/>
    <p:sldId id="269" r:id="rId3"/>
    <p:sldId id="256" r:id="rId4"/>
    <p:sldId id="257" r:id="rId5"/>
    <p:sldId id="284" r:id="rId6"/>
    <p:sldId id="263" r:id="rId7"/>
    <p:sldId id="277" r:id="rId8"/>
    <p:sldId id="262" r:id="rId9"/>
    <p:sldId id="274" r:id="rId10"/>
    <p:sldId id="283" r:id="rId11"/>
    <p:sldId id="268" r:id="rId12"/>
    <p:sldId id="260" r:id="rId13"/>
    <p:sldId id="267" r:id="rId14"/>
    <p:sldId id="259" r:id="rId15"/>
    <p:sldId id="282" r:id="rId16"/>
    <p:sldId id="280" r:id="rId17"/>
    <p:sldId id="265" r:id="rId18"/>
    <p:sldId id="272" r:id="rId19"/>
    <p:sldId id="273" r:id="rId20"/>
    <p:sldId id="276" r:id="rId21"/>
    <p:sldId id="281" r:id="rId22"/>
    <p:sldId id="271" r:id="rId23"/>
    <p:sldId id="279" r:id="rId24"/>
    <p:sldId id="261" r:id="rId25"/>
    <p:sldId id="270" r:id="rId26"/>
    <p:sldId id="258" r:id="rId27"/>
    <p:sldId id="26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592833B-8ECC-6D1C-CD8E-1507290C2694}" name="Rao, Srinivasa" initials="SR" userId="S::RAOSR2@novartis.net::3c4104b5-360f-4c9f-9660-2a95a49af29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2"/>
    <p:restoredTop sz="91837"/>
  </p:normalViewPr>
  <p:slideViewPr>
    <p:cSldViewPr snapToGrid="0">
      <p:cViewPr varScale="1">
        <p:scale>
          <a:sx n="117" d="100"/>
          <a:sy n="117" d="100"/>
        </p:scale>
        <p:origin x="944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D76BB-AFB7-C247-A58D-E11499029EAD}" type="datetimeFigureOut">
              <a:rPr lang="en-US" smtClean="0"/>
              <a:t>9/27/24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F21DD-D89C-564B-A897-77CCB2524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27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F21DD-D89C-564B-A897-77CCB25245F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4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F21DD-D89C-564B-A897-77CCB25245F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133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2BD8B3E-8F94-5AC4-24C5-5C1C399945E8}"/>
              </a:ext>
            </a:extLst>
          </p:cNvPr>
          <p:cNvCxnSpPr>
            <a:cxnSpLocks/>
          </p:cNvCxnSpPr>
          <p:nvPr userDrawn="1"/>
        </p:nvCxnSpPr>
        <p:spPr>
          <a:xfrm>
            <a:off x="3048" y="3796747"/>
            <a:ext cx="121889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4276E2F-A0AC-682D-081A-2448F7EC4B27}"/>
              </a:ext>
            </a:extLst>
          </p:cNvPr>
          <p:cNvCxnSpPr>
            <a:cxnSpLocks/>
          </p:cNvCxnSpPr>
          <p:nvPr userDrawn="1"/>
        </p:nvCxnSpPr>
        <p:spPr>
          <a:xfrm>
            <a:off x="6094476" y="685800"/>
            <a:ext cx="0" cy="6172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791D8D4-DB17-392A-A507-3318C8D1A916}"/>
              </a:ext>
            </a:extLst>
          </p:cNvPr>
          <p:cNvCxnSpPr>
            <a:cxnSpLocks/>
          </p:cNvCxnSpPr>
          <p:nvPr userDrawn="1"/>
        </p:nvCxnSpPr>
        <p:spPr>
          <a:xfrm>
            <a:off x="-9939" y="685798"/>
            <a:ext cx="121889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FE26523-030C-2359-49DD-FB617477B80C}"/>
              </a:ext>
            </a:extLst>
          </p:cNvPr>
          <p:cNvSpPr txBox="1"/>
          <p:nvPr userDrawn="1"/>
        </p:nvSpPr>
        <p:spPr>
          <a:xfrm>
            <a:off x="-9939" y="685797"/>
            <a:ext cx="1196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Background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1F5A2E-59A0-D5E8-CAB7-F5442FE1FBC0}"/>
              </a:ext>
            </a:extLst>
          </p:cNvPr>
          <p:cNvSpPr txBox="1"/>
          <p:nvPr userDrawn="1"/>
        </p:nvSpPr>
        <p:spPr>
          <a:xfrm>
            <a:off x="6092687" y="685797"/>
            <a:ext cx="1317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Enablement</a:t>
            </a:r>
            <a:endParaRPr lang="en-US" sz="16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3289A6-A26F-7B41-A1F2-A7C5812AF888}"/>
              </a:ext>
            </a:extLst>
          </p:cNvPr>
          <p:cNvSpPr txBox="1"/>
          <p:nvPr userDrawn="1"/>
        </p:nvSpPr>
        <p:spPr>
          <a:xfrm>
            <a:off x="-9939" y="3816624"/>
            <a:ext cx="887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Strategy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BE8CA9-A11D-73ED-F5BB-2CE8D6A34E58}"/>
              </a:ext>
            </a:extLst>
          </p:cNvPr>
          <p:cNvSpPr txBox="1"/>
          <p:nvPr userDrawn="1"/>
        </p:nvSpPr>
        <p:spPr>
          <a:xfrm>
            <a:off x="6092687" y="3816624"/>
            <a:ext cx="1236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Challenges</a:t>
            </a:r>
            <a:endParaRPr lang="en-US" sz="1600" b="1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4F0B75A-1F4F-A3DD-FCAA-1D2C7C1510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9942" y="1024351"/>
            <a:ext cx="5834063" cy="267004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742950" indent="-285750">
              <a:buFont typeface="Arial" panose="020B0604020202020204" pitchFamily="34" charset="0"/>
              <a:buChar char="•"/>
              <a:defRPr sz="1600"/>
            </a:lvl2pPr>
            <a:lvl3pPr marL="1200150" indent="-285750">
              <a:buFont typeface="Arial" panose="020B0604020202020204" pitchFamily="34" charset="0"/>
              <a:buChar char="•"/>
              <a:defRPr sz="16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FE9D320E-6864-CE04-6A25-F6056CB90A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942" y="4105482"/>
            <a:ext cx="5834063" cy="267335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CDE40932-32DE-B670-C1FA-B9C7126132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2323" y="1024351"/>
            <a:ext cx="5834063" cy="267335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E01BA2D8-D8D9-36F9-F72C-D7A185A49D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2323" y="4105482"/>
            <a:ext cx="5834063" cy="267335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EEC9504-E6D7-7CCD-F8C8-3C523D22FB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309" y="114092"/>
            <a:ext cx="2384658" cy="48463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 dirty="0"/>
              <a:t>PF3D7_ID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3CF180FB-632A-9D85-F101-178891FC58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49754" y="114092"/>
            <a:ext cx="7339682" cy="487363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Gene name (gene description)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073DF9C1-794C-6461-41F7-DD3976166D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84153" y="114092"/>
            <a:ext cx="1068091" cy="487363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X1/X2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856C7D3-5E2A-2C8E-D72D-5F97A30E87A0}"/>
              </a:ext>
            </a:extLst>
          </p:cNvPr>
          <p:cNvSpPr txBox="1"/>
          <p:nvPr userDrawn="1"/>
        </p:nvSpPr>
        <p:spPr>
          <a:xfrm>
            <a:off x="10016062" y="114092"/>
            <a:ext cx="1068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Scores:</a:t>
            </a:r>
          </a:p>
        </p:txBody>
      </p:sp>
    </p:spTree>
    <p:extLst>
      <p:ext uri="{BB962C8B-B14F-4D97-AF65-F5344CB8AC3E}">
        <p14:creationId xmlns:p14="http://schemas.microsoft.com/office/powerpoint/2010/main" val="2238593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5A4B2F-B046-05B7-3892-D5EA981B9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A9F82-ABC2-D2F1-6B0D-4E895BECA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1D876-9CB4-6FB9-5A7D-3CBE446A11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0E628-B342-A941-95EF-05A45E98F164}" type="datetimeFigureOut">
              <a:rPr lang="en-US" smtClean="0"/>
              <a:t>9/27/24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C1A63-F19C-62B6-6C03-6FEF7310B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24400-5D50-13DE-4FAC-15CA4A9C6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3CA74-AE20-3C4C-8335-00F26D4AD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5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AE9DFF-C98A-90A0-F91E-4713A7AD4E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Involved in purine salvage, an essential process</a:t>
            </a:r>
          </a:p>
          <a:p>
            <a:r>
              <a:rPr lang="en-US" dirty="0"/>
              <a:t>It is essential in falciparum, and </a:t>
            </a:r>
            <a:r>
              <a:rPr lang="en-US" dirty="0" err="1"/>
              <a:t>berghei</a:t>
            </a:r>
            <a:r>
              <a:rPr lang="en-US" dirty="0"/>
              <a:t> screens</a:t>
            </a:r>
          </a:p>
          <a:p>
            <a:r>
              <a:rPr lang="en-US" dirty="0"/>
              <a:t>Distant from human ortholog, low genetic variation</a:t>
            </a:r>
          </a:p>
          <a:p>
            <a:r>
              <a:rPr lang="en-US" dirty="0"/>
              <a:t>Expressed in </a:t>
            </a:r>
            <a:r>
              <a:rPr lang="en-US" dirty="0" err="1"/>
              <a:t>asexuals</a:t>
            </a:r>
            <a:r>
              <a:rPr lang="en-US" dirty="0"/>
              <a:t>, oocysts and mosquito </a:t>
            </a:r>
            <a:r>
              <a:rPr lang="en-US" dirty="0" err="1"/>
              <a:t>spz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ADA134-EE16-01FF-ECF1-134AA62DDE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Determine reasons research was halted</a:t>
            </a:r>
          </a:p>
          <a:p>
            <a:pPr lvl="1"/>
            <a:r>
              <a:rPr lang="en-US" dirty="0"/>
              <a:t>Possibly evaluation of pathway and looked at all the enzymes to understand function, not really trying to find drugs </a:t>
            </a:r>
          </a:p>
          <a:p>
            <a:r>
              <a:rPr lang="en-US" dirty="0"/>
              <a:t>HTS library screen to identify drug-like inhibitor starting points​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AC21AEB-C942-D4D3-2FA6-760044F336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Recombinant expression of active enzyme</a:t>
            </a:r>
          </a:p>
          <a:p>
            <a:r>
              <a:rPr lang="en-US" dirty="0"/>
              <a:t>Known spectrophotometric assay</a:t>
            </a:r>
          </a:p>
          <a:p>
            <a:r>
              <a:rPr lang="en-US" dirty="0"/>
              <a:t>P vivax structure exists </a:t>
            </a:r>
          </a:p>
          <a:p>
            <a:r>
              <a:rPr lang="en-US" dirty="0"/>
              <a:t>Tool compounds available (</a:t>
            </a:r>
            <a:r>
              <a:rPr lang="en-US" dirty="0" err="1"/>
              <a:t>Hadacidin</a:t>
            </a:r>
            <a:r>
              <a:rPr lang="en-US" dirty="0"/>
              <a:t> kill parasites and has mid micromolar concentrations)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BCDCFB1-56F1-E6C0-F5D0-1085B75AE4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No publications for 15 years</a:t>
            </a:r>
          </a:p>
          <a:p>
            <a:r>
              <a:rPr lang="en-US" dirty="0"/>
              <a:t>Tool compound concerns</a:t>
            </a:r>
          </a:p>
          <a:p>
            <a:pPr lvl="1"/>
            <a:r>
              <a:rPr lang="en-US" dirty="0"/>
              <a:t>May not be hitting target</a:t>
            </a:r>
          </a:p>
          <a:p>
            <a:pPr lvl="1"/>
            <a:r>
              <a:rPr lang="en-US" dirty="0"/>
              <a:t>Need better tool compound</a:t>
            </a:r>
          </a:p>
          <a:p>
            <a:pPr lvl="1"/>
            <a:r>
              <a:rPr lang="en-US" dirty="0"/>
              <a:t>Quite a lot of work to even get to tool compound, no structure starting point</a:t>
            </a:r>
          </a:p>
          <a:p>
            <a:r>
              <a:rPr lang="en-US" dirty="0"/>
              <a:t>Small polar active sites are challenging 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7A9DFE-F4AB-9ACF-DD55-C3676C914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PF3D7_0206700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D6E7C5-DCF6-973E-BC30-8087EACE18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ADSL (</a:t>
            </a:r>
            <a:r>
              <a:rPr lang="en-US" dirty="0" err="1"/>
              <a:t>adenylosuccinate</a:t>
            </a:r>
            <a:r>
              <a:rPr lang="en-US" dirty="0"/>
              <a:t> lyase)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07D16C8-C19E-DD3A-6D96-F72F426826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>
                <a:effectLst/>
                <a:latin typeface="Arial" panose="020B0604020202020204" pitchFamily="34" charset="0"/>
              </a:rPr>
              <a:t>80/78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8B1E63-BEA6-7B56-9C37-F095BCD89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354" y="2548406"/>
            <a:ext cx="1691484" cy="90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1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3715D7-53A4-1A2C-686D-A8B12FA8A2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Catalyses</a:t>
            </a:r>
            <a:r>
              <a:rPr lang="en-US" dirty="0"/>
              <a:t> the Mg2+ dependent formation of </a:t>
            </a:r>
            <a:r>
              <a:rPr lang="en-US" dirty="0" err="1"/>
              <a:t>adenylosuccinate</a:t>
            </a:r>
            <a:r>
              <a:rPr lang="en-US" dirty="0"/>
              <a:t> from IMP and aspartate, the reaction being driven by the hydrolysis of GTP to GDP.</a:t>
            </a:r>
          </a:p>
          <a:p>
            <a:r>
              <a:rPr lang="en-US" dirty="0"/>
              <a:t>Important in the purine salvage pathway. </a:t>
            </a:r>
          </a:p>
          <a:p>
            <a:r>
              <a:rPr lang="en-US" dirty="0"/>
              <a:t>Essential in </a:t>
            </a:r>
            <a:r>
              <a:rPr lang="en-US" dirty="0" err="1"/>
              <a:t>Pf</a:t>
            </a:r>
            <a:r>
              <a:rPr lang="en-US" dirty="0"/>
              <a:t> screen, no other data.</a:t>
            </a:r>
          </a:p>
          <a:p>
            <a:r>
              <a:rPr lang="en-US" dirty="0"/>
              <a:t>Mostly expressed in asexual stages.</a:t>
            </a:r>
          </a:p>
          <a:p>
            <a:r>
              <a:rPr lang="en-US" dirty="0"/>
              <a:t>Moderate amount of SNPs present.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7CA4CA-596F-68AF-C957-4DE90D4FDC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Confirm falciparum essentiality and likely confirm for other species</a:t>
            </a:r>
          </a:p>
          <a:p>
            <a:r>
              <a:rPr lang="en-US" dirty="0"/>
              <a:t>Perform ABS assay</a:t>
            </a:r>
          </a:p>
          <a:p>
            <a:r>
              <a:rPr lang="en-US" dirty="0"/>
              <a:t>Identify falciparum tool compound with analog or library screening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3E5C0D9-222D-5208-8EFE-5F89651C24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The structure of </a:t>
            </a:r>
            <a:r>
              <a:rPr lang="en-US" dirty="0" err="1"/>
              <a:t>AdSS</a:t>
            </a:r>
            <a:r>
              <a:rPr lang="en-US" dirty="0"/>
              <a:t> has been solved complexed to 6-phosphoryl IMP, GDP, Mg2+ and the aspartate analogue, </a:t>
            </a:r>
            <a:r>
              <a:rPr lang="en-US" dirty="0" err="1"/>
              <a:t>hadacidin</a:t>
            </a:r>
            <a:r>
              <a:rPr lang="en-US" dirty="0"/>
              <a:t> at 2 A resolution (PMID: 14729341).  </a:t>
            </a:r>
          </a:p>
          <a:p>
            <a:pPr lvl="1"/>
            <a:r>
              <a:rPr lang="en-US" dirty="0"/>
              <a:t>Crystal structure forms homodimer</a:t>
            </a:r>
          </a:p>
          <a:p>
            <a:r>
              <a:rPr lang="en-US" dirty="0"/>
              <a:t>The conversion of IMP to succinyl-AMP and enzyme kinetics were analyzed (PMID:15500910)</a:t>
            </a:r>
          </a:p>
          <a:p>
            <a:r>
              <a:rPr lang="en-US" dirty="0"/>
              <a:t>Compounds for bacterial ADSS known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D07E979-6BCF-38B0-1FDD-62094211FE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No inhibitor studies in </a:t>
            </a:r>
            <a:r>
              <a:rPr lang="en-US" dirty="0" err="1"/>
              <a:t>Pf</a:t>
            </a:r>
            <a:r>
              <a:rPr lang="en-US" dirty="0"/>
              <a:t> cultures, in vitro enzyme assays only. </a:t>
            </a:r>
          </a:p>
          <a:p>
            <a:r>
              <a:rPr lang="en-US" dirty="0"/>
              <a:t>Prostate cancer target, cancer inhibitors don’t work against plasmodium</a:t>
            </a:r>
          </a:p>
          <a:p>
            <a:pPr lvl="1"/>
            <a:r>
              <a:rPr lang="en-US" dirty="0"/>
              <a:t>There may be chemistry liabilities</a:t>
            </a:r>
          </a:p>
          <a:p>
            <a:r>
              <a:rPr lang="en-US" dirty="0"/>
              <a:t>Hypoxanthine might be issue for readout/bypass if it’s in purine biosynthesis pathway as well 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F388AC-DFA7-0B39-C946-D8DDF3753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PF3D7_1354500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8A1639-2674-DAE3-CDFB-A9C6DD1C3A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ADSS (</a:t>
            </a:r>
            <a:r>
              <a:rPr lang="en-US" dirty="0" err="1"/>
              <a:t>adenylosuccinate</a:t>
            </a:r>
            <a:r>
              <a:rPr lang="en-US" dirty="0"/>
              <a:t> synthetase)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5CDF426-DB14-BBAD-C3A9-4F99F6151E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83/94</a:t>
            </a:r>
          </a:p>
        </p:txBody>
      </p:sp>
    </p:spTree>
    <p:extLst>
      <p:ext uri="{BB962C8B-B14F-4D97-AF65-F5344CB8AC3E}">
        <p14:creationId xmlns:p14="http://schemas.microsoft.com/office/powerpoint/2010/main" val="345272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3A3C99F-3C49-4EC9-8CDE-BD89C59379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Enzyme catalyzing the second step in </a:t>
            </a:r>
            <a:r>
              <a:rPr lang="en-US" dirty="0" err="1"/>
              <a:t>Pf</a:t>
            </a:r>
            <a:r>
              <a:rPr lang="en-US" dirty="0"/>
              <a:t> pyrimidine biosynthesis: condensation of L-aspartate with carbamoyl phosphate ​</a:t>
            </a:r>
          </a:p>
          <a:p>
            <a:r>
              <a:rPr lang="en-US" dirty="0"/>
              <a:t>Other drugs targeting this pathway (DHODH is 4th step)​</a:t>
            </a:r>
          </a:p>
          <a:p>
            <a:r>
              <a:rPr lang="en-US" dirty="0"/>
              <a:t>Human CAD enzyme has modest similarity (49% similar)​</a:t>
            </a:r>
          </a:p>
          <a:p>
            <a:r>
              <a:rPr lang="en-US" dirty="0"/>
              <a:t>Little genetic variation: 7 nonsynonymous SNP’s​</a:t>
            </a:r>
          </a:p>
          <a:p>
            <a:r>
              <a:rPr lang="en-US" dirty="0"/>
              <a:t>Allosteric ligand identified: weakly active, not drug-like (2,3 </a:t>
            </a:r>
            <a:r>
              <a:rPr lang="en-US" dirty="0" err="1"/>
              <a:t>dihydroxynaphthalene</a:t>
            </a:r>
            <a:r>
              <a:rPr lang="en-US" dirty="0"/>
              <a:t>, enzyme IC50 = ~5 </a:t>
            </a:r>
            <a:r>
              <a:rPr lang="en-US" dirty="0" err="1"/>
              <a:t>uM</a:t>
            </a:r>
            <a:r>
              <a:rPr lang="en-US" dirty="0"/>
              <a:t>)​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5889C67-43B3-7000-0CA1-99171FFAA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Three possible approaches:​</a:t>
            </a:r>
          </a:p>
          <a:p>
            <a:pPr lvl="1"/>
            <a:r>
              <a:rPr lang="en-US" dirty="0"/>
              <a:t>Structure-guided FHA on 2,3-dihydroxynaphthalene to move into more druglike space; potential to employ fragment linking strategy​</a:t>
            </a:r>
          </a:p>
          <a:p>
            <a:pPr lvl="1"/>
            <a:r>
              <a:rPr lang="en-US" dirty="0"/>
              <a:t>Utilize crystal structure with bound allosteric for virtual screening​</a:t>
            </a:r>
          </a:p>
          <a:p>
            <a:pPr lvl="1"/>
            <a:r>
              <a:rPr lang="en-US" dirty="0"/>
              <a:t>HTS using small molecule library to identify drug-like inhibitor starting points​</a:t>
            </a:r>
          </a:p>
          <a:p>
            <a:r>
              <a:rPr lang="en-US" dirty="0"/>
              <a:t>All approaches require cloning and expressing functional enzyme and assay​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2FEC623-DE4A-28E0-EC26-36DFAC2F4A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Truncated functional enzyme has been cloned and expressed​</a:t>
            </a:r>
          </a:p>
          <a:p>
            <a:r>
              <a:rPr lang="en-US" dirty="0"/>
              <a:t>Multiple assay formats have been described in the literature (</a:t>
            </a:r>
            <a:r>
              <a:rPr lang="en-US" dirty="0" err="1"/>
              <a:t>doi.org</a:t>
            </a:r>
            <a:r>
              <a:rPr lang="en-US" dirty="0"/>
              <a:t>/10.1016/j.bbrc.2018.02.112)​</a:t>
            </a:r>
          </a:p>
          <a:p>
            <a:r>
              <a:rPr lang="en-US" dirty="0"/>
              <a:t>X-ray structure available, 5ILN with citrate bound in </a:t>
            </a:r>
            <a:r>
              <a:rPr lang="en-US" dirty="0" err="1"/>
              <a:t>orthosteric</a:t>
            </a:r>
            <a:r>
              <a:rPr lang="en-US" dirty="0"/>
              <a:t> site and 6FBA with allosteric ligand bound ​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2043E2-4010-1C3E-D613-33F1EA18BE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Active site is extremely polar, may not identify drug-like </a:t>
            </a:r>
            <a:r>
              <a:rPr lang="en-US" dirty="0" err="1"/>
              <a:t>orthosteric</a:t>
            </a:r>
            <a:r>
              <a:rPr lang="en-US" dirty="0"/>
              <a:t> inhibitors​</a:t>
            </a:r>
          </a:p>
          <a:p>
            <a:r>
              <a:rPr lang="en-US" dirty="0"/>
              <a:t>Allosteric inhibitors identified to date are not potent or drug-like, have not demonstrated parasite inhibition​</a:t>
            </a:r>
          </a:p>
          <a:p>
            <a:r>
              <a:rPr lang="en-US" dirty="0"/>
              <a:t>Need for human selectivity​</a:t>
            </a:r>
          </a:p>
          <a:p>
            <a:r>
              <a:rPr lang="en-US" dirty="0"/>
              <a:t>Parasite inhibition likely to have a lag phase (like DHODH)​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AE19B0-1ED3-9B47-D68D-C19407C66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PF3D7_1344800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EC2F807-DF8C-2783-2D26-4884087FFC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r>
              <a:rPr lang="en-US" dirty="0" err="1"/>
              <a:t>ATCase</a:t>
            </a:r>
            <a:r>
              <a:rPr lang="en-US" dirty="0"/>
              <a:t> (aspartate </a:t>
            </a:r>
            <a:r>
              <a:rPr lang="en-US" dirty="0" err="1"/>
              <a:t>carbamoyltransferase</a:t>
            </a:r>
            <a:r>
              <a:rPr lang="en-US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8C5E72-C891-9659-7C19-61CC6EC54A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78/86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C23C514A-1FCF-634D-8756-9A9E6802F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543" y="2690816"/>
            <a:ext cx="1192713" cy="62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5A17137C-A570-7020-5421-8AABA42B0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312" y="2748543"/>
            <a:ext cx="1060083" cy="51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E6A0612-62FF-7E41-98DD-6EC376115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814" y="2790525"/>
            <a:ext cx="818677" cy="43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D52E09-258B-CF51-76BD-FD0CBCDFA49A}"/>
              </a:ext>
            </a:extLst>
          </p:cNvPr>
          <p:cNvSpPr txBox="1"/>
          <p:nvPr/>
        </p:nvSpPr>
        <p:spPr>
          <a:xfrm>
            <a:off x="6515864" y="3326524"/>
            <a:ext cx="1702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N-carbamoyl-l-aspartate​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41D0E9-4CE5-7966-AF3B-FC15EFE0936B}"/>
              </a:ext>
            </a:extLst>
          </p:cNvPr>
          <p:cNvSpPr txBox="1"/>
          <p:nvPr/>
        </p:nvSpPr>
        <p:spPr>
          <a:xfrm>
            <a:off x="8790846" y="3326524"/>
            <a:ext cx="797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Citric acid​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F65E08-F077-5456-7BA2-071B9CD41443}"/>
              </a:ext>
            </a:extLst>
          </p:cNvPr>
          <p:cNvSpPr txBox="1"/>
          <p:nvPr/>
        </p:nvSpPr>
        <p:spPr>
          <a:xfrm>
            <a:off x="10180091" y="3326524"/>
            <a:ext cx="1808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2,3 </a:t>
            </a:r>
            <a:r>
              <a:rPr lang="en-US" sz="1200" dirty="0" err="1"/>
              <a:t>dihydroxynaphthalene</a:t>
            </a:r>
            <a:r>
              <a:rPr lang="en-US" sz="1200" dirty="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818661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693B85-C140-2069-C413-EC9B6E0D5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Epigenetic ‘reader’ of histone acetylated lysine,  recognizes and assists other factors to mediate cellular invasion and growth of parasite​</a:t>
            </a:r>
          </a:p>
          <a:p>
            <a:r>
              <a:rPr lang="en-US" dirty="0"/>
              <a:t>Protein expressed in </a:t>
            </a:r>
            <a:r>
              <a:rPr lang="en-US" dirty="0" err="1"/>
              <a:t>Ecoli</a:t>
            </a:r>
            <a:r>
              <a:rPr lang="en-US" dirty="0"/>
              <a:t> (for </a:t>
            </a:r>
            <a:r>
              <a:rPr lang="en-US" dirty="0" err="1"/>
              <a:t>xray</a:t>
            </a:r>
            <a:r>
              <a:rPr lang="en-US" dirty="0"/>
              <a:t>) ​</a:t>
            </a:r>
          </a:p>
          <a:p>
            <a:r>
              <a:rPr lang="en-US" dirty="0"/>
              <a:t>Essentiality proven on genetic testing​</a:t>
            </a:r>
          </a:p>
          <a:p>
            <a:r>
              <a:rPr lang="en-US" dirty="0"/>
              <a:t>Some genetic variation, (9 </a:t>
            </a:r>
            <a:r>
              <a:rPr lang="en-US" dirty="0" err="1"/>
              <a:t>nonsyn</a:t>
            </a:r>
            <a:r>
              <a:rPr lang="en-US" dirty="0"/>
              <a:t>, 0 stop codons of 135)​</a:t>
            </a:r>
          </a:p>
          <a:p>
            <a:r>
              <a:rPr lang="en-US" dirty="0"/>
              <a:t>No exact Hs ortholog, but other Hs bromodomains do exist ​</a:t>
            </a:r>
          </a:p>
          <a:p>
            <a:r>
              <a:rPr lang="en-US" dirty="0"/>
              <a:t>Good work published​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429DBC1-E020-D05C-15E4-74088EB1BC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Develop biochemical target assays​</a:t>
            </a:r>
          </a:p>
          <a:p>
            <a:r>
              <a:rPr lang="en-US" dirty="0"/>
              <a:t>Screen for new inhibitors​</a:t>
            </a:r>
          </a:p>
          <a:p>
            <a:r>
              <a:rPr lang="en-US" dirty="0"/>
              <a:t>Screen further known Hs bromodomain ligands​</a:t>
            </a:r>
          </a:p>
          <a:p>
            <a:r>
              <a:rPr lang="en-US" dirty="0"/>
              <a:t>Follow-up literature </a:t>
            </a:r>
            <a:r>
              <a:rPr lang="en-US" dirty="0" err="1"/>
              <a:t>cpds</a:t>
            </a:r>
            <a:r>
              <a:rPr lang="en-US" dirty="0"/>
              <a:t>​</a:t>
            </a:r>
          </a:p>
          <a:p>
            <a:r>
              <a:rPr lang="en-US" dirty="0"/>
              <a:t>VS available libraries (pharmacophore and docking)​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B20D0F-51C7-1F45-A5F5-A8E7D6FE0D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en-US" dirty="0"/>
              <a:t>Biochemical binding assays known for other BRDs​</a:t>
            </a:r>
          </a:p>
          <a:p>
            <a:pPr>
              <a:spcBef>
                <a:spcPts val="400"/>
              </a:spcBef>
            </a:pPr>
            <a:r>
              <a:rPr lang="en-US" dirty="0"/>
              <a:t>PfBDP1 expressible​</a:t>
            </a:r>
          </a:p>
          <a:p>
            <a:pPr>
              <a:spcBef>
                <a:spcPts val="400"/>
              </a:spcBef>
            </a:pPr>
            <a:r>
              <a:rPr lang="en-US" dirty="0"/>
              <a:t>Phenotypic ABS active inhibitors1 identified via VS of commercial Hs BRD library, but no binding data​</a:t>
            </a:r>
          </a:p>
          <a:p>
            <a:pPr>
              <a:spcBef>
                <a:spcPts val="400"/>
              </a:spcBef>
            </a:pPr>
            <a:r>
              <a:rPr lang="en-US" dirty="0"/>
              <a:t>Apo pfBDP1 structure available (7m97)​</a:t>
            </a:r>
          </a:p>
          <a:p>
            <a:pPr>
              <a:spcBef>
                <a:spcPts val="400"/>
              </a:spcBef>
            </a:pPr>
            <a:r>
              <a:rPr lang="en-US" dirty="0"/>
              <a:t>Liganded pfBDP4 structure available (5vs7)​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C96257A-C66B-E949-6A3A-5733777908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Biochemical assays known for other BRDs, but no BDP1 binding assay currently available​</a:t>
            </a:r>
          </a:p>
          <a:p>
            <a:r>
              <a:rPr lang="en-US" dirty="0"/>
              <a:t>Finding new ligands may require extensive HTS screening​</a:t>
            </a:r>
          </a:p>
          <a:p>
            <a:r>
              <a:rPr lang="en-US" dirty="0"/>
              <a:t>Availability of additional libraries for screening</a:t>
            </a:r>
          </a:p>
          <a:p>
            <a:r>
              <a:rPr lang="en-US" dirty="0"/>
              <a:t>Literature </a:t>
            </a:r>
            <a:r>
              <a:rPr lang="en-US" dirty="0" err="1"/>
              <a:t>cpds</a:t>
            </a:r>
            <a:r>
              <a:rPr lang="en-US" dirty="0"/>
              <a:t> must be vetted/validated</a:t>
            </a:r>
          </a:p>
          <a:p>
            <a:r>
              <a:rPr lang="en-US" dirty="0"/>
              <a:t>VS may not produce </a:t>
            </a:r>
            <a:r>
              <a:rPr lang="en-US" dirty="0" err="1"/>
              <a:t>progressible</a:t>
            </a:r>
            <a:r>
              <a:rPr lang="en-US" dirty="0"/>
              <a:t> hits​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425575-8B79-EAA0-668E-4492B002C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PF3D7_1033700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AE72D1-42FC-A940-E96B-7E61498F498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r>
              <a:rPr lang="en-US" dirty="0"/>
              <a:t>BDP1 (bromodomain protein 1)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E162E5-6D34-8DF9-E02C-76AACD7851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86/86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FA6D5A49-1BE3-75AE-E865-499E0E1D0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548" y="2732815"/>
            <a:ext cx="1064569" cy="84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id="{4C5C9D97-8CF9-B56B-3819-8580FF9BA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538" y="2732815"/>
            <a:ext cx="1088227" cy="69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A53A9580-E283-9082-24A4-4DE70912A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637" y="2645522"/>
            <a:ext cx="780685" cy="7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B07D3C4-06DD-8242-4549-C81AD6992F94}"/>
              </a:ext>
            </a:extLst>
          </p:cNvPr>
          <p:cNvSpPr txBox="1"/>
          <p:nvPr/>
        </p:nvSpPr>
        <p:spPr>
          <a:xfrm>
            <a:off x="10817381" y="3143278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OSSL-258906​</a:t>
            </a:r>
          </a:p>
          <a:p>
            <a:r>
              <a:rPr lang="en-US" sz="1200" dirty="0"/>
              <a:t>Dd2 IC50=11.8uM​</a:t>
            </a:r>
          </a:p>
          <a:p>
            <a:r>
              <a:rPr lang="en-US" sz="1200" dirty="0"/>
              <a:t>HEK293 &gt;50uM​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972888-8C66-ED23-4E89-B9AFD07F9E09}"/>
              </a:ext>
            </a:extLst>
          </p:cNvPr>
          <p:cNvSpPr txBox="1"/>
          <p:nvPr/>
        </p:nvSpPr>
        <p:spPr>
          <a:xfrm>
            <a:off x="8966213" y="3143278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OSSK-842646​</a:t>
            </a:r>
          </a:p>
          <a:p>
            <a:r>
              <a:rPr lang="en-US" sz="1200" dirty="0"/>
              <a:t>Dd2 IC50=11.3uM​</a:t>
            </a:r>
          </a:p>
          <a:p>
            <a:r>
              <a:rPr lang="en-US" sz="1200" dirty="0"/>
              <a:t>HEK293 &gt;50uM​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205F73-2E71-A8C1-CF61-AE94926D6C22}"/>
              </a:ext>
            </a:extLst>
          </p:cNvPr>
          <p:cNvSpPr txBox="1"/>
          <p:nvPr/>
        </p:nvSpPr>
        <p:spPr>
          <a:xfrm>
            <a:off x="6985399" y="3143278"/>
            <a:ext cx="1196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SGC-CBP30​</a:t>
            </a:r>
          </a:p>
          <a:p>
            <a:r>
              <a:rPr lang="en-US" sz="1200" dirty="0"/>
              <a:t>Dd2 IC50=10uM​</a:t>
            </a:r>
          </a:p>
          <a:p>
            <a:r>
              <a:rPr lang="en-US" sz="1200" dirty="0"/>
              <a:t>HEK293 22uM​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BAEE9E5-8EE8-BE9D-F688-854E5DD8C3F6}"/>
              </a:ext>
            </a:extLst>
          </p:cNvPr>
          <p:cNvGrpSpPr/>
          <p:nvPr/>
        </p:nvGrpSpPr>
        <p:grpSpPr>
          <a:xfrm>
            <a:off x="4707924" y="3956497"/>
            <a:ext cx="1388076" cy="2537614"/>
            <a:chOff x="4707924" y="3789609"/>
            <a:chExt cx="1388076" cy="2537614"/>
          </a:xfrm>
        </p:grpSpPr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2759333-5E8F-9AA2-7AAF-9B345308B7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37"/>
            <a:stretch/>
          </p:blipFill>
          <p:spPr bwMode="auto">
            <a:xfrm>
              <a:off x="4707924" y="3978794"/>
              <a:ext cx="1388076" cy="2221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6A5796-2583-603E-4C86-7AAE8284D5E1}"/>
                </a:ext>
              </a:extLst>
            </p:cNvPr>
            <p:cNvSpPr txBox="1"/>
            <p:nvPr/>
          </p:nvSpPr>
          <p:spPr>
            <a:xfrm>
              <a:off x="5237154" y="3789609"/>
              <a:ext cx="5873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Ligand</a:t>
              </a:r>
            </a:p>
            <a:p>
              <a:r>
                <a:rPr lang="en-US" sz="1200" dirty="0"/>
                <a:t>site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98F55AB-754F-AE5B-8124-790D1E26FA83}"/>
                </a:ext>
              </a:extLst>
            </p:cNvPr>
            <p:cNvSpPr txBox="1"/>
            <p:nvPr/>
          </p:nvSpPr>
          <p:spPr>
            <a:xfrm>
              <a:off x="5009841" y="6050224"/>
              <a:ext cx="8370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PDB 7m97​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4001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443CADF-ABEE-D5B1-08B8-C7DDDC6308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Serine/threonine-selective protein kinase implicated in cell cycle control, DNA repair, regulation of the circadian rhythm, and other cellular processes (hundreds of substrates in Plasmodium)</a:t>
            </a:r>
          </a:p>
          <a:p>
            <a:r>
              <a:rPr lang="en-US" dirty="0"/>
              <a:t>De-regulation of CK2 has been linked to tumorigenesis as a potential protection mechanism for mutated cells.</a:t>
            </a:r>
          </a:p>
          <a:p>
            <a:r>
              <a:rPr lang="en-US" dirty="0"/>
              <a:t>CK2 is a tetramer; </a:t>
            </a:r>
            <a:r>
              <a:rPr lang="el-GR" dirty="0"/>
              <a:t>α 42 </a:t>
            </a:r>
            <a:r>
              <a:rPr lang="en-US" dirty="0" err="1"/>
              <a:t>kDa</a:t>
            </a:r>
            <a:r>
              <a:rPr lang="en-US" dirty="0"/>
              <a:t>; </a:t>
            </a:r>
            <a:r>
              <a:rPr lang="el-GR" dirty="0"/>
              <a:t>α’ 38 </a:t>
            </a:r>
            <a:r>
              <a:rPr lang="en-US" dirty="0" err="1"/>
              <a:t>kDa</a:t>
            </a:r>
            <a:r>
              <a:rPr lang="en-US" dirty="0"/>
              <a:t>, two </a:t>
            </a:r>
            <a:r>
              <a:rPr lang="el-GR" dirty="0"/>
              <a:t>β 28 </a:t>
            </a:r>
            <a:r>
              <a:rPr lang="en-US" dirty="0" err="1"/>
              <a:t>kDa</a:t>
            </a:r>
            <a:endParaRPr lang="en-US" dirty="0"/>
          </a:p>
          <a:p>
            <a:r>
              <a:rPr lang="en-US" dirty="0"/>
              <a:t>The catalytic subunit of Plasmodium falciparum casein kinase 2 is essential for gametocytogenesis</a:t>
            </a:r>
          </a:p>
          <a:p>
            <a:r>
              <a:rPr lang="en-US" dirty="0"/>
              <a:t>Essential for merozoite invasion and gametocytogenesis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DB1A9D-7E7F-D30D-7DA7-4FAA8F11F0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Evaluate essentiality in ABS, currently unclear</a:t>
            </a:r>
          </a:p>
          <a:p>
            <a:r>
              <a:rPr lang="en-US" dirty="0"/>
              <a:t>Potential allosteric sites (not yet explored)</a:t>
            </a:r>
          </a:p>
          <a:p>
            <a:pPr lvl="1"/>
            <a:r>
              <a:rPr lang="en-US" dirty="0"/>
              <a:t>Redesign compounds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BBC0B35-1508-B0CE-9F61-EBCD90C72D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Conditional knockdown of PfCK2</a:t>
            </a:r>
            <a:r>
              <a:rPr lang="el-GR" dirty="0"/>
              <a:t>α </a:t>
            </a:r>
            <a:r>
              <a:rPr lang="en-US" dirty="0"/>
              <a:t>expression (PMID 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33712726)</a:t>
            </a:r>
            <a:endParaRPr lang="en-US" dirty="0"/>
          </a:p>
          <a:p>
            <a:pPr lvl="1"/>
            <a:r>
              <a:rPr lang="en-US" dirty="0"/>
              <a:t>Prevented transition of stage IV into stage V gametocytes</a:t>
            </a:r>
          </a:p>
          <a:p>
            <a:r>
              <a:rPr lang="en-US" dirty="0"/>
              <a:t>Conditional knockout of PfCK2</a:t>
            </a:r>
            <a:r>
              <a:rPr lang="el-GR" dirty="0"/>
              <a:t>α </a:t>
            </a:r>
            <a:r>
              <a:rPr lang="en-US" dirty="0"/>
              <a:t>expression (PMID 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33712726)</a:t>
            </a:r>
            <a:endParaRPr lang="en-US" dirty="0"/>
          </a:p>
          <a:p>
            <a:pPr lvl="1"/>
            <a:r>
              <a:rPr lang="en-US" dirty="0"/>
              <a:t>Blocked gametocyte maturation</a:t>
            </a:r>
          </a:p>
          <a:p>
            <a:r>
              <a:rPr lang="en-US" dirty="0"/>
              <a:t>Crystallographic structure of the catalytic domain in complex with ATP at a resolution of 3.0 </a:t>
            </a:r>
            <a:r>
              <a:rPr lang="en-US" dirty="0" err="1"/>
              <a:t>Å</a:t>
            </a:r>
            <a:r>
              <a:rPr lang="en-US" dirty="0"/>
              <a:t> (PMID 29743645)</a:t>
            </a:r>
          </a:p>
          <a:p>
            <a:r>
              <a:rPr lang="en-US" dirty="0"/>
              <a:t>Functional Analysis available</a:t>
            </a:r>
          </a:p>
          <a:p>
            <a:r>
              <a:rPr lang="en-US" dirty="0"/>
              <a:t>Tool compounds available (</a:t>
            </a:r>
            <a:r>
              <a:rPr lang="en-US" dirty="0" err="1"/>
              <a:t>silmitasertib</a:t>
            </a:r>
            <a:r>
              <a:rPr lang="en-US" dirty="0"/>
              <a:t>, Quinalizarin, Rottlerin)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BC9AE30-F602-5105-BD75-4EF436B2E8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Challenging to develop a high-throughput screening assay</a:t>
            </a:r>
          </a:p>
          <a:p>
            <a:r>
              <a:rPr lang="en-US" dirty="0"/>
              <a:t>Selectivity may be challenging, despite examples showing it is possible</a:t>
            </a:r>
          </a:p>
          <a:p>
            <a:r>
              <a:rPr lang="en-US" dirty="0" err="1"/>
              <a:t>cKD</a:t>
            </a:r>
            <a:r>
              <a:rPr lang="en-US" dirty="0"/>
              <a:t> shows no effect on ABS growth (but </a:t>
            </a:r>
            <a:r>
              <a:rPr lang="el-GR" dirty="0"/>
              <a:t>β </a:t>
            </a:r>
            <a:r>
              <a:rPr lang="en-US" dirty="0"/>
              <a:t>regulatory subunit seems to be essential in this stage)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6D28AC-7DCC-FB54-8B5A-2E718D4FB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PF3D7_1108400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955F88-51D2-10D5-2C09-9A3BBD116E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CK2alpha (casein kinase 2, alpha subunit)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812F5BC-4B53-BDF4-B459-E1F422E3F8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82/82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33A89A6-0DCB-CAFE-4CC8-C71ACBF79A8B}"/>
              </a:ext>
            </a:extLst>
          </p:cNvPr>
          <p:cNvGrpSpPr/>
          <p:nvPr/>
        </p:nvGrpSpPr>
        <p:grpSpPr>
          <a:xfrm>
            <a:off x="4283711" y="4200075"/>
            <a:ext cx="1834453" cy="2308898"/>
            <a:chOff x="4542823" y="3936519"/>
            <a:chExt cx="1834453" cy="2308898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419FA5C3-00F8-FCC7-FCDB-9314049A2B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79" r="20843"/>
            <a:stretch/>
          </p:blipFill>
          <p:spPr bwMode="auto">
            <a:xfrm>
              <a:off x="4542823" y="3936519"/>
              <a:ext cx="1376855" cy="2269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7C424AC-6732-1915-56CE-816CBA0FB34B}"/>
                </a:ext>
              </a:extLst>
            </p:cNvPr>
            <p:cNvSpPr txBox="1"/>
            <p:nvPr/>
          </p:nvSpPr>
          <p:spPr>
            <a:xfrm>
              <a:off x="5789936" y="5042361"/>
              <a:ext cx="5873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Ligand</a:t>
              </a:r>
            </a:p>
            <a:p>
              <a:r>
                <a:rPr lang="en-US" sz="1200" dirty="0"/>
                <a:t>site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1D8D915-A225-C263-2301-6785BC30A25A}"/>
                </a:ext>
              </a:extLst>
            </p:cNvPr>
            <p:cNvSpPr txBox="1"/>
            <p:nvPr/>
          </p:nvSpPr>
          <p:spPr>
            <a:xfrm>
              <a:off x="4872180" y="5968418"/>
              <a:ext cx="8370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PDB 5XVU​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5670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D1D4B4F-BFB4-B421-9E46-8D9CB55A96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Part of </a:t>
            </a:r>
            <a:r>
              <a:rPr lang="en-US" dirty="0" err="1"/>
              <a:t>multisubunit</a:t>
            </a:r>
            <a:r>
              <a:rPr lang="en-US" dirty="0"/>
              <a:t> complex (ATP-dependent </a:t>
            </a:r>
            <a:r>
              <a:rPr lang="en-US" dirty="0" err="1"/>
              <a:t>Clp</a:t>
            </a:r>
            <a:r>
              <a:rPr lang="en-US" dirty="0"/>
              <a:t> protease proteolytic subunit)</a:t>
            </a:r>
          </a:p>
          <a:p>
            <a:r>
              <a:rPr lang="en-US" dirty="0" err="1"/>
              <a:t>ClpS</a:t>
            </a:r>
            <a:r>
              <a:rPr lang="en-US" dirty="0"/>
              <a:t> regulates activity of </a:t>
            </a:r>
            <a:r>
              <a:rPr lang="en-US" dirty="0" err="1"/>
              <a:t>ClpA</a:t>
            </a:r>
            <a:r>
              <a:rPr lang="en-US" dirty="0"/>
              <a:t>/P chaperone/protease itself </a:t>
            </a:r>
          </a:p>
          <a:p>
            <a:r>
              <a:rPr lang="en-US" dirty="0"/>
              <a:t>Only a couple of papers on Plasmodium ortholog; most recent being 2017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8E65B45-E83E-FBC4-10E5-5DA6CDD30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Verify essentiality</a:t>
            </a:r>
          </a:p>
          <a:p>
            <a:r>
              <a:rPr lang="en-US" dirty="0"/>
              <a:t>Identify inhibitors that disrupt the adaptor function of </a:t>
            </a:r>
            <a:r>
              <a:rPr lang="en-US" dirty="0" err="1"/>
              <a:t>ClpP</a:t>
            </a:r>
            <a:endParaRPr lang="en-US" dirty="0"/>
          </a:p>
          <a:p>
            <a:r>
              <a:rPr lang="en-US" dirty="0"/>
              <a:t>Variants of FP assay could be used for HTS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365172A-1CEC-7635-764F-78F0DDFFCB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Structure solved for P. falciparum </a:t>
            </a:r>
          </a:p>
          <a:p>
            <a:r>
              <a:rPr lang="en-US" dirty="0"/>
              <a:t>Parasite-active probes identified (PMID: 28917450, 20545854)</a:t>
            </a:r>
          </a:p>
          <a:p>
            <a:r>
              <a:rPr lang="en-US" dirty="0"/>
              <a:t>Deep literature in prokaryotes/source for additional inhibitors</a:t>
            </a:r>
          </a:p>
          <a:p>
            <a:r>
              <a:rPr lang="en-US" dirty="0"/>
              <a:t>Proteomics data available (</a:t>
            </a:r>
            <a:r>
              <a:rPr lang="en-US" dirty="0" err="1"/>
              <a:t>PlasmoDB</a:t>
            </a:r>
            <a:r>
              <a:rPr lang="en-US" dirty="0"/>
              <a:t>)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4703116-171B-3E8E-04F9-0F9F458401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Binding site is quite small</a:t>
            </a:r>
          </a:p>
          <a:p>
            <a:r>
              <a:rPr lang="en-US" dirty="0"/>
              <a:t>Not an easy target, have to have the whole complex to be functional</a:t>
            </a:r>
          </a:p>
          <a:p>
            <a:r>
              <a:rPr lang="en-US" dirty="0"/>
              <a:t>There could be synergies, not classic biochemical pathway, is part of the degradation pathway </a:t>
            </a:r>
          </a:p>
          <a:p>
            <a:r>
              <a:rPr lang="en-US" dirty="0"/>
              <a:t>Interfering with recognition of degron sequences drives cell death phenotype but it could be indirect instead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2A4B0D-A38B-709F-198E-361D85F62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PF3D7_0307400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C048A2-8411-8E24-C46B-EC96B83FFC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ClpP</a:t>
            </a:r>
            <a:r>
              <a:rPr lang="en-US" dirty="0"/>
              <a:t> (ATP-dependent </a:t>
            </a:r>
            <a:r>
              <a:rPr lang="en-US" dirty="0" err="1"/>
              <a:t>Clp</a:t>
            </a:r>
            <a:r>
              <a:rPr lang="en-US" dirty="0"/>
              <a:t> protease proteolytic subunit)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20F26-DC04-E606-51F4-CF07A359A3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77/74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9F3F34E-2FD0-9A8B-0CDA-87CAC96FD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177" y="2412215"/>
            <a:ext cx="2557653" cy="128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174FFE-A32B-598A-97FD-2D54C5CDE499}"/>
              </a:ext>
            </a:extLst>
          </p:cNvPr>
          <p:cNvSpPr txBox="1"/>
          <p:nvPr/>
        </p:nvSpPr>
        <p:spPr>
          <a:xfrm>
            <a:off x="9039117" y="3571288"/>
            <a:ext cx="12060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PMID 28917450</a:t>
            </a:r>
          </a:p>
        </p:txBody>
      </p:sp>
    </p:spTree>
    <p:extLst>
      <p:ext uri="{BB962C8B-B14F-4D97-AF65-F5344CB8AC3E}">
        <p14:creationId xmlns:p14="http://schemas.microsoft.com/office/powerpoint/2010/main" val="265817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5BD0BA5-BCD4-A070-C7AD-7B9912995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ClpS</a:t>
            </a:r>
            <a:r>
              <a:rPr lang="en-US" dirty="0"/>
              <a:t> is predicted to function as an adaptor protein that delivers N-end rule substrates to the </a:t>
            </a:r>
            <a:r>
              <a:rPr lang="en-US" dirty="0" err="1"/>
              <a:t>ClpA</a:t>
            </a:r>
            <a:r>
              <a:rPr lang="en-US" dirty="0"/>
              <a:t>/P chaperone/protease in the </a:t>
            </a:r>
            <a:r>
              <a:rPr lang="en-US" dirty="0" err="1"/>
              <a:t>apicoplast</a:t>
            </a:r>
            <a:r>
              <a:rPr lang="en-US" dirty="0"/>
              <a:t> (PMID: 26701219)</a:t>
            </a:r>
          </a:p>
          <a:p>
            <a:r>
              <a:rPr lang="en-US" dirty="0"/>
              <a:t>In bacteria, </a:t>
            </a:r>
            <a:r>
              <a:rPr lang="en-US" dirty="0" err="1"/>
              <a:t>ClpS</a:t>
            </a:r>
            <a:r>
              <a:rPr lang="en-US" dirty="0"/>
              <a:t> recognizes specific N-terminal degrons and delivers the associated substrates to the </a:t>
            </a:r>
            <a:r>
              <a:rPr lang="en-US" dirty="0" err="1"/>
              <a:t>ClpA</a:t>
            </a:r>
            <a:r>
              <a:rPr lang="en-US" dirty="0"/>
              <a:t>/P chaperone/protease</a:t>
            </a:r>
          </a:p>
          <a:p>
            <a:r>
              <a:rPr lang="en-US" dirty="0"/>
              <a:t>No known human homologs </a:t>
            </a:r>
          </a:p>
          <a:p>
            <a:r>
              <a:rPr lang="en-US" dirty="0"/>
              <a:t>Seems to be expressed in schizonts, trophozoites, rings, gametocytes, ookinetes</a:t>
            </a:r>
          </a:p>
          <a:p>
            <a:r>
              <a:rPr lang="en-US" dirty="0"/>
              <a:t>Gene is highly conserved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80B37F2-914E-69AA-C83F-C1FF11F0C3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Identify inhibitors that disrupt the adaptor function of </a:t>
            </a:r>
            <a:r>
              <a:rPr lang="en-US" dirty="0" err="1"/>
              <a:t>ClpS</a:t>
            </a:r>
            <a:endParaRPr lang="en-US" dirty="0"/>
          </a:p>
          <a:p>
            <a:r>
              <a:rPr lang="en-US" dirty="0"/>
              <a:t>Variants of FP assay could be used for HTS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BD52E9E-ACC1-A429-E80D-6B7CF97944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Crystal structure of </a:t>
            </a:r>
            <a:r>
              <a:rPr lang="en-US" dirty="0" err="1"/>
              <a:t>Pf</a:t>
            </a:r>
            <a:r>
              <a:rPr lang="en-US" dirty="0"/>
              <a:t> fragment solved (res 73-192; PMID 26701219) – 2.7 </a:t>
            </a:r>
            <a:r>
              <a:rPr lang="en-US" dirty="0" err="1"/>
              <a:t>Å</a:t>
            </a:r>
            <a:endParaRPr lang="en-US" dirty="0"/>
          </a:p>
          <a:p>
            <a:r>
              <a:rPr lang="en-US" dirty="0"/>
              <a:t>E. coli crystal structure of </a:t>
            </a:r>
            <a:r>
              <a:rPr lang="en-US" dirty="0" err="1"/>
              <a:t>ClpS</a:t>
            </a:r>
            <a:r>
              <a:rPr lang="en-US" dirty="0"/>
              <a:t> solved (PDB ID: 3O2B) - 2.05 </a:t>
            </a:r>
            <a:r>
              <a:rPr lang="en-US" dirty="0" err="1"/>
              <a:t>Å</a:t>
            </a:r>
            <a:endParaRPr lang="en-US" dirty="0"/>
          </a:p>
          <a:p>
            <a:r>
              <a:rPr lang="en-US" dirty="0"/>
              <a:t>Predicted small molecule binding sites (N-terminal peptide degrons)</a:t>
            </a:r>
          </a:p>
          <a:p>
            <a:r>
              <a:rPr lang="en-US" dirty="0"/>
              <a:t>Functional assays available (PMID 26701219)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617DEEC-2DDD-164E-BFAD-75ED451193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Binding site is quite small based on E. coli </a:t>
            </a:r>
            <a:r>
              <a:rPr lang="en-US" dirty="0" err="1"/>
              <a:t>ClipS</a:t>
            </a:r>
            <a:endParaRPr lang="en-US" dirty="0"/>
          </a:p>
          <a:p>
            <a:r>
              <a:rPr lang="en-US" dirty="0"/>
              <a:t>Not an easy target, have to have the whole complex to be functional</a:t>
            </a:r>
          </a:p>
          <a:p>
            <a:r>
              <a:rPr lang="en-US" dirty="0"/>
              <a:t>There could be synergies, not classic biochemical pathway, is part of the degradation pathway </a:t>
            </a:r>
          </a:p>
          <a:p>
            <a:r>
              <a:rPr lang="en-US" dirty="0"/>
              <a:t>Interfering with recognition of degron sequences drives cell death phenotype but it could be indirect instead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DB9EBD-501F-89F3-612D-162987FB7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PF3D7_1320100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7219294-38FE-278D-2257-AD4F515620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ClpS</a:t>
            </a:r>
            <a:r>
              <a:rPr lang="en-US" dirty="0"/>
              <a:t> (ATP-dependent </a:t>
            </a:r>
            <a:r>
              <a:rPr lang="en-US" dirty="0" err="1"/>
              <a:t>Clp</a:t>
            </a:r>
            <a:r>
              <a:rPr lang="en-US" dirty="0"/>
              <a:t> protease adapter protein </a:t>
            </a:r>
            <a:r>
              <a:rPr lang="en-US" dirty="0" err="1"/>
              <a:t>ClpS</a:t>
            </a:r>
            <a:r>
              <a:rPr lang="en-US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B2E331-E540-2693-3BBB-D973EE342A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77/69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B0189DF-ED0F-1B1C-261F-AD68AA951D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1" t="8710" r="23562" b="6716"/>
          <a:stretch/>
        </p:blipFill>
        <p:spPr bwMode="auto">
          <a:xfrm>
            <a:off x="4246180" y="4508938"/>
            <a:ext cx="1408386" cy="207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F140DD-726A-053B-FB0C-D34C457E7A4A}"/>
              </a:ext>
            </a:extLst>
          </p:cNvPr>
          <p:cNvSpPr txBox="1"/>
          <p:nvPr/>
        </p:nvSpPr>
        <p:spPr>
          <a:xfrm>
            <a:off x="4697150" y="6540655"/>
            <a:ext cx="837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PDB 4O2X​</a:t>
            </a:r>
          </a:p>
        </p:txBody>
      </p:sp>
    </p:spTree>
    <p:extLst>
      <p:ext uri="{BB962C8B-B14F-4D97-AF65-F5344CB8AC3E}">
        <p14:creationId xmlns:p14="http://schemas.microsoft.com/office/powerpoint/2010/main" val="2319866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85BAD3D-400B-A0CE-B4A2-1DD23417F6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dirty="0" err="1"/>
              <a:t>ClpQY</a:t>
            </a:r>
            <a:r>
              <a:rPr lang="en-US" dirty="0"/>
              <a:t> machinery is a multimeric system consisting of a small barrel of two stacked </a:t>
            </a:r>
            <a:r>
              <a:rPr lang="en-US" dirty="0" err="1"/>
              <a:t>hexameric</a:t>
            </a:r>
            <a:r>
              <a:rPr lang="en-US" dirty="0"/>
              <a:t> rings of </a:t>
            </a:r>
            <a:r>
              <a:rPr lang="en-US" dirty="0" err="1"/>
              <a:t>ClpQ</a:t>
            </a:r>
            <a:r>
              <a:rPr lang="en-US" dirty="0"/>
              <a:t> protease with the active site facing inside the barrel</a:t>
            </a:r>
          </a:p>
          <a:p>
            <a:r>
              <a:rPr lang="en-US" dirty="0"/>
              <a:t>ATP-dependent protease ATPase subunit </a:t>
            </a:r>
            <a:r>
              <a:rPr lang="en-US" dirty="0" err="1"/>
              <a:t>ClpY</a:t>
            </a:r>
            <a:endParaRPr lang="en-US" dirty="0"/>
          </a:p>
          <a:p>
            <a:r>
              <a:rPr lang="en-US" dirty="0" err="1"/>
              <a:t>ClpY</a:t>
            </a:r>
            <a:r>
              <a:rPr lang="en-US" dirty="0"/>
              <a:t> recognizes, unfolds, and </a:t>
            </a:r>
            <a:r>
              <a:rPr lang="en-US" dirty="0" err="1"/>
              <a:t>translocates</a:t>
            </a:r>
            <a:r>
              <a:rPr lang="en-US" dirty="0"/>
              <a:t> substrates into </a:t>
            </a:r>
            <a:r>
              <a:rPr lang="en-US" dirty="0" err="1"/>
              <a:t>PfClpQ</a:t>
            </a:r>
            <a:r>
              <a:rPr lang="en-US" dirty="0"/>
              <a:t>. </a:t>
            </a:r>
          </a:p>
          <a:p>
            <a:r>
              <a:rPr lang="en-US" dirty="0"/>
              <a:t>Essential by falciparum parasites. In </a:t>
            </a:r>
            <a:r>
              <a:rPr lang="en-US" dirty="0" err="1"/>
              <a:t>berghei</a:t>
            </a:r>
            <a:r>
              <a:rPr lang="en-US" dirty="0"/>
              <a:t>, gene deletion was successful suggesting that the gene is not essential for asexual blood stage growth/multiplication</a:t>
            </a:r>
          </a:p>
          <a:p>
            <a:r>
              <a:rPr lang="en-US" dirty="0"/>
              <a:t>No human orthologue for the </a:t>
            </a:r>
            <a:r>
              <a:rPr lang="en-US" dirty="0" err="1"/>
              <a:t>PfClpY</a:t>
            </a:r>
            <a:r>
              <a:rPr lang="en-US" dirty="0"/>
              <a:t>/Q system. In prokaryotes the orthologue is </a:t>
            </a:r>
            <a:r>
              <a:rPr lang="en-US" dirty="0" err="1"/>
              <a:t>HsIU</a:t>
            </a:r>
            <a:r>
              <a:rPr lang="en-US" dirty="0"/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69B78D9-4E49-AAC5-4D87-162858F4CD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Identify disruptors of </a:t>
            </a:r>
            <a:r>
              <a:rPr lang="en-US" dirty="0" err="1"/>
              <a:t>ClpY</a:t>
            </a:r>
            <a:r>
              <a:rPr lang="en-US" dirty="0"/>
              <a:t>/Q complex </a:t>
            </a:r>
          </a:p>
          <a:p>
            <a:r>
              <a:rPr lang="en-US" dirty="0"/>
              <a:t>Gather more information to determine next steps/assays to perform</a:t>
            </a:r>
          </a:p>
          <a:p>
            <a:r>
              <a:rPr lang="en-US" dirty="0"/>
              <a:t>Peptide-based inhibitor caused loss of mitochondrial membrane potential, stopping mitochondria can cause a lot of havoc </a:t>
            </a:r>
          </a:p>
          <a:p>
            <a:r>
              <a:rPr lang="en-US" dirty="0"/>
              <a:t>Artemisinin resistant parasite quiescent state still susceptible to mitochondria targeting drugs 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9FFBD6A-07F6-EBEC-67E8-EC574A2F53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PfClpY</a:t>
            </a:r>
            <a:r>
              <a:rPr lang="en-US" dirty="0"/>
              <a:t>/Q recombinantly expressed individually and isolated as a complex by immunoprecipitation from parasite lysates. </a:t>
            </a:r>
          </a:p>
          <a:p>
            <a:r>
              <a:rPr lang="en-US" dirty="0"/>
              <a:t>Assays for protease activity or rudimentary binding assays reported</a:t>
            </a:r>
          </a:p>
          <a:p>
            <a:r>
              <a:rPr lang="en-US" dirty="0"/>
              <a:t>Structures of the </a:t>
            </a:r>
            <a:r>
              <a:rPr lang="en-US" dirty="0" err="1"/>
              <a:t>HslU</a:t>
            </a:r>
            <a:r>
              <a:rPr lang="en-US" dirty="0"/>
              <a:t> and HSIUV complex in E. coli available.</a:t>
            </a:r>
          </a:p>
          <a:p>
            <a:r>
              <a:rPr lang="en-US" dirty="0"/>
              <a:t>Homology model available for </a:t>
            </a:r>
            <a:r>
              <a:rPr lang="en-US" dirty="0" err="1"/>
              <a:t>PfClpY</a:t>
            </a:r>
            <a:r>
              <a:rPr lang="en-US" dirty="0"/>
              <a:t>/Q complex. </a:t>
            </a:r>
          </a:p>
          <a:p>
            <a:r>
              <a:rPr lang="en-US" dirty="0"/>
              <a:t>Small molecules have been reported to inhibit </a:t>
            </a:r>
            <a:r>
              <a:rPr lang="en-US" dirty="0" err="1"/>
              <a:t>ClpQ</a:t>
            </a:r>
            <a:r>
              <a:rPr lang="en-US" dirty="0"/>
              <a:t> </a:t>
            </a:r>
            <a:r>
              <a:rPr lang="en-US" dirty="0" err="1"/>
              <a:t>protase</a:t>
            </a:r>
            <a:r>
              <a:rPr lang="en-US" dirty="0"/>
              <a:t> activity and peptides to disrupt the </a:t>
            </a:r>
            <a:r>
              <a:rPr lang="en-US" dirty="0" err="1"/>
              <a:t>PfCpY</a:t>
            </a:r>
            <a:r>
              <a:rPr lang="en-US" dirty="0"/>
              <a:t>/Q complex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3459B6F-961B-5E01-9A10-83CAF6140C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Recombinant expression of protein complex could be challenging</a:t>
            </a:r>
          </a:p>
          <a:p>
            <a:r>
              <a:rPr lang="en-US" dirty="0"/>
              <a:t>High through put assay to identify compounds that disrupt </a:t>
            </a:r>
            <a:r>
              <a:rPr lang="en-US" dirty="0" err="1"/>
              <a:t>ClpY</a:t>
            </a:r>
            <a:r>
              <a:rPr lang="en-US" dirty="0"/>
              <a:t>/Q complex needs to be developed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DD677D-FC02-8477-3EA6-E9A68330D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PF3D7_0907400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752C612-C8A9-2B3A-00B7-DBCFADDF30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ClpY</a:t>
            </a:r>
            <a:r>
              <a:rPr lang="en-US" dirty="0"/>
              <a:t> (ATP-dependent protease ATPase subunit </a:t>
            </a:r>
            <a:r>
              <a:rPr lang="en-US" dirty="0" err="1"/>
              <a:t>ClpY</a:t>
            </a:r>
            <a:r>
              <a:rPr lang="en-US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3BF6034-FD07-9DF9-2190-9FD382C0B4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72/73</a:t>
            </a:r>
          </a:p>
        </p:txBody>
      </p:sp>
    </p:spTree>
    <p:extLst>
      <p:ext uri="{BB962C8B-B14F-4D97-AF65-F5344CB8AC3E}">
        <p14:creationId xmlns:p14="http://schemas.microsoft.com/office/powerpoint/2010/main" val="2495438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A09A9EF-9F16-8A1F-7684-24D1DE3FE9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FBPA is a central enzyme in glycolysis splitting fructose-1,6-bisphosphate into two triose sugars (or condensing them in the reverse direction). </a:t>
            </a:r>
          </a:p>
          <a:p>
            <a:r>
              <a:rPr lang="en-US" dirty="0"/>
              <a:t>Expressed in all life cycle stages</a:t>
            </a:r>
          </a:p>
          <a:p>
            <a:endParaRPr lang="en-US" dirty="0"/>
          </a:p>
          <a:p>
            <a:r>
              <a:rPr lang="en-US" dirty="0"/>
              <a:t>Has been considered as a therapeutic target in oncology (PMID: 34458323)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24D73C-17D7-7254-926C-15693E6988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Functional assays are NADH coupled, so need to be modified for HTS screening</a:t>
            </a:r>
          </a:p>
          <a:p>
            <a:r>
              <a:rPr lang="en-US" dirty="0"/>
              <a:t>Confirm </a:t>
            </a:r>
            <a:r>
              <a:rPr lang="en-US" dirty="0" err="1"/>
              <a:t>druggability</a:t>
            </a:r>
            <a:endParaRPr lang="en-US" dirty="0"/>
          </a:p>
          <a:p>
            <a:pPr lvl="1"/>
            <a:r>
              <a:rPr lang="en-US" dirty="0"/>
              <a:t>Identify where are the inhibitors binding</a:t>
            </a:r>
          </a:p>
          <a:p>
            <a:r>
              <a:rPr lang="en-US" dirty="0"/>
              <a:t>FRET assay to screen for protein protein interaction</a:t>
            </a:r>
          </a:p>
          <a:p>
            <a:pPr lvl="1"/>
            <a:r>
              <a:rPr lang="en-US" dirty="0"/>
              <a:t>MTRAP interacts with aldolase, aldolase and microtubule interaction propels merozoite invasion </a:t>
            </a:r>
          </a:p>
          <a:p>
            <a:r>
              <a:rPr lang="en-US" dirty="0"/>
              <a:t>Knockdown evaluation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95DF88-07DB-BC30-912F-1A885A5856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Structural information with a compound for </a:t>
            </a:r>
            <a:r>
              <a:rPr lang="en-US" dirty="0" err="1"/>
              <a:t>Pf</a:t>
            </a:r>
            <a:r>
              <a:rPr lang="en-US" dirty="0"/>
              <a:t> is available (PDB 1A5C, 4TR9,  2EPH)</a:t>
            </a:r>
          </a:p>
          <a:p>
            <a:r>
              <a:rPr lang="en-US" dirty="0"/>
              <a:t>A novel mode of action is reported, which </a:t>
            </a:r>
            <a:r>
              <a:rPr lang="en-US" dirty="0" err="1"/>
              <a:t>stabilises</a:t>
            </a:r>
            <a:r>
              <a:rPr lang="en-US" dirty="0"/>
              <a:t> the interaction of FBPA with TRAP (thrombospondin-related anonymous protein) which in turn inhibits gliding and invasion (PMID 26289816). </a:t>
            </a:r>
          </a:p>
          <a:p>
            <a:r>
              <a:rPr lang="en-US" dirty="0"/>
              <a:t>Compounds that bind to the enzyme active site inhibit aldolase-TRAP interaction, and vice versa (PMID 14595113)</a:t>
            </a:r>
          </a:p>
          <a:p>
            <a:r>
              <a:rPr lang="en-US" dirty="0"/>
              <a:t>Structures of class I and class II FBP aldolases are known from multiple species, with and without ligand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C3D47E8-3DB1-630D-BB25-3D97347C1F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Might show selectivity concerns</a:t>
            </a:r>
          </a:p>
          <a:p>
            <a:pPr lvl="1"/>
            <a:r>
              <a:rPr lang="en-US" dirty="0"/>
              <a:t>54% identity to human enzyme</a:t>
            </a:r>
          </a:p>
          <a:p>
            <a:r>
              <a:rPr lang="en-US" dirty="0"/>
              <a:t>Compounds binding other proteins may have effects or vice versa</a:t>
            </a:r>
          </a:p>
          <a:p>
            <a:r>
              <a:rPr lang="en-US" dirty="0"/>
              <a:t>Requires stoichiometric amounts of inhibitor since it’s not catalytic event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84BF6C-53C2-AA9E-4B8F-D0925D8B4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PF3D7_1444800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E1F9EF-248B-AD61-21EB-03382DCD74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FBPA (fructose-bisphosphate aldolase)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004BA7-D859-0519-4E0E-ECA428644B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79/88</a:t>
            </a:r>
          </a:p>
        </p:txBody>
      </p:sp>
    </p:spTree>
    <p:extLst>
      <p:ext uri="{BB962C8B-B14F-4D97-AF65-F5344CB8AC3E}">
        <p14:creationId xmlns:p14="http://schemas.microsoft.com/office/powerpoint/2010/main" val="3727126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251C9A-733B-94FD-894B-34F793F946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PfFKBP35 belong to the immunophilin family, more commonly known as FK506 binding proteins (FKBPs). </a:t>
            </a:r>
          </a:p>
          <a:p>
            <a:r>
              <a:rPr lang="en-US" dirty="0"/>
              <a:t>Members of the FKBP family show a canonical peptidyl-prolyl cis-trans isomerase (</a:t>
            </a:r>
            <a:r>
              <a:rPr lang="en-US" dirty="0" err="1"/>
              <a:t>PPIase</a:t>
            </a:r>
            <a:r>
              <a:rPr lang="en-US" dirty="0"/>
              <a:t>) or </a:t>
            </a:r>
            <a:r>
              <a:rPr lang="en-US" dirty="0" err="1"/>
              <a:t>rotamase</a:t>
            </a:r>
            <a:r>
              <a:rPr lang="en-US" dirty="0"/>
              <a:t> activity and regulate various physiological functions, including protein folding, stability, histone chaperone activity, receptor signaling, protein trafficking, transcription, calcium homeostasis, spermatogenesis, and neuroprotective and neurotrophic activities. </a:t>
            </a:r>
          </a:p>
          <a:p>
            <a:r>
              <a:rPr lang="en-US" dirty="0"/>
              <a:t>Essential in falciparum and unclear in </a:t>
            </a:r>
            <a:r>
              <a:rPr lang="en-US" dirty="0" err="1"/>
              <a:t>berghei</a:t>
            </a:r>
            <a:r>
              <a:rPr lang="en-US" dirty="0"/>
              <a:t> parasites</a:t>
            </a:r>
          </a:p>
          <a:p>
            <a:r>
              <a:rPr lang="en-US" dirty="0"/>
              <a:t>Not very similar to human ortholog, but conserved in Pf7 dataset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81EBAE-8A7D-E81E-246E-6361EAF1BC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Identify additional hit/tool compounds</a:t>
            </a:r>
          </a:p>
          <a:p>
            <a:pPr lvl="1"/>
            <a:r>
              <a:rPr lang="en-US" dirty="0"/>
              <a:t>Test inhibition</a:t>
            </a:r>
          </a:p>
          <a:p>
            <a:pPr lvl="1"/>
            <a:r>
              <a:rPr lang="en-US" dirty="0"/>
              <a:t>Perform SAR, if needed</a:t>
            </a:r>
          </a:p>
          <a:p>
            <a:r>
              <a:rPr lang="en-US" dirty="0"/>
              <a:t>Evaluate phenotypic response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BA28E77-3431-EE16-C8A6-E6066C037E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Has X-ray crystallographic structures</a:t>
            </a:r>
          </a:p>
          <a:p>
            <a:pPr lvl="1"/>
            <a:r>
              <a:rPr lang="en-US" dirty="0"/>
              <a:t>PfFK506-binding protein with rapamycin (PMID 26057671)</a:t>
            </a:r>
          </a:p>
          <a:p>
            <a:pPr lvl="1"/>
            <a:r>
              <a:rPr lang="en-US" dirty="0"/>
              <a:t>PfFK506 and PvFK506 binding domains in complex with small molecule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-apple-system"/>
              </a:rPr>
              <a:t>D44 (PMID 23974147)</a:t>
            </a:r>
            <a:endParaRPr lang="en-US" dirty="0"/>
          </a:p>
          <a:p>
            <a:r>
              <a:rPr lang="en-US" dirty="0"/>
              <a:t>Genetically validated as a target (PMID 37934560)</a:t>
            </a:r>
          </a:p>
          <a:p>
            <a:pPr lvl="1"/>
            <a:r>
              <a:rPr lang="en-US" dirty="0"/>
              <a:t>Conditional knockdown and knockout</a:t>
            </a:r>
          </a:p>
          <a:p>
            <a:pPr lvl="1"/>
            <a:r>
              <a:rPr lang="en-US" dirty="0"/>
              <a:t>Cellular thermal shift assays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6BC83C8-2FDD-8BD9-7973-662661270A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Difficulty generating growth phenotype in </a:t>
            </a:r>
            <a:r>
              <a:rPr lang="en-US" dirty="0" err="1"/>
              <a:t>cKD</a:t>
            </a:r>
            <a:r>
              <a:rPr lang="en-US" dirty="0"/>
              <a:t> line</a:t>
            </a:r>
          </a:p>
          <a:p>
            <a:r>
              <a:rPr lang="en-US" dirty="0"/>
              <a:t>FKBP35 requires near maximal knockdown in order to observe a growth phenotype</a:t>
            </a:r>
          </a:p>
          <a:p>
            <a:r>
              <a:rPr lang="en-US" dirty="0"/>
              <a:t>Slow acting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A7A551-2C7E-EC95-7430-4B7EA5A9D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PF3D7_1247400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19A0BBB-7687-2FAF-6900-5B47F3ADE4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FKBP35 (peptidyl-prolyl cis-trans isomerase FKBP35)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2CBE27-7093-4CA8-F7FD-CF4D98A4A0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71/74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8C30DC8-CCA0-9AE1-DDDF-4F25D74AAF89}"/>
              </a:ext>
            </a:extLst>
          </p:cNvPr>
          <p:cNvGrpSpPr/>
          <p:nvPr/>
        </p:nvGrpSpPr>
        <p:grpSpPr>
          <a:xfrm>
            <a:off x="4202605" y="4947187"/>
            <a:ext cx="1616051" cy="1829668"/>
            <a:chOff x="4227701" y="4987986"/>
            <a:chExt cx="1616051" cy="1829668"/>
          </a:xfrm>
        </p:grpSpPr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A9AFFB06-68BB-D0AC-3FA9-96FD440465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2" t="12003" r="19257" b="13184"/>
            <a:stretch/>
          </p:blipFill>
          <p:spPr bwMode="auto">
            <a:xfrm>
              <a:off x="4227701" y="4987986"/>
              <a:ext cx="1616051" cy="1665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ADA6026-24DA-784E-088D-62E9419B26DF}"/>
                </a:ext>
              </a:extLst>
            </p:cNvPr>
            <p:cNvSpPr txBox="1"/>
            <p:nvPr/>
          </p:nvSpPr>
          <p:spPr>
            <a:xfrm>
              <a:off x="4697150" y="6540655"/>
              <a:ext cx="8370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PDB 4QT3​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96C6E32-B07C-CCB2-CF38-36767288D095}"/>
                </a:ext>
              </a:extLst>
            </p:cNvPr>
            <p:cNvSpPr txBox="1"/>
            <p:nvPr/>
          </p:nvSpPr>
          <p:spPr>
            <a:xfrm>
              <a:off x="4227702" y="4987986"/>
              <a:ext cx="8643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Rapamycin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B124114-FFB1-43F8-5BE5-707CFF79E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3835" y="3914070"/>
            <a:ext cx="1351154" cy="105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22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66A2EC-1A39-D45D-CF18-AA76D3AEB2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FNR is a plant-type ferredoxin-NADP+ reductase and yields reduced ferredoxin for biosynthetic pathways in the </a:t>
            </a:r>
            <a:r>
              <a:rPr lang="en-US" dirty="0" err="1"/>
              <a:t>apicoplast</a:t>
            </a:r>
            <a:r>
              <a:rPr lang="en-US" dirty="0"/>
              <a:t> (PMID: 17258767)</a:t>
            </a:r>
          </a:p>
          <a:p>
            <a:r>
              <a:rPr lang="en-US" dirty="0"/>
              <a:t>Seems to be expressed in trophozoites, rings, gametocytes, and ookinetes </a:t>
            </a:r>
          </a:p>
          <a:p>
            <a:r>
              <a:rPr lang="en-US" dirty="0"/>
              <a:t>No known human homologs</a:t>
            </a:r>
          </a:p>
          <a:p>
            <a:r>
              <a:rPr lang="en-US" dirty="0"/>
              <a:t>Strong essentiality data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B4F7E58-85AB-5DFA-DA8D-3B258760BF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Design luciferase assay to study enzymatic activity</a:t>
            </a:r>
          </a:p>
          <a:p>
            <a:r>
              <a:rPr lang="en-US" dirty="0"/>
              <a:t>SAR to find small molecule inhibitors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41AB01E-74F0-791C-0FB6-F4F59BD8E1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Plasmodium protein has been expressed and structure is solved (PMID 17258767, 19736991) </a:t>
            </a:r>
          </a:p>
          <a:p>
            <a:r>
              <a:rPr lang="en-US" dirty="0"/>
              <a:t>Functional assays developed </a:t>
            </a:r>
          </a:p>
          <a:p>
            <a:r>
              <a:rPr lang="en-US" dirty="0"/>
              <a:t>Small molecule binding site known (binds FAD, adenosine-2'-5'-diphosphate) </a:t>
            </a:r>
          </a:p>
          <a:p>
            <a:r>
              <a:rPr lang="en-US" dirty="0"/>
              <a:t>Tool compound available</a:t>
            </a:r>
          </a:p>
          <a:p>
            <a:pPr lvl="1"/>
            <a:r>
              <a:rPr lang="en-US" dirty="0"/>
              <a:t>Adenosine-2'-5'-diphosphate (2'-P-AMP; NADP(H)) mimetic; KD ~2 </a:t>
            </a:r>
            <a:r>
              <a:rPr lang="en-US" dirty="0" err="1"/>
              <a:t>uM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CF3AD19-BE63-4589-2264-4B80D28E37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Spectrophotometric assay is likely not amenable to HTS as it requires high enzyme concentrations (&gt;10 </a:t>
            </a:r>
            <a:r>
              <a:rPr lang="el-GR" dirty="0"/>
              <a:t>μ</a:t>
            </a:r>
            <a:r>
              <a:rPr lang="en-US" dirty="0"/>
              <a:t>M)</a:t>
            </a:r>
          </a:p>
          <a:p>
            <a:r>
              <a:rPr lang="en-US" dirty="0"/>
              <a:t>Better tool compound may be needed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38D68F-DBC1-714D-C4BA-AA9ADE7FB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PF3D7_0623200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D8FF696-D6CA-035B-AD5E-3312D1DBA5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FNR (ferredoxin--NADP reductase)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39D05D7-8347-14EB-7746-7999A4003D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89/89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65B0174-DFBE-91E2-4996-CF3C3D502ED1}"/>
              </a:ext>
            </a:extLst>
          </p:cNvPr>
          <p:cNvGrpSpPr/>
          <p:nvPr/>
        </p:nvGrpSpPr>
        <p:grpSpPr>
          <a:xfrm>
            <a:off x="3271096" y="4456386"/>
            <a:ext cx="2475127" cy="2185264"/>
            <a:chOff x="3323648" y="4582510"/>
            <a:chExt cx="2475127" cy="218526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50753CA-0776-A746-DA10-B90995AB42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43" t="7054" r="18890" b="4660"/>
            <a:stretch/>
          </p:blipFill>
          <p:spPr bwMode="auto">
            <a:xfrm>
              <a:off x="4067502" y="4582510"/>
              <a:ext cx="1566043" cy="2161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04016B8-453F-D182-FECD-2B60BAF89A0A}"/>
                </a:ext>
              </a:extLst>
            </p:cNvPr>
            <p:cNvSpPr txBox="1"/>
            <p:nvPr/>
          </p:nvSpPr>
          <p:spPr>
            <a:xfrm>
              <a:off x="4961686" y="6484371"/>
              <a:ext cx="8370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PDB 2OK7​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ED53882-0613-4C08-EAC1-4F3427371DD4}"/>
                </a:ext>
              </a:extLst>
            </p:cNvPr>
            <p:cNvSpPr txBox="1"/>
            <p:nvPr/>
          </p:nvSpPr>
          <p:spPr>
            <a:xfrm>
              <a:off x="3323648" y="5431647"/>
              <a:ext cx="8710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Ligand A2P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91CE61D-733B-7BE2-02E1-06D562806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23648" y="5708646"/>
              <a:ext cx="1278587" cy="1059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4977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1B63E6F-C08A-53C2-A01A-D741D4E288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Bifunctional enzyme that catalyzes first two steps of the pentose phosphate pathway, the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major NADPH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source for parasites highly sensitive to oxidative stress (PMID 30683097, 26198663).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Essentiality demonstrated via </a:t>
            </a:r>
            <a:r>
              <a:rPr kumimoji="0" lang="en-US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3 methods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Conservation:  25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nonsyn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. SNPs, No stop codon mutations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Expressed in blood stage and gametocytes (PMID 16689939)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1578D43-7728-422C-F821-9D1B1E75DB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Set up published assays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Evaluate  literature compounds/potential HTS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A7FD2EA-993B-0562-4C84-EAF25F0C01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Recombinant expression: 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Pf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GluPho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Pf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G6PD,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Pv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G6PD,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Hs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G6PD and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Hs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6PGL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Multiple reported assay formats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cs typeface="Calibri"/>
              </a:rPr>
              <a:t>Lit. ligands shown to be competitive with G6P (PMID 35266827, 22813531, 22496096)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Ligand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selecti</a:t>
            </a:r>
            <a:r>
              <a:rPr lang="en-US" dirty="0" err="1">
                <a:solidFill>
                  <a:prstClr val="black"/>
                </a:solidFill>
                <a:latin typeface="Aptos" panose="02110004020202020204"/>
              </a:rPr>
              <a:t>vity</a:t>
            </a: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 potentially explained by homology model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C0B712E-9581-5E70-9A3F-16D1165CEC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plasmodium G6PD crystal structure available,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but multiple </a:t>
            </a: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structures from other organisms including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G6PD; also,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6GPL (PMID 24501782, 21443518)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Current ligands have liabilities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20F6D9-E2AF-7845-6C58-77F24E6A3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PF3D7_1453800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E2325BF-B03B-BDF1-9238-DBBF5BDE80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GluPho</a:t>
            </a:r>
            <a:r>
              <a:rPr lang="en-US" dirty="0"/>
              <a:t> (glucose-6-phosphate dehydrogenase-6-phosphogluconolactonase)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55A373C-FC7E-8F4D-4745-2E821DEE25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79/78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994F68-2B56-1C49-9B24-C85FE98BF503}"/>
              </a:ext>
            </a:extLst>
          </p:cNvPr>
          <p:cNvGrpSpPr/>
          <p:nvPr/>
        </p:nvGrpSpPr>
        <p:grpSpPr>
          <a:xfrm>
            <a:off x="45925" y="1979639"/>
            <a:ext cx="5961731" cy="927950"/>
            <a:chOff x="45925" y="1979639"/>
            <a:chExt cx="5961731" cy="92795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7EF34B4-944A-4242-B372-500ED0E30C16}"/>
                </a:ext>
              </a:extLst>
            </p:cNvPr>
            <p:cNvGrpSpPr/>
            <p:nvPr/>
          </p:nvGrpSpPr>
          <p:grpSpPr>
            <a:xfrm>
              <a:off x="45925" y="1979639"/>
              <a:ext cx="5961731" cy="927950"/>
              <a:chOff x="70309" y="1836760"/>
              <a:chExt cx="5961731" cy="927950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B65DD5EE-4FBF-0644-BE80-5C39EF37D3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9111" b="10259"/>
              <a:stretch/>
            </p:blipFill>
            <p:spPr>
              <a:xfrm>
                <a:off x="105505" y="1853431"/>
                <a:ext cx="5919460" cy="892539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C9619B6-6662-A34B-B1C4-38DA3D1D82D2}"/>
                  </a:ext>
                </a:extLst>
              </p:cNvPr>
              <p:cNvSpPr/>
              <p:nvPr/>
            </p:nvSpPr>
            <p:spPr>
              <a:xfrm>
                <a:off x="70309" y="1836760"/>
                <a:ext cx="5961731" cy="92795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F359F82-297F-BB4A-A7EA-872E3C5488B6}"/>
                </a:ext>
              </a:extLst>
            </p:cNvPr>
            <p:cNvSpPr/>
            <p:nvPr/>
          </p:nvSpPr>
          <p:spPr>
            <a:xfrm>
              <a:off x="1401209" y="2025565"/>
              <a:ext cx="474263" cy="16411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27FBDE3-3EA0-5F44-B3F9-5822BAA33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45" y="4854728"/>
            <a:ext cx="1849832" cy="1057046"/>
          </a:xfrm>
          <a:prstGeom prst="rect">
            <a:avLst/>
          </a:prstGeom>
        </p:spPr>
      </p:pic>
      <p:sp>
        <p:nvSpPr>
          <p:cNvPr id="19" name="Rectangle 1">
            <a:extLst>
              <a:ext uri="{FF2B5EF4-FFF2-40B4-BE49-F238E27FC236}">
                <a16:creationId xmlns:a16="http://schemas.microsoft.com/office/drawing/2014/main" id="{1A98E076-920B-D24D-914B-F9F4538AB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987" y="5720796"/>
            <a:ext cx="1761126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            ML276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Pf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GluPho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IC</a:t>
            </a:r>
            <a:r>
              <a:rPr kumimoji="0" lang="en-US" altLang="en-US" sz="1100" b="0" i="0" u="none" strike="noStrike" kern="1200" cap="none" spc="0" normalizeH="0" baseline="-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50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=0.89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μ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Hs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G6PD IC50 &gt;80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μ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Pf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3D7 ED</a:t>
            </a:r>
            <a:r>
              <a:rPr kumimoji="0" lang="en-US" altLang="en-US" sz="1100" b="0" i="0" u="none" strike="noStrike" kern="1200" cap="none" spc="0" normalizeH="0" baseline="-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50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=2600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nM</a:t>
            </a:r>
            <a:endParaRPr kumimoji="0" lang="en-US" altLang="en-US" sz="11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Pf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Dd2 ED</a:t>
            </a:r>
            <a:r>
              <a:rPr kumimoji="0" lang="en-US" altLang="en-US" sz="11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50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=3700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nM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0FE9442C-F6F0-6945-928B-016141D40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3846" y="5800203"/>
            <a:ext cx="208589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            ML304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Pf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GluPho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IC</a:t>
            </a:r>
            <a:r>
              <a:rPr kumimoji="0" lang="en-US" altLang="en-US" sz="1100" b="0" i="0" u="none" strike="noStrike" kern="1200" cap="none" spc="0" normalizeH="0" baseline="-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50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=0.19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μ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i="1" dirty="0">
                <a:solidFill>
                  <a:srgbClr val="000000"/>
                </a:solidFill>
                <a:latin typeface="Helvetica" pitchFamily="2" charset="0"/>
              </a:rPr>
              <a:t>Hs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G6PD IC50 &gt;80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μ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Pf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3D7 ED</a:t>
            </a:r>
            <a:r>
              <a:rPr kumimoji="0" lang="en-US" altLang="en-US" sz="1100" b="0" i="0" u="none" strike="noStrike" kern="1200" cap="none" spc="0" normalizeH="0" baseline="-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50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=471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nM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E4D1E84-8AFE-B34D-8A71-11CCE83AC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8982" y="4973474"/>
            <a:ext cx="1750733" cy="814806"/>
          </a:xfrm>
          <a:prstGeom prst="rect">
            <a:avLst/>
          </a:prstGeom>
        </p:spPr>
      </p:pic>
      <p:sp>
        <p:nvSpPr>
          <p:cNvPr id="22" name="Rectangle 3">
            <a:extLst>
              <a:ext uri="{FF2B5EF4-FFF2-40B4-BE49-F238E27FC236}">
                <a16:creationId xmlns:a16="http://schemas.microsoft.com/office/drawing/2014/main" id="{5C54D278-8CB9-5B4F-BA8C-29EE1C7CE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8919" y="5800203"/>
            <a:ext cx="175145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           SBI-0797750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Pf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GluPho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IC</a:t>
            </a:r>
            <a:r>
              <a:rPr kumimoji="0" lang="en-US" altLang="en-US" sz="1100" b="0" i="0" u="none" strike="noStrike" kern="1200" cap="none" spc="0" normalizeH="0" baseline="-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50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=0.007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μ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i="1" dirty="0">
                <a:solidFill>
                  <a:srgbClr val="000000"/>
                </a:solidFill>
                <a:latin typeface="Helvetica" pitchFamily="2" charset="0"/>
              </a:rPr>
              <a:t>Hs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G6PD IC50 &gt;99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μ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Pf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3D7 ED</a:t>
            </a:r>
            <a:r>
              <a:rPr kumimoji="0" lang="en-US" altLang="en-US" sz="1100" b="0" i="0" u="none" strike="noStrike" kern="1200" cap="none" spc="0" normalizeH="0" baseline="-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50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=22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nM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6D76FF7-CD0E-6040-BDB3-0F65384F9A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6894" y="4973474"/>
            <a:ext cx="2003984" cy="81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05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B398500-64AB-75C1-CDDD-4A58AB94D7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Acetyltransferase, catalyzes acetylation of GlcN6P to form GlcNAc6P</a:t>
            </a:r>
          </a:p>
          <a:p>
            <a:r>
              <a:rPr lang="en-GB" sz="1600" dirty="0"/>
              <a:t>Belongs to a family of Gnc5-</a:t>
            </a:r>
            <a:r>
              <a:rPr lang="en-GB" sz="1600" i="1" dirty="0"/>
              <a:t>N</a:t>
            </a:r>
            <a:r>
              <a:rPr lang="en-GB" sz="1600" dirty="0"/>
              <a:t>-acetyltranferases (GNAT)</a:t>
            </a:r>
          </a:p>
          <a:p>
            <a:r>
              <a:rPr lang="en-GB" sz="1600" dirty="0"/>
              <a:t>GNA1 has an independent evolutionary origin with low sequence similarity and identity to non-apicomplexan GNA1 including human</a:t>
            </a:r>
            <a:endParaRPr lang="en-US" dirty="0"/>
          </a:p>
          <a:p>
            <a:r>
              <a:rPr lang="en-US" dirty="0"/>
              <a:t>Crypto and </a:t>
            </a:r>
            <a:r>
              <a:rPr lang="en-US" dirty="0" err="1"/>
              <a:t>Pf</a:t>
            </a:r>
            <a:r>
              <a:rPr lang="en-US" dirty="0"/>
              <a:t> binding site very similar (15 out of 19 residues), and less similar to Human (11 residues)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6C85B48-5BC4-B739-9A41-701B06836E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Conditional knockdown needed</a:t>
            </a:r>
          </a:p>
          <a:p>
            <a:r>
              <a:rPr lang="en-US" dirty="0"/>
              <a:t>Protein expressed in SF9 cells, small amount of active protein, needs optimization</a:t>
            </a:r>
          </a:p>
          <a:p>
            <a:r>
              <a:rPr lang="en-US" dirty="0"/>
              <a:t>Chemical tools need to be identified</a:t>
            </a:r>
          </a:p>
          <a:p>
            <a:r>
              <a:rPr lang="en-US" dirty="0"/>
              <a:t>Identify life cycle stage specificity and rate of kill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7E45C2F-4231-3DCD-86D9-942906F4AC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Conditional knockout available</a:t>
            </a:r>
          </a:p>
          <a:p>
            <a:r>
              <a:rPr lang="en-US" dirty="0"/>
              <a:t>Assay for Crypto enzyme has been developed (PMID 33082260, 29507322)</a:t>
            </a:r>
          </a:p>
          <a:p>
            <a:r>
              <a:rPr lang="en-US" dirty="0"/>
              <a:t>Protein binding site identified</a:t>
            </a:r>
          </a:p>
          <a:p>
            <a:r>
              <a:rPr lang="en-US" dirty="0"/>
              <a:t>Xray structure of CpGNA1 (PDB 6YUG; 1.95A), identity 48.8%, similar 61.9%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47A630C-54D6-4742-4E81-03A674A4F9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Very polar substrate</a:t>
            </a:r>
          </a:p>
          <a:p>
            <a:r>
              <a:rPr lang="en-US" dirty="0"/>
              <a:t>No inhibitors identified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A6DD7E-9125-D3FC-720F-A8AD5A3534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PF3D7_0629000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C332C12-1E0B-FADE-4D46-7ED8758D99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GNA1 (glucosamine 6-phosphate N-acetyltransferase)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514784E-74CE-764F-5440-8973A9FE53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65/64</a:t>
            </a:r>
          </a:p>
        </p:txBody>
      </p:sp>
    </p:spTree>
    <p:extLst>
      <p:ext uri="{BB962C8B-B14F-4D97-AF65-F5344CB8AC3E}">
        <p14:creationId xmlns:p14="http://schemas.microsoft.com/office/powerpoint/2010/main" val="1298687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280C1CC-FAE6-D9A8-A0A3-846174591A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Plasmodium gyrase is a tetrameric protein (GyrA</a:t>
            </a:r>
            <a:r>
              <a:rPr lang="en-US" baseline="-25000" dirty="0"/>
              <a:t>2</a:t>
            </a:r>
            <a:r>
              <a:rPr lang="en-US" dirty="0"/>
              <a:t>GyrB</a:t>
            </a:r>
            <a:r>
              <a:rPr lang="en-US" baseline="-25000" dirty="0"/>
              <a:t>2</a:t>
            </a:r>
            <a:r>
              <a:rPr lang="en-US" dirty="0"/>
              <a:t>) harbored by the </a:t>
            </a:r>
            <a:r>
              <a:rPr lang="en-US" dirty="0" err="1"/>
              <a:t>apicoplast</a:t>
            </a:r>
            <a:endParaRPr lang="en-US" dirty="0"/>
          </a:p>
          <a:p>
            <a:r>
              <a:rPr lang="en-US" dirty="0"/>
              <a:t>Belongs to a subclass of Type II topoisomerases, which are essential for reducing topological strain in an ATP dependent manner while double-stranded DNA is being unwound (PMID 35699968, 37904923)</a:t>
            </a:r>
          </a:p>
          <a:p>
            <a:r>
              <a:rPr lang="en-US" dirty="0"/>
              <a:t>Gyrases and topoisomerases are “clinically validated targets” for bacterial and cancer disease</a:t>
            </a:r>
          </a:p>
          <a:p>
            <a:r>
              <a:rPr lang="en-US" dirty="0"/>
              <a:t>Genetically essential in </a:t>
            </a:r>
            <a:r>
              <a:rPr lang="en-US" dirty="0" err="1"/>
              <a:t>Pf</a:t>
            </a:r>
            <a:r>
              <a:rPr lang="en-US" dirty="0"/>
              <a:t> and Pb</a:t>
            </a:r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BA0406D-9CEB-BC55-44CE-24E57D6069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Measure double strand breakage of DNA using fluorescent marker </a:t>
            </a:r>
          </a:p>
          <a:p>
            <a:r>
              <a:rPr lang="en-US" dirty="0"/>
              <a:t>Identify additional compounds using existing (purpurogallin, novobiocin, ciprofloxacin)</a:t>
            </a:r>
          </a:p>
          <a:p>
            <a:r>
              <a:rPr lang="en-US" dirty="0"/>
              <a:t>On target cellular assays potential (using </a:t>
            </a:r>
            <a:r>
              <a:rPr lang="en-US" dirty="0" err="1"/>
              <a:t>cKD</a:t>
            </a:r>
            <a:r>
              <a:rPr lang="en-US" dirty="0"/>
              <a:t> lines or IPP assay)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5D45FDA-C162-0876-86F6-6417F98804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GyrB</a:t>
            </a:r>
            <a:r>
              <a:rPr lang="en-US" dirty="0"/>
              <a:t> has been recombinantly expressed and biochemical assays available (PMID 34339271, 25881748)</a:t>
            </a:r>
          </a:p>
          <a:p>
            <a:r>
              <a:rPr lang="en-US" dirty="0"/>
              <a:t>Fluorescence-mediated biochemical assay available (PMID 37904923)</a:t>
            </a:r>
          </a:p>
          <a:p>
            <a:r>
              <a:rPr lang="en-US" dirty="0"/>
              <a:t>Toxoplasma </a:t>
            </a:r>
            <a:r>
              <a:rPr lang="en-US" dirty="0" err="1"/>
              <a:t>gondi</a:t>
            </a:r>
            <a:r>
              <a:rPr lang="en-US" dirty="0"/>
              <a:t> </a:t>
            </a:r>
            <a:r>
              <a:rPr lang="en-US" dirty="0" err="1"/>
              <a:t>GyrA</a:t>
            </a:r>
            <a:r>
              <a:rPr lang="en-US" dirty="0"/>
              <a:t> and </a:t>
            </a:r>
            <a:r>
              <a:rPr lang="en-US" dirty="0" err="1"/>
              <a:t>GyrB</a:t>
            </a:r>
            <a:r>
              <a:rPr lang="en-US" dirty="0"/>
              <a:t> were generated recombinantly and shown to be active</a:t>
            </a:r>
          </a:p>
          <a:p>
            <a:r>
              <a:rPr lang="en-US" dirty="0"/>
              <a:t>Bacterial gyrases and human topoisomerase structures solved</a:t>
            </a:r>
          </a:p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9CA1B04-74C9-D7C5-6E23-CB13A25791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Structure not available for Plasmodium</a:t>
            </a:r>
          </a:p>
          <a:p>
            <a:r>
              <a:rPr lang="en-US" dirty="0"/>
              <a:t>Fast-killing is unlikely with an </a:t>
            </a:r>
            <a:r>
              <a:rPr lang="en-US" dirty="0" err="1"/>
              <a:t>apicoplast</a:t>
            </a:r>
            <a:r>
              <a:rPr lang="en-US" dirty="0"/>
              <a:t> inhibitor (delayed death effect)</a:t>
            </a:r>
          </a:p>
          <a:p>
            <a:r>
              <a:rPr lang="en-US" dirty="0"/>
              <a:t>Tool compounds are only weakly active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FEF81D-8866-76E9-5AC4-06C2A4FA8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PF3D7_1239500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83A024-4F35-E860-132C-D60AD38747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r>
              <a:rPr lang="en-US" dirty="0" err="1"/>
              <a:t>GyrB</a:t>
            </a:r>
            <a:r>
              <a:rPr lang="en-US" dirty="0"/>
              <a:t> (DNA gyrase subunit B)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DC7C32-A3D2-C678-5905-BB4A4B40CC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76/70</a:t>
            </a:r>
          </a:p>
        </p:txBody>
      </p:sp>
    </p:spTree>
    <p:extLst>
      <p:ext uri="{BB962C8B-B14F-4D97-AF65-F5344CB8AC3E}">
        <p14:creationId xmlns:p14="http://schemas.microsoft.com/office/powerpoint/2010/main" val="3204748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CC3F2E9-6699-84D4-1645-BDE6EE5698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Required for essential purine salvage, catalyzes synthesis of 6-oxopurine mononucleotides</a:t>
            </a:r>
          </a:p>
          <a:p>
            <a:r>
              <a:rPr lang="en-US" dirty="0"/>
              <a:t>Likely essential in falciparum parasites, and with significantly slow growth in Pb </a:t>
            </a:r>
          </a:p>
          <a:p>
            <a:r>
              <a:rPr lang="en-US" dirty="0"/>
              <a:t>Expressed throughout life cycle in ABS, gametocytes, sporozoites, oocyst confirmed with several proteomics datasets 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78D3BF-A807-C699-6DDC-9A77B81FD5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Investigate phenotypic response</a:t>
            </a:r>
          </a:p>
          <a:p>
            <a:pPr lvl="1"/>
            <a:r>
              <a:rPr lang="en-US" dirty="0"/>
              <a:t>Additional inhibitors</a:t>
            </a:r>
          </a:p>
          <a:p>
            <a:pPr lvl="1"/>
            <a:r>
              <a:rPr lang="en-US" dirty="0"/>
              <a:t>Additional/optimize assays</a:t>
            </a:r>
          </a:p>
          <a:p>
            <a:r>
              <a:rPr lang="en-US" dirty="0"/>
              <a:t>In vivo studies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953742E-E5CD-38C9-119F-F6BD4A36B7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Recombinantly expressed and protein mechanism characterized (PMID: 36413975)</a:t>
            </a:r>
          </a:p>
          <a:p>
            <a:r>
              <a:rPr lang="en-US" dirty="0"/>
              <a:t>Crystal structure resolved in complex with hypoxanthine at 1.94Å (PDB 3OZF)</a:t>
            </a:r>
          </a:p>
          <a:p>
            <a:r>
              <a:rPr lang="en-US" dirty="0"/>
              <a:t>Inhibitors against both the </a:t>
            </a:r>
            <a:r>
              <a:rPr lang="en-US" dirty="0" err="1"/>
              <a:t>Pf</a:t>
            </a:r>
            <a:r>
              <a:rPr lang="en-US" dirty="0"/>
              <a:t> and </a:t>
            </a:r>
            <a:r>
              <a:rPr lang="en-US" dirty="0" err="1"/>
              <a:t>Pv</a:t>
            </a:r>
            <a:r>
              <a:rPr lang="en-US" dirty="0"/>
              <a:t> enzymes with </a:t>
            </a:r>
            <a:r>
              <a:rPr lang="en-US" dirty="0" err="1"/>
              <a:t>nM</a:t>
            </a:r>
            <a:r>
              <a:rPr lang="en-US" dirty="0"/>
              <a:t> Ki’s (PMID 35175749, 22726686)</a:t>
            </a:r>
          </a:p>
          <a:p>
            <a:r>
              <a:rPr lang="en-US" dirty="0"/>
              <a:t>IMPDH coupled assay, spectrophotometric shift from NAD+ to NADH measured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72C4DF-2B58-3915-6BBE-5E35C9034D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Selectivity </a:t>
            </a:r>
          </a:p>
          <a:p>
            <a:pPr lvl="1"/>
            <a:r>
              <a:rPr lang="en-US" dirty="0"/>
              <a:t>~50% identity to human ortholog </a:t>
            </a:r>
          </a:p>
          <a:p>
            <a:r>
              <a:rPr lang="en-US" dirty="0"/>
              <a:t>Protein inhibition potency does not translate to phenotypic potency (good protein inhibitor only)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C3A5CB-C974-40CD-D7EC-EACA1C852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PF3D7_1012400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A305C8B-379B-BD38-4932-719ABBE381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HGPRT (hypoxanthine-guanine </a:t>
            </a:r>
            <a:r>
              <a:rPr lang="en-US" dirty="0" err="1"/>
              <a:t>phosphoribosyltransferase</a:t>
            </a:r>
            <a:r>
              <a:rPr lang="en-US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5A9D86-3B01-79DB-5D15-1AF52DD63B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73/81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DDB75C0-1347-6032-2FD7-0B48EA53D073}"/>
              </a:ext>
            </a:extLst>
          </p:cNvPr>
          <p:cNvGrpSpPr/>
          <p:nvPr/>
        </p:nvGrpSpPr>
        <p:grpSpPr>
          <a:xfrm>
            <a:off x="3402980" y="3921801"/>
            <a:ext cx="2693020" cy="2693020"/>
            <a:chOff x="3402980" y="3921801"/>
            <a:chExt cx="2693020" cy="2693020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5082E83-67D6-2F40-2A6F-BCD3F6B044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2980" y="3921801"/>
              <a:ext cx="2693020" cy="2693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2147CE6-D827-E801-BB3D-168FF6CEE034}"/>
                </a:ext>
              </a:extLst>
            </p:cNvPr>
            <p:cNvSpPr txBox="1"/>
            <p:nvPr/>
          </p:nvSpPr>
          <p:spPr>
            <a:xfrm>
              <a:off x="4436169" y="6337822"/>
              <a:ext cx="7989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PDB 3OZF​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1640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3D22093-1839-35E0-210B-F12F0ADFBF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Essential and rate-limiting enzyme for glycolysis in intraerythrocytic stages​</a:t>
            </a:r>
          </a:p>
          <a:p>
            <a:r>
              <a:rPr lang="en-US" dirty="0"/>
              <a:t>First step in glycolysis</a:t>
            </a:r>
          </a:p>
          <a:p>
            <a:r>
              <a:rPr lang="en-US" dirty="0"/>
              <a:t>Limited identity to human ortholog, including a unique loop insert (P-insert) in active site​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1813719-E784-DBE8-68C6-6FF9B2C868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On-target validation in Plasmodium for tool compound </a:t>
            </a:r>
            <a:r>
              <a:rPr lang="en-US" dirty="0"/>
              <a:t> (i.e. conditional knockdown)​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2C5E103-7EA8-9BF5-7D2C-6F1D788D06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Moderate resolution (2.8 </a:t>
            </a:r>
            <a:r>
              <a:rPr lang="en-US" dirty="0" err="1"/>
              <a:t>Å</a:t>
            </a:r>
            <a:r>
              <a:rPr lang="en-US" dirty="0"/>
              <a:t>) X-ray crystal structure solved (Int J Mol Sci 2023 Aug 13; 24 (16))​</a:t>
            </a:r>
          </a:p>
          <a:p>
            <a:r>
              <a:rPr lang="en-US" dirty="0"/>
              <a:t>ADP-Glo reporter system used to conduct 60K compound screen in 1536w format (</a:t>
            </a:r>
            <a:r>
              <a:rPr lang="en-US" dirty="0" err="1"/>
              <a:t>Antimicrob</a:t>
            </a:r>
            <a:r>
              <a:rPr lang="en-US" dirty="0"/>
              <a:t> Agents </a:t>
            </a:r>
            <a:r>
              <a:rPr lang="en-US" dirty="0" err="1"/>
              <a:t>Chemother</a:t>
            </a:r>
            <a:r>
              <a:rPr lang="en-US" dirty="0"/>
              <a:t>. 2016 Oct; 60(10))​</a:t>
            </a:r>
          </a:p>
          <a:p>
            <a:r>
              <a:rPr lang="en-US" dirty="0"/>
              <a:t>Potential tool compounds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1FC801E-10E8-8275-24CB-D80D3AD9F5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Identify good tool compounds</a:t>
            </a:r>
          </a:p>
          <a:p>
            <a:r>
              <a:rPr lang="en-US" dirty="0"/>
              <a:t>Selectivity is biggest concern, also abundance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432B99-2C36-70A2-9B17-0052E2651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PF3D7_0624000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E305C63-C724-3F21-828E-B7BFFCA267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HK (hexokinase)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28651B-D75F-C958-BE98-7CEC4AAA8D2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75/91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7504DD-0D3D-3595-68E9-C9A4E96C9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2995" y="2392187"/>
            <a:ext cx="1487086" cy="10368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9DB4B50-DAC5-57D0-FA56-1243ACCD4988}"/>
              </a:ext>
            </a:extLst>
          </p:cNvPr>
          <p:cNvSpPr txBox="1"/>
          <p:nvPr/>
        </p:nvSpPr>
        <p:spPr>
          <a:xfrm>
            <a:off x="10499873" y="2910593"/>
            <a:ext cx="1562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NCGC00025349 ​</a:t>
            </a:r>
          </a:p>
          <a:p>
            <a:r>
              <a:rPr lang="en-US" sz="1200" dirty="0" err="1"/>
              <a:t>PfHK</a:t>
            </a:r>
            <a:r>
              <a:rPr lang="en-US" sz="1200" dirty="0"/>
              <a:t> = 5.47 </a:t>
            </a:r>
            <a:r>
              <a:rPr lang="en-US" sz="1200" dirty="0" err="1"/>
              <a:t>uM</a:t>
            </a:r>
            <a:r>
              <a:rPr lang="en-US" sz="1200" dirty="0"/>
              <a:t>​</a:t>
            </a:r>
          </a:p>
          <a:p>
            <a:r>
              <a:rPr lang="en-US" sz="1200" dirty="0"/>
              <a:t>PfEC50 = 1.3 </a:t>
            </a:r>
            <a:r>
              <a:rPr lang="en-US" sz="1200" dirty="0" err="1"/>
              <a:t>uM</a:t>
            </a:r>
            <a:r>
              <a:rPr lang="en-US" sz="1200" dirty="0"/>
              <a:t> ​</a:t>
            </a:r>
          </a:p>
          <a:p>
            <a:r>
              <a:rPr lang="en-US" sz="1200" dirty="0"/>
              <a:t>CC50 &gt;25 </a:t>
            </a:r>
            <a:r>
              <a:rPr lang="en-US" sz="1200" dirty="0" err="1"/>
              <a:t>uM</a:t>
            </a:r>
            <a:r>
              <a:rPr lang="en-US" sz="1200" dirty="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820875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F7E3162-BC1A-B5A8-D877-B95AFCE803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IspF</a:t>
            </a:r>
            <a:r>
              <a:rPr lang="en-US" dirty="0"/>
              <a:t> is the fifth enzyme in the non-mevalonate pathway (also known as the MEP/DOXP pathway) for isoprenoid precursor biosynthesis</a:t>
            </a:r>
          </a:p>
          <a:p>
            <a:pPr lvl="1"/>
            <a:r>
              <a:rPr lang="en-US" dirty="0"/>
              <a:t>Because the MEP pathway is absent in humans</a:t>
            </a:r>
          </a:p>
          <a:p>
            <a:r>
              <a:rPr lang="en-US" dirty="0" err="1"/>
              <a:t>IspF</a:t>
            </a:r>
            <a:r>
              <a:rPr lang="en-US" dirty="0"/>
              <a:t> forms a homotrimer</a:t>
            </a:r>
          </a:p>
          <a:p>
            <a:r>
              <a:rPr lang="en-US" dirty="0"/>
              <a:t>Small molecule binding site info from </a:t>
            </a:r>
            <a:r>
              <a:rPr lang="en-US" dirty="0" err="1"/>
              <a:t>AlphaFill</a:t>
            </a:r>
            <a:r>
              <a:rPr lang="en-US" dirty="0"/>
              <a:t> </a:t>
            </a:r>
          </a:p>
          <a:p>
            <a:r>
              <a:rPr lang="en-US" dirty="0"/>
              <a:t>Gene is highly conserved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AB8586D-5C8E-4133-38E5-93E81F47F9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Better quantitative measure of essentiality </a:t>
            </a:r>
          </a:p>
          <a:p>
            <a:pPr lvl="1"/>
            <a:r>
              <a:rPr lang="en-US" dirty="0"/>
              <a:t>Evaluate abundance, functional activity/catalytic efficiency</a:t>
            </a:r>
          </a:p>
          <a:p>
            <a:r>
              <a:rPr lang="en-US" dirty="0"/>
              <a:t>Enzymatic screen</a:t>
            </a:r>
          </a:p>
          <a:p>
            <a:r>
              <a:rPr lang="en-US" dirty="0"/>
              <a:t>Computational analysis to identify active site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57FA1B1-2A61-D5ED-72C9-1CD29AFE69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Crystal structures available (PMID 24410837)</a:t>
            </a:r>
          </a:p>
          <a:p>
            <a:r>
              <a:rPr lang="en-US" dirty="0"/>
              <a:t>Small molecule binding site (4-amino-n-(pyridin-2-yl)</a:t>
            </a:r>
            <a:r>
              <a:rPr lang="en-US" dirty="0" err="1"/>
              <a:t>benzenesulfonamide</a:t>
            </a:r>
            <a:r>
              <a:rPr lang="en-US" dirty="0"/>
              <a:t>)</a:t>
            </a:r>
          </a:p>
          <a:p>
            <a:r>
              <a:rPr lang="en-US" dirty="0"/>
              <a:t>Assays available</a:t>
            </a:r>
          </a:p>
          <a:p>
            <a:pPr lvl="1"/>
            <a:r>
              <a:rPr lang="en-US" dirty="0"/>
              <a:t>Assay Readout</a:t>
            </a:r>
          </a:p>
          <a:p>
            <a:pPr lvl="1"/>
            <a:r>
              <a:rPr lang="en-US" dirty="0"/>
              <a:t>LCMS/LC-MS</a:t>
            </a:r>
          </a:p>
          <a:p>
            <a:pPr lvl="1"/>
            <a:r>
              <a:rPr lang="en-US" baseline="30000" dirty="0"/>
              <a:t>13</a:t>
            </a:r>
            <a:r>
              <a:rPr lang="en-US" dirty="0"/>
              <a:t>C NMR assay</a:t>
            </a:r>
          </a:p>
          <a:p>
            <a:pPr lvl="1"/>
            <a:r>
              <a:rPr lang="en-US" dirty="0"/>
              <a:t>Fluorescence assay</a:t>
            </a:r>
          </a:p>
          <a:p>
            <a:pPr lvl="1"/>
            <a:r>
              <a:rPr lang="en-US" dirty="0"/>
              <a:t>Photometric assay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FAC7010-6462-9FD1-2808-89D8446231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Delayed death/slow rate of kill</a:t>
            </a:r>
          </a:p>
          <a:p>
            <a:r>
              <a:rPr lang="en-US" dirty="0"/>
              <a:t>No tool compounds available</a:t>
            </a:r>
          </a:p>
          <a:p>
            <a:r>
              <a:rPr lang="en-US" dirty="0"/>
              <a:t>Resistance in the field to </a:t>
            </a:r>
            <a:r>
              <a:rPr lang="en-US" dirty="0" err="1"/>
              <a:t>phosphonomycin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07851D-4384-F031-D521-859AC0271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PF3D7_0209300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61542D-8B51-4E29-434E-D9A6B4F399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IspF</a:t>
            </a:r>
            <a:r>
              <a:rPr lang="en-US" dirty="0"/>
              <a:t> (2C-methyl-D-erythritol 2,4-cyclodiphosphate synthase)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7EE308-B03B-FC81-A090-4219CCB8ED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76/82</a:t>
            </a:r>
          </a:p>
        </p:txBody>
      </p:sp>
    </p:spTree>
    <p:extLst>
      <p:ext uri="{BB962C8B-B14F-4D97-AF65-F5344CB8AC3E}">
        <p14:creationId xmlns:p14="http://schemas.microsoft.com/office/powerpoint/2010/main" val="1109289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BC82B1-3665-A148-D62B-5403ED3FDB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This enzyme has been expressed in insect cells as a functional 320-kDa homo-hexamer that is optimally active at neutral or alkaline pH, is dependent on metal ions for activity, and exhibits a substrate preference for N-terminally exposed hydrophobic amino acids, particularly leucine</a:t>
            </a:r>
          </a:p>
          <a:p>
            <a:r>
              <a:rPr lang="en-US" dirty="0"/>
              <a:t>Produced by all stages in the intra-erythrocytic developmental cycle of malaria but was most highly expressed by trophozoites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299261B-DD5B-EB8F-4BD1-27C2DC3477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Find long-acting inhibitor</a:t>
            </a:r>
          </a:p>
          <a:p>
            <a:r>
              <a:rPr lang="en-US" dirty="0"/>
              <a:t>Confirm </a:t>
            </a:r>
            <a:r>
              <a:rPr lang="en-US" dirty="0" err="1"/>
              <a:t>druggability</a:t>
            </a:r>
            <a:endParaRPr lang="en-US" dirty="0"/>
          </a:p>
          <a:p>
            <a:r>
              <a:rPr lang="en-US" dirty="0"/>
              <a:t>Cross-specie investigation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F9012D-5EC4-5284-2D1C-379A18A4B4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Amino acid dipeptide analogs, such as </a:t>
            </a:r>
            <a:r>
              <a:rPr lang="en-US" dirty="0" err="1"/>
              <a:t>bestatin</a:t>
            </a:r>
            <a:r>
              <a:rPr lang="en-US" dirty="0"/>
              <a:t> and its derivatives, are potent inhibitors</a:t>
            </a:r>
          </a:p>
          <a:p>
            <a:pPr lvl="1"/>
            <a:r>
              <a:rPr lang="en-US" dirty="0"/>
              <a:t>Block the growth of P. falciparum malaria parasites in culture</a:t>
            </a:r>
          </a:p>
          <a:p>
            <a:r>
              <a:rPr lang="en-US" dirty="0"/>
              <a:t>Recombinant protein available</a:t>
            </a:r>
          </a:p>
          <a:p>
            <a:r>
              <a:rPr lang="en-US" dirty="0"/>
              <a:t>Tool compound available (</a:t>
            </a:r>
            <a:r>
              <a:rPr lang="en-GB" sz="16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hydroxamic acid</a:t>
            </a:r>
            <a:r>
              <a:rPr lang="en-US" sz="1600" dirty="0">
                <a:latin typeface="Aptos" panose="020B0004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)</a:t>
            </a:r>
          </a:p>
          <a:p>
            <a:pPr lvl="1"/>
            <a:r>
              <a:rPr lang="en-US" dirty="0"/>
              <a:t>activity in phenotypic assay, no activity in hepG2</a:t>
            </a:r>
          </a:p>
          <a:p>
            <a:r>
              <a:rPr lang="en-US" dirty="0"/>
              <a:t>Non hydroxamic acids inhibitors identified in a screening vs </a:t>
            </a:r>
            <a:r>
              <a:rPr lang="en-US" dirty="0" err="1"/>
              <a:t>T.Cruzi</a:t>
            </a:r>
            <a:r>
              <a:rPr lang="en-US" dirty="0"/>
              <a:t> (PMID 38359089)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6175C8E-B760-24F4-E41C-06DA2BFFF4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Selectivity</a:t>
            </a:r>
          </a:p>
          <a:p>
            <a:pPr lvl="1"/>
            <a:r>
              <a:rPr lang="en-US" dirty="0"/>
              <a:t>If interacting with metal in binding site, could be challenging</a:t>
            </a:r>
          </a:p>
          <a:p>
            <a:r>
              <a:rPr lang="en-US" dirty="0"/>
              <a:t>Slow killing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180DB8-0C75-A97D-4A83-F6F379662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PF3D7_1446200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B56DE1-422A-B88B-C07C-B78531B4248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LAP (M17 leucyl aminopeptidase)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AE6504F-9122-02CA-709D-5EAE236FB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87/82</a:t>
            </a:r>
          </a:p>
        </p:txBody>
      </p:sp>
    </p:spTree>
    <p:extLst>
      <p:ext uri="{BB962C8B-B14F-4D97-AF65-F5344CB8AC3E}">
        <p14:creationId xmlns:p14="http://schemas.microsoft.com/office/powerpoint/2010/main" val="597221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1109BD-95C7-48CF-5791-FC6FC4C182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Apicoplast</a:t>
            </a:r>
            <a:r>
              <a:rPr lang="en-US" dirty="0"/>
              <a:t> targeted peptide </a:t>
            </a:r>
            <a:r>
              <a:rPr lang="en-US" dirty="0" err="1"/>
              <a:t>deformylase</a:t>
            </a:r>
            <a:r>
              <a:rPr lang="en-US" dirty="0"/>
              <a:t>, a metallohydrolase that releases </a:t>
            </a:r>
            <a:r>
              <a:rPr lang="en-US" dirty="0" err="1"/>
              <a:t>formate</a:t>
            </a:r>
            <a:r>
              <a:rPr lang="en-US" dirty="0"/>
              <a:t> from formylated-methionyl peptides during nascent polypeptide synthesis by ribosomes</a:t>
            </a:r>
          </a:p>
          <a:p>
            <a:r>
              <a:rPr lang="en-US" dirty="0"/>
              <a:t>Likely essential for </a:t>
            </a:r>
            <a:r>
              <a:rPr lang="en-US" dirty="0" err="1"/>
              <a:t>apicoplast</a:t>
            </a:r>
            <a:r>
              <a:rPr lang="en-US" dirty="0"/>
              <a:t> biogenesis</a:t>
            </a:r>
          </a:p>
          <a:p>
            <a:r>
              <a:rPr lang="en-US" dirty="0"/>
              <a:t>Evidence of expression of </a:t>
            </a:r>
            <a:r>
              <a:rPr lang="en-US" dirty="0" err="1"/>
              <a:t>PbPDF</a:t>
            </a:r>
            <a:r>
              <a:rPr lang="en-US" dirty="0"/>
              <a:t> throughout replicating stages (ABS, liver, oocyst) and low expression in female gametocytes (malaria cell atlas)</a:t>
            </a:r>
          </a:p>
          <a:p>
            <a:r>
              <a:rPr lang="en-US" dirty="0"/>
              <a:t>Bacterial and oncology inhibitors clinically validated with mixed results (GSK1322322, BB-83698, LBM-415, </a:t>
            </a:r>
            <a:r>
              <a:rPr lang="en-US" dirty="0" err="1"/>
              <a:t>actinonin</a:t>
            </a:r>
            <a:r>
              <a:rPr lang="en-US" dirty="0"/>
              <a:t>; PMID: 21233508)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35C0F5-C3CE-FAA6-C794-68480736DB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SAR around </a:t>
            </a:r>
            <a:r>
              <a:rPr lang="en-US" dirty="0" err="1"/>
              <a:t>actinonin</a:t>
            </a:r>
            <a:r>
              <a:rPr lang="en-US" dirty="0"/>
              <a:t> could make it more active against Plasmodium </a:t>
            </a:r>
          </a:p>
          <a:p>
            <a:r>
              <a:rPr lang="en-US" dirty="0"/>
              <a:t>Generate </a:t>
            </a:r>
            <a:r>
              <a:rPr lang="en-US" dirty="0" err="1"/>
              <a:t>cKD</a:t>
            </a:r>
            <a:r>
              <a:rPr lang="en-US" dirty="0"/>
              <a:t> line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C92D41C-FECC-37A3-A521-DC6E0CD6B0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Crystal structures have been determined for the </a:t>
            </a:r>
            <a:r>
              <a:rPr lang="en-US" dirty="0" err="1"/>
              <a:t>PfPDF</a:t>
            </a:r>
            <a:r>
              <a:rPr lang="en-US" dirty="0"/>
              <a:t> (PDB 1RL4, 1JYM) and </a:t>
            </a:r>
            <a:r>
              <a:rPr lang="en-US" dirty="0" err="1"/>
              <a:t>hsPDF</a:t>
            </a:r>
            <a:r>
              <a:rPr lang="en-US" dirty="0"/>
              <a:t> (3G5K) at &lt;2A resolution</a:t>
            </a:r>
          </a:p>
          <a:p>
            <a:pPr lvl="1"/>
            <a:r>
              <a:rPr lang="en-US" dirty="0"/>
              <a:t>Structure in apo and peptide-mimic bound states (PMID 12005434, PMID 15010544)</a:t>
            </a:r>
          </a:p>
          <a:p>
            <a:r>
              <a:rPr lang="en-US" dirty="0"/>
              <a:t>Expressed in E. coli and assays have been conducted with the </a:t>
            </a:r>
            <a:r>
              <a:rPr lang="en-US" dirty="0" err="1"/>
              <a:t>PfPDF</a:t>
            </a:r>
            <a:r>
              <a:rPr lang="en-US" dirty="0"/>
              <a:t> protein using formylated model peptides (PMID 11747293)</a:t>
            </a:r>
          </a:p>
          <a:p>
            <a:r>
              <a:rPr lang="en-US" dirty="0"/>
              <a:t>Functional assay with formylated peptides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D1014F-315B-B897-50BC-616E9BE3A5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PfPDF</a:t>
            </a:r>
            <a:r>
              <a:rPr lang="en-US" dirty="0"/>
              <a:t> may not be the primary target of </a:t>
            </a:r>
            <a:r>
              <a:rPr lang="en-US" dirty="0" err="1"/>
              <a:t>actinonin</a:t>
            </a:r>
            <a:endParaRPr lang="en-US" dirty="0"/>
          </a:p>
          <a:p>
            <a:r>
              <a:rPr lang="en-US" dirty="0"/>
              <a:t>Limited work has been published since early 2000’s</a:t>
            </a:r>
          </a:p>
          <a:p>
            <a:r>
              <a:rPr lang="en-US" dirty="0"/>
              <a:t>Likely to be delayed death phenotype </a:t>
            </a:r>
          </a:p>
          <a:p>
            <a:r>
              <a:rPr lang="en-US" dirty="0"/>
              <a:t>Active site inhibitors may be difficult to optimize</a:t>
            </a:r>
          </a:p>
          <a:p>
            <a:r>
              <a:rPr lang="en-US" dirty="0"/>
              <a:t>Selectivity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357877D-35DD-082B-99D0-F5E2AFD7C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PF3D7_0907900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2E79284-1DB3-3B65-22C4-ABEE6744E2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PDF (peptide </a:t>
            </a:r>
            <a:r>
              <a:rPr lang="en-US" dirty="0" err="1"/>
              <a:t>deformylase</a:t>
            </a:r>
            <a:r>
              <a:rPr lang="en-US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5F53669-0E62-BEC3-455D-6E51C06E7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83/78</a:t>
            </a:r>
          </a:p>
        </p:txBody>
      </p:sp>
    </p:spTree>
    <p:extLst>
      <p:ext uri="{BB962C8B-B14F-4D97-AF65-F5344CB8AC3E}">
        <p14:creationId xmlns:p14="http://schemas.microsoft.com/office/powerpoint/2010/main" val="3292361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B9B37CE-2862-E92C-3C16-B6F1CB6B93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Essential in falciparum and </a:t>
            </a:r>
            <a:r>
              <a:rPr lang="en-US" dirty="0" err="1"/>
              <a:t>berghei</a:t>
            </a:r>
            <a:r>
              <a:rPr lang="en-US" dirty="0"/>
              <a:t> screens</a:t>
            </a:r>
          </a:p>
          <a:p>
            <a:r>
              <a:rPr lang="en-US" dirty="0"/>
              <a:t>Differences in the </a:t>
            </a:r>
            <a:r>
              <a:rPr lang="en-US" dirty="0" err="1"/>
              <a:t>Pfal</a:t>
            </a:r>
            <a:r>
              <a:rPr lang="en-US" dirty="0"/>
              <a:t> vs. human structures (</a:t>
            </a:r>
            <a:r>
              <a:rPr lang="en-US" dirty="0" err="1"/>
              <a:t>eg.</a:t>
            </a:r>
            <a:r>
              <a:rPr lang="en-US" dirty="0"/>
              <a:t> formation of tetramer vs. dimer, respectively) suggest room for selectivity</a:t>
            </a:r>
          </a:p>
          <a:p>
            <a:r>
              <a:rPr lang="en-US" dirty="0"/>
              <a:t>Expressed in multiple stages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F873B14-2C31-127A-8130-45793659E4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Test tool compounds against the Plasmodium enzyme and whole cell</a:t>
            </a:r>
          </a:p>
          <a:p>
            <a:pPr lvl="1"/>
            <a:r>
              <a:rPr lang="en-US" dirty="0"/>
              <a:t>SAR to find better tool compound, if needed</a:t>
            </a:r>
          </a:p>
          <a:p>
            <a:r>
              <a:rPr lang="en-US" dirty="0"/>
              <a:t>Test selectivity and </a:t>
            </a:r>
            <a:r>
              <a:rPr lang="en-US" dirty="0" err="1"/>
              <a:t>druggability</a:t>
            </a:r>
            <a:endParaRPr lang="en-US" dirty="0"/>
          </a:p>
          <a:p>
            <a:r>
              <a:rPr lang="en-US" dirty="0"/>
              <a:t>Generate conditional knockouts</a:t>
            </a:r>
          </a:p>
          <a:p>
            <a:r>
              <a:rPr lang="en-US" dirty="0"/>
              <a:t>Computational analysis of active site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93EDEBF-E520-05C0-A915-55E0B698C5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cKD</a:t>
            </a:r>
            <a:r>
              <a:rPr lang="en-US" dirty="0"/>
              <a:t> validation of essentiality </a:t>
            </a:r>
          </a:p>
          <a:p>
            <a:r>
              <a:rPr lang="en-US" dirty="0"/>
              <a:t>Development of an in vitro functional assay</a:t>
            </a:r>
          </a:p>
          <a:p>
            <a:r>
              <a:rPr lang="en-US" dirty="0"/>
              <a:t>Crystal structure available (PMID 35150741, PDB ID(s) 1XQ9, 3KKK)</a:t>
            </a:r>
          </a:p>
          <a:p>
            <a:r>
              <a:rPr lang="en-US" dirty="0"/>
              <a:t>Inhibitors have been described for orthologs (PMID 31607564)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EBACD94-AF30-C04F-6438-F3384A2DCE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Does not have tool compound (in Plasmodium)</a:t>
            </a:r>
          </a:p>
          <a:p>
            <a:r>
              <a:rPr lang="en-US" dirty="0"/>
              <a:t>No selectivity nor </a:t>
            </a:r>
            <a:r>
              <a:rPr lang="en-US" dirty="0" err="1"/>
              <a:t>druggability</a:t>
            </a:r>
            <a:r>
              <a:rPr lang="en-US" dirty="0"/>
              <a:t> information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85D232-B798-D4C3-25F3-72A847943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PF3D7_1120100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7174600-3B3E-755C-F3CF-9D235DA572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PGM1 (phosphoglycerate mutase, putative)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80D4A72-0F79-03C7-3614-65F7DF6C4C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79/68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2E1790-E040-3B9F-2504-125345BDCAFD}"/>
              </a:ext>
            </a:extLst>
          </p:cNvPr>
          <p:cNvSpPr txBox="1"/>
          <p:nvPr/>
        </p:nvSpPr>
        <p:spPr>
          <a:xfrm>
            <a:off x="6999928" y="3463566"/>
            <a:ext cx="1562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HKB99 ​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6DA7E5-8A92-74C5-75B9-22752C34F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7902" y="2752518"/>
            <a:ext cx="1641173" cy="6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46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E6685DD-FCA3-D78F-0A94-5CC018E7D6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Protein tyrosine phosphatases (PTPs) are essential signaling enzymes that, together with protein tyrosine kinases, regulate diverse cellular processes such as cell motility, division, proliferation, and survival</a:t>
            </a:r>
          </a:p>
          <a:p>
            <a:r>
              <a:rPr lang="en-US" dirty="0"/>
              <a:t>Very small protein (25 </a:t>
            </a:r>
            <a:r>
              <a:rPr lang="en-US" dirty="0" err="1"/>
              <a:t>kDa</a:t>
            </a:r>
            <a:r>
              <a:rPr lang="en-US" dirty="0"/>
              <a:t>)</a:t>
            </a:r>
          </a:p>
          <a:p>
            <a:r>
              <a:rPr lang="en-US" dirty="0"/>
              <a:t>RNA sequence data shows this gene is expressed in 3 stages (asexual blood stage, gametocyte, and liver stage)</a:t>
            </a:r>
          </a:p>
          <a:p>
            <a:r>
              <a:rPr lang="en-US" dirty="0"/>
              <a:t>Gene is highly conserved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4F229A8-7863-4DA8-D094-78A7343E59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Measure activity</a:t>
            </a:r>
          </a:p>
          <a:p>
            <a:r>
              <a:rPr lang="en-US" dirty="0"/>
              <a:t>Confirm allosteric binding site</a:t>
            </a:r>
          </a:p>
          <a:p>
            <a:r>
              <a:rPr lang="en-US" dirty="0"/>
              <a:t>Design inhibitors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F24AD6-B30D-EB65-871F-98ED1D979A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Recombinant </a:t>
            </a:r>
            <a:r>
              <a:rPr lang="en-US" dirty="0" err="1"/>
              <a:t>PfPRL</a:t>
            </a:r>
            <a:r>
              <a:rPr lang="en-US" dirty="0"/>
              <a:t> is expressed and purified</a:t>
            </a:r>
          </a:p>
          <a:p>
            <a:r>
              <a:rPr lang="en-US" dirty="0"/>
              <a:t>Recombinant </a:t>
            </a:r>
            <a:r>
              <a:rPr lang="en-US" dirty="0" err="1"/>
              <a:t>PfPRL</a:t>
            </a:r>
            <a:r>
              <a:rPr lang="en-US" dirty="0"/>
              <a:t> phosphatase activity assay is developed</a:t>
            </a:r>
          </a:p>
          <a:p>
            <a:r>
              <a:rPr lang="en-US" dirty="0"/>
              <a:t>Inhibitor known that blocks parasite growth (PMID 33934569)</a:t>
            </a:r>
          </a:p>
          <a:p>
            <a:r>
              <a:rPr lang="en-US" dirty="0"/>
              <a:t>Protein tyrosine phosphatase assay kit (commercially available)</a:t>
            </a:r>
          </a:p>
          <a:p>
            <a:r>
              <a:rPr lang="en-US" dirty="0"/>
              <a:t>In silico screens available</a:t>
            </a:r>
          </a:p>
          <a:p>
            <a:r>
              <a:rPr lang="en-US" dirty="0"/>
              <a:t>Crystal structures of PRL2 in complex with the CNNM3 CBS-pair domain (PMID 27856537)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DBFF8C9-392F-D364-B178-1CADDD2AB7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Selectivity</a:t>
            </a:r>
          </a:p>
          <a:p>
            <a:pPr lvl="1"/>
            <a:r>
              <a:rPr lang="en-US" dirty="0"/>
              <a:t>Has human ortholog, 45% identity, human has crystal structure in complex with CNNM3 </a:t>
            </a:r>
          </a:p>
          <a:p>
            <a:r>
              <a:rPr lang="en-US" dirty="0"/>
              <a:t>Very polar binding site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2F1AC7-B511-388E-47C8-0B1846EFD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PF3D7_1113100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5787517-0D12-4433-E9FA-B580E64454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PRL (protein tyrosine phosphatase)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CDFFFB7-248E-BEA0-8D7C-C8C8BF69A4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70/74</a:t>
            </a:r>
          </a:p>
        </p:txBody>
      </p:sp>
    </p:spTree>
    <p:extLst>
      <p:ext uri="{BB962C8B-B14F-4D97-AF65-F5344CB8AC3E}">
        <p14:creationId xmlns:p14="http://schemas.microsoft.com/office/powerpoint/2010/main" val="1653208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B5BAC2B-DE35-2107-0F86-E905595BFB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Small GTPases play crucial roles in vesicle transport and membrane trafficking</a:t>
            </a:r>
          </a:p>
          <a:p>
            <a:r>
              <a:rPr lang="en-US" dirty="0"/>
              <a:t>The rab6 gene product in mammalian cells and yeast is localized to and regulates protein transport in the medial and trans Golgi cisternae, as well as the trans Golgi network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916F7B-903C-8AC1-DA5D-C1C2EE01C3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Confirm essentiality in falciparum</a:t>
            </a:r>
          </a:p>
          <a:p>
            <a:r>
              <a:rPr lang="en-US" dirty="0"/>
              <a:t>HTS screen to find possible inhibitors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BD2E868-5925-72C5-D126-676435CABE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Full length and truncated version expressed in E. coli for crystallography, both forms expressed in soluble fraction</a:t>
            </a:r>
          </a:p>
          <a:p>
            <a:r>
              <a:rPr lang="en-US" dirty="0"/>
              <a:t>Crystal structure of GDP-bound PfRab-6 nucleotide-binding domain with 2.3 </a:t>
            </a:r>
            <a:r>
              <a:rPr lang="en-US" dirty="0" err="1"/>
              <a:t>Å</a:t>
            </a:r>
            <a:r>
              <a:rPr lang="en-US" dirty="0"/>
              <a:t> (PDB 1D5C)</a:t>
            </a:r>
          </a:p>
          <a:p>
            <a:r>
              <a:rPr lang="en-US" dirty="0"/>
              <a:t>GTPase assay kits available</a:t>
            </a:r>
          </a:p>
          <a:p>
            <a:r>
              <a:rPr lang="en-US" dirty="0"/>
              <a:t>Tool compounds available for other species. GTP-competitive and allosteric inhibitors explored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21D6C3-B1DD-491B-BCD5-AE9E06E4F3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Selectivity</a:t>
            </a:r>
          </a:p>
          <a:p>
            <a:pPr lvl="1"/>
            <a:r>
              <a:rPr lang="en-US" dirty="0"/>
              <a:t>Shares 67% Seq ID with human Rab6A (PDB 4DKX)]</a:t>
            </a:r>
          </a:p>
          <a:p>
            <a:pPr lvl="1"/>
            <a:r>
              <a:rPr lang="en-US" dirty="0"/>
              <a:t>Very potent inhibitors required for physiological effect at cellular GTP concentrations. </a:t>
            </a:r>
          </a:p>
          <a:p>
            <a:r>
              <a:rPr lang="en-US" dirty="0"/>
              <a:t>Research papers looking at the function of PfRAB6 are from 2000’s</a:t>
            </a:r>
          </a:p>
          <a:p>
            <a:r>
              <a:rPr lang="en-US" dirty="0"/>
              <a:t>Not well characterized in Plasmodium</a:t>
            </a:r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9B2FA7-C0C8-9774-DE7A-CE0BDA100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PF3D7_1144900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E78604-D2B5-499D-9500-0F6BFF7620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RAB6 (</a:t>
            </a:r>
            <a:r>
              <a:rPr lang="en-US" dirty="0" err="1"/>
              <a:t>ras</a:t>
            </a:r>
            <a:r>
              <a:rPr lang="en-US" dirty="0"/>
              <a:t>-related protein Rab-6)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1091F5A-D094-A27F-7E37-132C4020E5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76/61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297537B-8755-1D4E-161B-B429CF8C5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109" y="2821283"/>
            <a:ext cx="1738855" cy="96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A99D1B4-9A70-1365-0F8A-A82AE643B1A4}"/>
              </a:ext>
            </a:extLst>
          </p:cNvPr>
          <p:cNvSpPr txBox="1"/>
          <p:nvPr/>
        </p:nvSpPr>
        <p:spPr>
          <a:xfrm>
            <a:off x="10499873" y="2910593"/>
            <a:ext cx="1562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CID 1067700</a:t>
            </a:r>
          </a:p>
          <a:p>
            <a:r>
              <a:rPr lang="en-US" sz="1200" dirty="0"/>
              <a:t>Human Rab7 Inhibitor Ki = 13 </a:t>
            </a:r>
            <a:r>
              <a:rPr lang="en-US" sz="1200" dirty="0" err="1"/>
              <a:t>nM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86501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B12135-4E69-D46B-F840-0E404F4DA3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It is an essential GTPase ribosome assembly factor for biogenesis of the 50S </a:t>
            </a:r>
            <a:r>
              <a:rPr lang="en-US" dirty="0" err="1"/>
              <a:t>apicoplast</a:t>
            </a:r>
            <a:r>
              <a:rPr lang="en-US" dirty="0"/>
              <a:t> large ribosomal subunit​</a:t>
            </a:r>
          </a:p>
          <a:p>
            <a:r>
              <a:rPr lang="en-US" dirty="0" err="1"/>
              <a:t>RbgA</a:t>
            </a:r>
            <a:r>
              <a:rPr lang="en-US" dirty="0"/>
              <a:t> (bacterial </a:t>
            </a:r>
            <a:r>
              <a:rPr lang="en-US" dirty="0" err="1"/>
              <a:t>YlqF</a:t>
            </a:r>
            <a:r>
              <a:rPr lang="en-US" dirty="0"/>
              <a:t>) likely functions uniquely from human </a:t>
            </a:r>
            <a:r>
              <a:rPr lang="en-US" dirty="0" err="1"/>
              <a:t>RbgA</a:t>
            </a:r>
            <a:r>
              <a:rPr lang="en-US" dirty="0"/>
              <a:t> which involves with 55S </a:t>
            </a:r>
            <a:r>
              <a:rPr lang="en-US" dirty="0" err="1"/>
              <a:t>mitoribosome</a:t>
            </a:r>
            <a:r>
              <a:rPr lang="en-US" dirty="0"/>
              <a:t> biogenesis​</a:t>
            </a:r>
          </a:p>
          <a:p>
            <a:r>
              <a:rPr lang="en-US" dirty="0"/>
              <a:t>An inhibitor of the </a:t>
            </a:r>
            <a:r>
              <a:rPr lang="en-US" dirty="0" err="1"/>
              <a:t>apicoplast</a:t>
            </a:r>
            <a:r>
              <a:rPr lang="en-US" dirty="0"/>
              <a:t> ribosome biogenesis may be able to combine with the cytoplasmic EF2 translation inhibitor or with the </a:t>
            </a:r>
            <a:r>
              <a:rPr lang="en-US" dirty="0" err="1"/>
              <a:t>apicoplast</a:t>
            </a:r>
            <a:r>
              <a:rPr lang="en-US" dirty="0"/>
              <a:t> IPP pathway inhibitor​</a:t>
            </a:r>
          </a:p>
          <a:p>
            <a:r>
              <a:rPr lang="en-US" dirty="0"/>
              <a:t>It expresses mostly in the early ring, late top-schizont blood stage but less in gametocyte and ookinete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2620F83-723D-5130-36B0-6542FBB464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Identify tool compounds</a:t>
            </a:r>
          </a:p>
          <a:p>
            <a:r>
              <a:rPr lang="en-US" dirty="0"/>
              <a:t>Measure activity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64F37E2-13F3-4C00-2AF3-95538F3C5A6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Recombinant </a:t>
            </a:r>
            <a:r>
              <a:rPr lang="en-US" dirty="0" err="1"/>
              <a:t>RbgA</a:t>
            </a:r>
            <a:r>
              <a:rPr lang="en-US" dirty="0"/>
              <a:t> protein and biochemical assay were published in several papers (e.g. PMID 22267738​)</a:t>
            </a:r>
          </a:p>
          <a:p>
            <a:r>
              <a:rPr lang="en-US" dirty="0"/>
              <a:t>There are several </a:t>
            </a:r>
            <a:r>
              <a:rPr lang="en-US" dirty="0" err="1"/>
              <a:t>RbgA</a:t>
            </a:r>
            <a:r>
              <a:rPr lang="en-US" dirty="0"/>
              <a:t> structures shown on RCSB PDB (PMID 30366986​)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6C09710-16FE-9D2E-C214-E3889D9EE7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Available ligand is not drug-like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C731E4-58FE-2B9C-A4B1-2DA38EFFE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PF3D7_0410700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6645547-4436-6301-6323-82E97AF3B1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RbgA</a:t>
            </a:r>
            <a:r>
              <a:rPr lang="en-US" dirty="0"/>
              <a:t> (ribosome biogenesis GTPase A, putative)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00A401E-E286-702C-2012-B61BF57BB61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81/54</a:t>
            </a:r>
          </a:p>
        </p:txBody>
      </p:sp>
    </p:spTree>
    <p:extLst>
      <p:ext uri="{BB962C8B-B14F-4D97-AF65-F5344CB8AC3E}">
        <p14:creationId xmlns:p14="http://schemas.microsoft.com/office/powerpoint/2010/main" val="3933074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699ADE-4237-443E-1D04-D326FC1F7F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Critical enzyme in “one carbon” intermediary metabolism</a:t>
            </a:r>
          </a:p>
          <a:p>
            <a:pPr lvl="1"/>
            <a:r>
              <a:rPr lang="en-US" dirty="0"/>
              <a:t>Thymidine biosynthesis</a:t>
            </a:r>
          </a:p>
          <a:p>
            <a:pPr lvl="1"/>
            <a:r>
              <a:rPr lang="en-US" dirty="0"/>
              <a:t>Vital for folate recycling</a:t>
            </a:r>
          </a:p>
          <a:p>
            <a:r>
              <a:rPr lang="en-US" dirty="0"/>
              <a:t>Essential by both falciparum and </a:t>
            </a:r>
            <a:r>
              <a:rPr lang="en-US" dirty="0" err="1"/>
              <a:t>berghei</a:t>
            </a:r>
            <a:r>
              <a:rPr lang="en-US" dirty="0"/>
              <a:t> screens</a:t>
            </a:r>
          </a:p>
          <a:p>
            <a:r>
              <a:rPr lang="en-US" dirty="0"/>
              <a:t>Human ortholog exists</a:t>
            </a:r>
          </a:p>
          <a:p>
            <a:pPr lvl="1"/>
            <a:r>
              <a:rPr lang="en-US" dirty="0"/>
              <a:t>42% overall sequence identity with human enzyme</a:t>
            </a:r>
          </a:p>
          <a:p>
            <a:pPr lvl="1"/>
            <a:r>
              <a:rPr lang="en-US" dirty="0"/>
              <a:t>80% similarity at the active site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3388A2-FCE8-8499-6BCC-152FED5271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Target validation</a:t>
            </a:r>
          </a:p>
          <a:p>
            <a:r>
              <a:rPr lang="en-US" dirty="0"/>
              <a:t>Resistance selections</a:t>
            </a:r>
          </a:p>
          <a:p>
            <a:r>
              <a:rPr lang="en-US" dirty="0"/>
              <a:t>Structure-guided drug design </a:t>
            </a:r>
          </a:p>
          <a:p>
            <a:r>
              <a:rPr lang="en-US" dirty="0"/>
              <a:t>Investigate synergy between DHFR and SHMT inhibitors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DE95EBE-C28C-3A1A-B28F-9BE46B3EB4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Validated druggable pathway in Plasmodium (e.g., DHFR and TS inhibitors)</a:t>
            </a:r>
          </a:p>
          <a:p>
            <a:r>
              <a:rPr lang="en-US" dirty="0"/>
              <a:t>Recombinant enzyme expressed in </a:t>
            </a:r>
            <a:r>
              <a:rPr lang="en-US" dirty="0" err="1"/>
              <a:t>Pf</a:t>
            </a:r>
            <a:r>
              <a:rPr lang="en-US" dirty="0"/>
              <a:t> and </a:t>
            </a:r>
            <a:r>
              <a:rPr lang="en-US" dirty="0" err="1"/>
              <a:t>Pv</a:t>
            </a:r>
            <a:r>
              <a:rPr lang="en-US" dirty="0"/>
              <a:t> with 2.20 </a:t>
            </a:r>
            <a:r>
              <a:rPr lang="en-US" dirty="0" err="1"/>
              <a:t>Å</a:t>
            </a:r>
            <a:r>
              <a:rPr lang="en-US" dirty="0"/>
              <a:t> resolution (e.g., PDB: 5YG2, 5YG5; 4TMR)</a:t>
            </a:r>
          </a:p>
          <a:p>
            <a:r>
              <a:rPr lang="en-US" dirty="0"/>
              <a:t>Enzymatic assays available</a:t>
            </a:r>
          </a:p>
          <a:p>
            <a:pPr lvl="1"/>
            <a:r>
              <a:rPr lang="en-US" dirty="0"/>
              <a:t>Coupled assays (PMID 22691309)</a:t>
            </a:r>
          </a:p>
          <a:p>
            <a:pPr lvl="1"/>
            <a:r>
              <a:rPr lang="en-US" dirty="0"/>
              <a:t>Fluorescence assay (PMID 30787298)</a:t>
            </a:r>
          </a:p>
          <a:p>
            <a:r>
              <a:rPr lang="en-US" dirty="0"/>
              <a:t>Tool compound available (PMID 25785478)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BE514AA-63F0-E107-3603-BFE3AF7BCD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Antifolate resistance</a:t>
            </a:r>
          </a:p>
          <a:p>
            <a:pPr lvl="1"/>
            <a:r>
              <a:rPr lang="en-US" dirty="0"/>
              <a:t>Pathway or enzymes targeted</a:t>
            </a:r>
          </a:p>
          <a:p>
            <a:r>
              <a:rPr lang="en-US" dirty="0"/>
              <a:t>Target ID validation not well-established</a:t>
            </a:r>
          </a:p>
          <a:p>
            <a:r>
              <a:rPr lang="en-US" dirty="0"/>
              <a:t>Metabolic liability concerns</a:t>
            </a:r>
          </a:p>
          <a:p>
            <a:r>
              <a:rPr lang="en-US" dirty="0"/>
              <a:t>Hs selectivity could be challenging due to high active site </a:t>
            </a:r>
            <a:r>
              <a:rPr lang="en-US" dirty="0" err="1"/>
              <a:t>homoloy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0FD3FB-8523-CFAE-66EE-6E2A159FD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PF3D7_1235600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5C527D-B0A2-8B97-45F7-252B6FC7EA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SHMT (serine </a:t>
            </a:r>
            <a:r>
              <a:rPr lang="en-US" dirty="0" err="1"/>
              <a:t>hydroxymethyltransferase</a:t>
            </a:r>
            <a:r>
              <a:rPr lang="en-US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7FB573-EEA6-5D92-05C8-FDCB695671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96/91</a:t>
            </a:r>
          </a:p>
        </p:txBody>
      </p:sp>
    </p:spTree>
    <p:extLst>
      <p:ext uri="{BB962C8B-B14F-4D97-AF65-F5344CB8AC3E}">
        <p14:creationId xmlns:p14="http://schemas.microsoft.com/office/powerpoint/2010/main" val="1937649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3437E5-83F2-0F31-E986-B7063A7995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Non-protein kinase that phosphorylates deoxythymidine 5′-monophosphate (TMP) to deoxythymidine 5′-diphosphate (TDP), which is the precursor to deoxythymidine 5′-triphosphate (TTP), an essential building block in the process of DNA replication and repair</a:t>
            </a:r>
          </a:p>
          <a:p>
            <a:r>
              <a:rPr lang="en-US" dirty="0"/>
              <a:t>Has human homologue (P23919) with quite some similarities (TM </a:t>
            </a:r>
            <a:r>
              <a:rPr lang="en-US" dirty="0" err="1"/>
              <a:t>aligh</a:t>
            </a:r>
            <a:r>
              <a:rPr lang="en-US" dirty="0"/>
              <a:t> 0.93; TM-align sequence: 0.38) </a:t>
            </a:r>
          </a:p>
          <a:p>
            <a:r>
              <a:rPr lang="en-US" dirty="0"/>
              <a:t>Essential in falciparum parasites</a:t>
            </a:r>
          </a:p>
          <a:p>
            <a:r>
              <a:rPr lang="en-US" dirty="0"/>
              <a:t>Expressed in ABS and mature gametocytes (Malaria Cell Atlas)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EE52CF2-7D45-62A5-E74E-16141CB74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Confirm drug targets</a:t>
            </a:r>
          </a:p>
          <a:p>
            <a:r>
              <a:rPr lang="en-US" dirty="0"/>
              <a:t>Evaluate expression in liver stage (currently unclear)</a:t>
            </a:r>
          </a:p>
          <a:p>
            <a:r>
              <a:rPr lang="en-US" dirty="0"/>
              <a:t>Generate phenotypic data (less available)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6204DEF-54D2-AADF-65CF-8E063FACB6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Potential drug target against P. Falciparum but also for other diseases</a:t>
            </a:r>
          </a:p>
          <a:p>
            <a:r>
              <a:rPr lang="en-US" dirty="0"/>
              <a:t>Plenty of literature available</a:t>
            </a:r>
          </a:p>
          <a:p>
            <a:r>
              <a:rPr lang="en-US" dirty="0"/>
              <a:t>Many tool compounds available </a:t>
            </a:r>
          </a:p>
          <a:p>
            <a:r>
              <a:rPr lang="en-US" dirty="0"/>
              <a:t>Crystal structures available for many species, including falciparum </a:t>
            </a:r>
          </a:p>
          <a:p>
            <a:r>
              <a:rPr lang="en-US" dirty="0"/>
              <a:t>Extensive biochemical studies</a:t>
            </a:r>
          </a:p>
          <a:p>
            <a:r>
              <a:rPr lang="en-US" dirty="0"/>
              <a:t>Functional assays available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7197664-CC9F-F660-3DEF-DA74183F37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Off-target effects</a:t>
            </a:r>
          </a:p>
          <a:p>
            <a:r>
              <a:rPr lang="en-US" dirty="0"/>
              <a:t>Selectivity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ABAD9F-554A-50B1-24C5-0E503A3A0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PF3D7_1251300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AEA1448-A704-7257-3130-81C4E67157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TMK (thymidylate kinase)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62CCCF-A559-4768-C9BF-47D24611F8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88/68</a:t>
            </a:r>
          </a:p>
        </p:txBody>
      </p:sp>
    </p:spTree>
    <p:extLst>
      <p:ext uri="{BB962C8B-B14F-4D97-AF65-F5344CB8AC3E}">
        <p14:creationId xmlns:p14="http://schemas.microsoft.com/office/powerpoint/2010/main" val="28521384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DF4AAB0-B6E7-4DB0-204E-D91B31CA8A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 IB family of highly conserved enzymes that regulate DNA topology; ATP-independent; introduces transient single-strand breaks in double-stranded DNA</a:t>
            </a:r>
          </a:p>
          <a:p>
            <a:r>
              <a:rPr lang="en-US" dirty="0"/>
              <a:t>Relieves torsional strain in DNA by cleaving and re-sealing the phosphodiester backbone; Cleavage results in a covalent enzyme-DNA intermediate established by a conserved tyrosine residue</a:t>
            </a:r>
          </a:p>
          <a:p>
            <a:r>
              <a:rPr lang="en-US" dirty="0"/>
              <a:t>Implicated in transcription and DNA replication during the falciparum asexual blood-stage cycle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AF8A371-0955-849B-E35D-4E7F7CEF4F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/>
            <a:r>
              <a:rPr lang="en-US" sz="1600" dirty="0"/>
              <a:t>Cloning and expressing functional enzyme and assay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Utilize crystal structure with bound allosteric for virtual screening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HTS using small molecule library to identify drug-like inhibitor as starting points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117A9BB-22D6-B7A8-AD5A-E7F8F8A251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Full length functional enzyme has been cloned and expressed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Multiple assay formats have been described (PMID </a:t>
            </a:r>
            <a:r>
              <a:rPr lang="en-US" sz="1600" dirty="0">
                <a:effectLst/>
                <a:ea typeface="Calibri" panose="020F0502020204030204" pitchFamily="34" charset="0"/>
              </a:rPr>
              <a:t>23121492</a:t>
            </a:r>
            <a:r>
              <a:rPr lang="en-US" sz="1600" dirty="0">
                <a:effectLst/>
              </a:rPr>
              <a:t>, </a:t>
            </a:r>
            <a:r>
              <a:rPr lang="en-US" sz="1600" dirty="0">
                <a:effectLst/>
                <a:ea typeface="Calibri" panose="020F0502020204030204" pitchFamily="34" charset="0"/>
              </a:rPr>
              <a:t>27796331</a:t>
            </a:r>
            <a:r>
              <a:rPr lang="en-US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Crystal structures of human ortholog are available</a:t>
            </a:r>
          </a:p>
          <a:p>
            <a:pPr marL="285750" indent="-285750"/>
            <a:r>
              <a:rPr lang="en-US" dirty="0"/>
              <a:t>Tool compounds (e.g. </a:t>
            </a:r>
            <a:r>
              <a:rPr lang="en-US" dirty="0" err="1"/>
              <a:t>camptothecin</a:t>
            </a:r>
            <a:r>
              <a:rPr lang="en-US" dirty="0"/>
              <a:t>) exist with activity against both human and parasite (blood stage) enzymes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</a:rPr>
              <a:t>nhibitors in clinical use for cancer and bacterial infections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1328A12-E4AF-E917-428E-28D22822AF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Protein structure and a small molecule inhibitor hit specifically targeting PfTopo1 are not available</a:t>
            </a:r>
          </a:p>
          <a:p>
            <a:r>
              <a:rPr lang="en-US" dirty="0"/>
              <a:t>Inhibitors identified to date all act by reversibly stabilizing the covalent intermediate state </a:t>
            </a:r>
            <a:r>
              <a:rPr lang="en-US" dirty="0" err="1"/>
              <a:t>TopoI</a:t>
            </a:r>
            <a:r>
              <a:rPr lang="en-US" dirty="0"/>
              <a:t>-DNA complex</a:t>
            </a:r>
          </a:p>
          <a:p>
            <a:r>
              <a:rPr lang="en-US" dirty="0"/>
              <a:t>Need for selectivity against the human ortholog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658168-4990-9EB6-EE88-3E1AEA96A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PF3D7_0510500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19DD96A-EDA9-2390-E87E-621DFDBA2B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r>
              <a:rPr lang="en-US" dirty="0" err="1"/>
              <a:t>TopoI</a:t>
            </a:r>
            <a:r>
              <a:rPr lang="en-US" dirty="0"/>
              <a:t> (topoisomerase I)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774644-9964-CC0D-55AB-188D173200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80/71</a:t>
            </a:r>
          </a:p>
        </p:txBody>
      </p:sp>
    </p:spTree>
    <p:extLst>
      <p:ext uri="{BB962C8B-B14F-4D97-AF65-F5344CB8AC3E}">
        <p14:creationId xmlns:p14="http://schemas.microsoft.com/office/powerpoint/2010/main" val="2619393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35F563B-820A-FFE9-750C-87EA578604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Deubiquitinating and a </a:t>
            </a:r>
            <a:r>
              <a:rPr lang="en-US" dirty="0" err="1"/>
              <a:t>deNeddylating</a:t>
            </a:r>
            <a:r>
              <a:rPr lang="en-US" dirty="0"/>
              <a:t> enzyme (May cleave pro-</a:t>
            </a:r>
            <a:r>
              <a:rPr lang="en-US" dirty="0" err="1"/>
              <a:t>Ub</a:t>
            </a:r>
            <a:r>
              <a:rPr lang="en-US" dirty="0"/>
              <a:t>, does not cleave </a:t>
            </a:r>
            <a:r>
              <a:rPr lang="en-US" dirty="0" err="1"/>
              <a:t>diUb</a:t>
            </a:r>
            <a:r>
              <a:rPr lang="en-US" dirty="0"/>
              <a:t>)</a:t>
            </a:r>
          </a:p>
          <a:p>
            <a:r>
              <a:rPr lang="en-US" dirty="0"/>
              <a:t>Dual-specificity enzyme for ubiquitin and Nedd8</a:t>
            </a:r>
          </a:p>
          <a:p>
            <a:r>
              <a:rPr lang="en-US" dirty="0"/>
              <a:t>Likely essential in falciparum parasites</a:t>
            </a:r>
          </a:p>
          <a:p>
            <a:r>
              <a:rPr lang="en-US" dirty="0"/>
              <a:t>Expressed across lifecycle: ABS, high in stage V gametocytes, liver-stage in Pb by malaria cell atlas (Malaria Cell Atlas)</a:t>
            </a:r>
          </a:p>
          <a:p>
            <a:r>
              <a:rPr lang="en-US" dirty="0"/>
              <a:t>Low homology to human (32% identity)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25F014B-DB44-4988-9C95-859D1141A3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Confirm essentiality</a:t>
            </a:r>
          </a:p>
          <a:p>
            <a:r>
              <a:rPr lang="en-US" dirty="0"/>
              <a:t>Validation with target/knockout-down</a:t>
            </a:r>
          </a:p>
          <a:p>
            <a:r>
              <a:rPr lang="en-US" dirty="0"/>
              <a:t>Isozyme activity may be important to evaluate in context of </a:t>
            </a:r>
            <a:r>
              <a:rPr lang="en-US" dirty="0" err="1"/>
              <a:t>druggability</a:t>
            </a:r>
            <a:endParaRPr lang="en-US" dirty="0"/>
          </a:p>
          <a:p>
            <a:r>
              <a:rPr lang="en-US" dirty="0"/>
              <a:t>Confirm </a:t>
            </a:r>
            <a:r>
              <a:rPr lang="en-US" dirty="0" err="1"/>
              <a:t>druggability</a:t>
            </a:r>
            <a:endParaRPr lang="en-US" dirty="0"/>
          </a:p>
          <a:p>
            <a:pPr lvl="1"/>
            <a:r>
              <a:rPr lang="en-US" dirty="0" err="1"/>
              <a:t>BindingDB</a:t>
            </a:r>
            <a:r>
              <a:rPr lang="en-US" dirty="0"/>
              <a:t> compounds</a:t>
            </a:r>
          </a:p>
          <a:p>
            <a:pPr lvl="1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FF4159-12C8-C0ED-59F7-C2169641F0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Assay reaction with </a:t>
            </a:r>
            <a:r>
              <a:rPr lang="en-US" dirty="0" err="1"/>
              <a:t>Ub</a:t>
            </a:r>
            <a:r>
              <a:rPr lang="en-US" dirty="0"/>
              <a:t>/Nedd8 probes (PMID 17371404)</a:t>
            </a:r>
          </a:p>
          <a:p>
            <a:r>
              <a:rPr lang="en-US" dirty="0"/>
              <a:t>Recombinant protein expressed and structure solved with </a:t>
            </a:r>
            <a:r>
              <a:rPr lang="en-US" dirty="0" err="1"/>
              <a:t>Ub</a:t>
            </a:r>
            <a:r>
              <a:rPr lang="en-US" dirty="0"/>
              <a:t> and </a:t>
            </a:r>
            <a:r>
              <a:rPr lang="en-US" dirty="0" err="1"/>
              <a:t>UbVME</a:t>
            </a:r>
            <a:r>
              <a:rPr lang="en-US" dirty="0"/>
              <a:t> substrates (PMID 20042598)</a:t>
            </a:r>
          </a:p>
          <a:p>
            <a:r>
              <a:rPr lang="en-US" dirty="0"/>
              <a:t>Compounds evaluated in mammalian and Leishmania</a:t>
            </a:r>
          </a:p>
          <a:p>
            <a:r>
              <a:rPr lang="en-US" dirty="0"/>
              <a:t>Identification of covalent fragment inhibitors for Plasmodium falciparum UCHL3 with anti-malarial efficacy (PMID 37634761)</a:t>
            </a:r>
          </a:p>
          <a:p>
            <a:r>
              <a:rPr lang="en-US" dirty="0"/>
              <a:t>Assay available for </a:t>
            </a:r>
            <a:r>
              <a:rPr lang="en-US" dirty="0" err="1"/>
              <a:t>Pf</a:t>
            </a:r>
            <a:r>
              <a:rPr lang="en-US" dirty="0"/>
              <a:t> and mammalian cells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5B1E026-9CED-58EB-93E7-1FBB904AA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Transfections of catalytically-dead mutant not successful  (PMID 20042598)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FBF852-6CE5-41E1-4C75-7654A1E69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PF3D7_1460400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3E524F-6243-B0F8-9488-A207B1E687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UCHL3 (ubiquitin carboxyl-terminal hydrolase isozyme L3)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56AF7A-BD35-425C-B8EA-64E579F61E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88/84</a:t>
            </a:r>
          </a:p>
        </p:txBody>
      </p:sp>
    </p:spTree>
    <p:extLst>
      <p:ext uri="{BB962C8B-B14F-4D97-AF65-F5344CB8AC3E}">
        <p14:creationId xmlns:p14="http://schemas.microsoft.com/office/powerpoint/2010/main" val="1693202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</TotalTime>
  <Words>4525</Words>
  <Application>Microsoft Macintosh PowerPoint</Application>
  <PresentationFormat>Widescreen</PresentationFormat>
  <Paragraphs>558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-apple-system</vt:lpstr>
      <vt:lpstr>Aptos</vt:lpstr>
      <vt:lpstr>Arial</vt:lpstr>
      <vt:lpstr>BlinkMacSystemFont</vt:lpstr>
      <vt:lpstr>Calibri</vt:lpstr>
      <vt:lpstr>Calibri Light</vt:lpstr>
      <vt:lpstr>Helvetica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Godinez Macias, Karla</dc:creator>
  <cp:lastModifiedBy>Godinez Macias, Karla</cp:lastModifiedBy>
  <cp:revision>212</cp:revision>
  <dcterms:created xsi:type="dcterms:W3CDTF">2024-06-12T22:49:42Z</dcterms:created>
  <dcterms:modified xsi:type="dcterms:W3CDTF">2024-09-27T19:45:21Z</dcterms:modified>
</cp:coreProperties>
</file>