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57" r:id="rId4"/>
    <p:sldId id="256" r:id="rId5"/>
    <p:sldId id="258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B52C6-6E25-4CF4-9106-BB802B85352F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3AAC6-F691-4AE8-A4BD-67C28F68FD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786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3AAC6-F691-4AE8-A4BD-67C28F68FD8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1253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73AAC6-F691-4AE8-A4BD-67C28F68FD8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015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C40698-0778-69D9-3630-7004F3C0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2A65341-F87C-F985-C397-19B34C416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C14F12-CEDC-3AB8-0F8A-CAF9EC2A3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34175B-3F4F-DFE4-67AC-DB54BF87E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B2B20B-C3DF-ACC5-28F9-FDABAEC5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8541E1-E084-8C5A-C082-A1CFAD07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B03C67-FBDC-1DDE-BA82-16B889EAA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4A8B7B-5DB2-DB7B-8DB4-5BEE8352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163D66-6663-6C96-0E01-A3C615986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CBC45F-51B5-8D81-A1B7-6E930740E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03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F4EA77D-AA3E-8342-87F8-E80D1068A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F506B9D-6558-6A22-8565-E0721F4F5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D935EE-07C2-2438-6D80-2CE1F91A4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4A8603-B4ED-FA6F-7FEF-39B6E540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57B801-F494-8FC3-74CC-17A9A00A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10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822EC6-C3BC-706E-F273-59388E93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DC38E8-6306-CA26-DEB7-88413445D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CAD35C-E344-96A0-6F6E-AD4CB01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6D67F8-B7AD-F96C-3C8B-8709F9BA4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8218F6-E0EB-49D1-ACAC-DF620FABA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75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C166B-9A43-33EA-2391-C45C11280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60F9A7-8F50-7A1A-396A-0A66C1E81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46DCB1-8A8E-A704-110C-E6E3290FD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30BD5F-47D7-FA6C-CE1A-7F70094F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A353F6-8458-0763-CA4A-2FC5C09D6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03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2BCFEF-24E3-AE31-0C6A-BE697AF99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B9438D-A90C-FB00-4A24-A3210CFB2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7580AA-4F7A-7AD8-26E2-65714EDF9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F5139C-9D63-BE84-FBBF-33A26A291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B8490-DB39-0A4B-C05F-23DC271F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0B8080-6688-F6C7-D722-0AA52596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169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C54CF6-82BA-3724-F365-FFC50BF1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9166BB-C99C-F0CE-4609-0C31C9056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C222771-4EC3-A512-49E8-811D6FD6B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7E5C203-BEC6-8ECE-F533-4DEC9F35F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DD95072-107E-B2F4-4FCC-2EF94C4A1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A1C278E-9153-CAE7-E320-6B38FB08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991AF14-6FCE-9E24-75C0-AC75D3E2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9855811-5BED-0700-1522-3A12D123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97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45252F-DE8B-1DAC-7DA9-09F5B0B0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F9B325A-C644-4612-405D-C725B496B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D7B8B61-2E64-632A-0C79-EED6ECA21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AEA6A9-8154-BAE3-EFE5-86F91F68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004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C3D5AC6-BB20-51FE-874B-590429C8F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BDC4CF8-EC4D-1F33-6B2C-D349BB1E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2A67EC-4DC7-8168-5DE3-DB867085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95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F8B77A-C2C0-D9AB-2DCC-3B11B5570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F91B55-68F2-65D8-F06B-BE77B423A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027A34-649B-FDB9-910E-01793B207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2BD9062-065A-5795-517B-350FC7146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0CE0FC3-D9BA-89E9-1709-00397A67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F4EF82-0810-1767-33E4-EB01914C3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73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918236-A7DD-C51E-CFB7-7C5EFBFF9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ACBBBF3-A61E-FCDD-BFE0-2B959540B5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81D7213-1FF0-7203-CE46-026993281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A1C0932-BD39-2B29-7704-F29497DF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EC65C1-76CA-9FC8-137A-C9C24C26B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30FF98-2907-ACB1-173B-8E351766B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86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4CA43CB-4073-40D1-5570-AC809A6E8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B5216B-66E3-E036-2612-DE7212D0B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E0A36F1-07B4-D868-14CB-584C1A001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2470-8BA7-4DCA-B947-4CEA41C1C745}" type="datetimeFigureOut">
              <a:rPr lang="zh-CN" altLang="en-US" smtClean="0"/>
              <a:t>2024/11/3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83B2FB-0BA2-1AF0-C263-EA438E436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742ED5-4ED5-3625-4FAF-E184EF5D3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22DFA-998E-4849-A701-3A0A528F92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00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9A049-710D-4D67-7F25-2BF2371EF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9A22084-8EF7-A72F-4ED8-B4952E69C716}"/>
              </a:ext>
            </a:extLst>
          </p:cNvPr>
          <p:cNvSpPr txBox="1"/>
          <p:nvPr/>
        </p:nvSpPr>
        <p:spPr>
          <a:xfrm>
            <a:off x="513223" y="423490"/>
            <a:ext cx="9462049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1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Echocardiography changes in (a)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LVIDd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and (b) LVIDs in the different groups. Data are expressed as mean ± SEM (n = 8); ns, no significant difference.</a:t>
            </a:r>
          </a:p>
          <a:p>
            <a:pPr>
              <a:lnSpc>
                <a:spcPct val="150000"/>
              </a:lnSpc>
            </a:pP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2932795-3889-D1FB-7FE1-B81FC7D9224B}"/>
              </a:ext>
            </a:extLst>
          </p:cNvPr>
          <p:cNvGrpSpPr/>
          <p:nvPr/>
        </p:nvGrpSpPr>
        <p:grpSpPr>
          <a:xfrm>
            <a:off x="513224" y="2078669"/>
            <a:ext cx="5649122" cy="2245144"/>
            <a:chOff x="207453" y="1198905"/>
            <a:chExt cx="5649122" cy="2245144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7007955-0996-731F-70DA-5625648BF7BD}"/>
                </a:ext>
              </a:extLst>
            </p:cNvPr>
            <p:cNvGrpSpPr/>
            <p:nvPr/>
          </p:nvGrpSpPr>
          <p:grpSpPr>
            <a:xfrm>
              <a:off x="584932" y="1369175"/>
              <a:ext cx="2409444" cy="2074874"/>
              <a:chOff x="483652" y="5109107"/>
              <a:chExt cx="1980000" cy="1440000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D7E04E1E-CD28-A138-48CF-C30577B3A25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3652" y="5109107"/>
                <a:ext cx="1980000" cy="1440000"/>
              </a:xfrm>
              <a:prstGeom prst="rect">
                <a:avLst/>
              </a:prstGeom>
            </p:spPr>
          </p:pic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8E2267BE-6474-A474-9C57-B5EF85F9633E}"/>
                  </a:ext>
                </a:extLst>
              </p:cNvPr>
              <p:cNvGrpSpPr/>
              <p:nvPr/>
            </p:nvGrpSpPr>
            <p:grpSpPr>
              <a:xfrm>
                <a:off x="1031703" y="5289932"/>
                <a:ext cx="340410" cy="215444"/>
                <a:chOff x="5092252" y="6684386"/>
                <a:chExt cx="340410" cy="215444"/>
              </a:xfrm>
            </p:grpSpPr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0C93064-8D91-260A-A1B8-BDCE154B164F}"/>
                    </a:ext>
                  </a:extLst>
                </p:cNvPr>
                <p:cNvSpPr txBox="1"/>
                <p:nvPr/>
              </p:nvSpPr>
              <p:spPr>
                <a:xfrm>
                  <a:off x="5127770" y="6684386"/>
                  <a:ext cx="30489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id="{3C0EE19A-C1EC-3839-2B32-917D62ABA3ED}"/>
                    </a:ext>
                  </a:extLst>
                </p:cNvPr>
                <p:cNvCxnSpPr/>
                <p:nvPr/>
              </p:nvCxnSpPr>
              <p:spPr>
                <a:xfrm>
                  <a:off x="5092252" y="6826870"/>
                  <a:ext cx="330200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A4E292A6-AF19-F93E-C700-B097FB9CF9C4}"/>
                  </a:ext>
                </a:extLst>
              </p:cNvPr>
              <p:cNvGrpSpPr/>
              <p:nvPr/>
            </p:nvGrpSpPr>
            <p:grpSpPr>
              <a:xfrm>
                <a:off x="1358316" y="5109107"/>
                <a:ext cx="642482" cy="215444"/>
                <a:chOff x="5378508" y="6428251"/>
                <a:chExt cx="642482" cy="215444"/>
              </a:xfrm>
            </p:grpSpPr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E22A5763-9EC1-D4D8-78F6-3A726746CC0C}"/>
                    </a:ext>
                  </a:extLst>
                </p:cNvPr>
                <p:cNvSpPr txBox="1"/>
                <p:nvPr/>
              </p:nvSpPr>
              <p:spPr>
                <a:xfrm>
                  <a:off x="5582174" y="6428251"/>
                  <a:ext cx="30489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9" name="直接连接符 18">
                  <a:extLst>
                    <a:ext uri="{FF2B5EF4-FFF2-40B4-BE49-F238E27FC236}">
                      <a16:creationId xmlns:a16="http://schemas.microsoft.com/office/drawing/2014/main" id="{A001DE6D-DEB2-E872-03DB-0F14484E74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78508" y="6562406"/>
                  <a:ext cx="642482" cy="573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FCCD0302-D206-9F69-4C0C-C490267DCFE9}"/>
                </a:ext>
              </a:extLst>
            </p:cNvPr>
            <p:cNvGrpSpPr/>
            <p:nvPr/>
          </p:nvGrpSpPr>
          <p:grpSpPr>
            <a:xfrm>
              <a:off x="3334064" y="1242556"/>
              <a:ext cx="2522511" cy="2161747"/>
              <a:chOff x="2361201" y="5057928"/>
              <a:chExt cx="1980000" cy="1491179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F82EEF91-BE6E-0567-962E-AB5134C984C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1201" y="5109107"/>
                <a:ext cx="1980000" cy="1440000"/>
              </a:xfrm>
              <a:prstGeom prst="rect">
                <a:avLst/>
              </a:prstGeom>
            </p:spPr>
          </p:pic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7D0A0140-2E69-64C4-6B71-DE908504F1D4}"/>
                  </a:ext>
                </a:extLst>
              </p:cNvPr>
              <p:cNvGrpSpPr/>
              <p:nvPr/>
            </p:nvGrpSpPr>
            <p:grpSpPr>
              <a:xfrm>
                <a:off x="2909252" y="5243262"/>
                <a:ext cx="352585" cy="215444"/>
                <a:chOff x="5092252" y="6691615"/>
                <a:chExt cx="352585" cy="215444"/>
              </a:xfrm>
            </p:grpSpPr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EE018DD5-AC47-1B7F-FF47-CFDA999274FC}"/>
                    </a:ext>
                  </a:extLst>
                </p:cNvPr>
                <p:cNvSpPr txBox="1"/>
                <p:nvPr/>
              </p:nvSpPr>
              <p:spPr>
                <a:xfrm>
                  <a:off x="5139945" y="6691615"/>
                  <a:ext cx="30489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id="{7708102B-1514-D24D-CD79-807454235E34}"/>
                    </a:ext>
                  </a:extLst>
                </p:cNvPr>
                <p:cNvCxnSpPr/>
                <p:nvPr/>
              </p:nvCxnSpPr>
              <p:spPr>
                <a:xfrm>
                  <a:off x="5092252" y="6826870"/>
                  <a:ext cx="330200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B973E2D7-7067-E536-8D08-F392E234ADC0}"/>
                  </a:ext>
                </a:extLst>
              </p:cNvPr>
              <p:cNvGrpSpPr/>
              <p:nvPr/>
            </p:nvGrpSpPr>
            <p:grpSpPr>
              <a:xfrm>
                <a:off x="3235865" y="5057928"/>
                <a:ext cx="642482" cy="215444"/>
                <a:chOff x="5378508" y="6430971"/>
                <a:chExt cx="642482" cy="215444"/>
              </a:xfrm>
            </p:grpSpPr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334FF71F-F7A7-D8FC-798B-879F62D26F41}"/>
                    </a:ext>
                  </a:extLst>
                </p:cNvPr>
                <p:cNvSpPr txBox="1"/>
                <p:nvPr/>
              </p:nvSpPr>
              <p:spPr>
                <a:xfrm>
                  <a:off x="5577707" y="6430971"/>
                  <a:ext cx="304892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ns</a:t>
                  </a:r>
                  <a:endParaRPr lang="zh-CN" altLang="en-U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4E7BDB58-2E71-22FC-4301-858D1CB2DD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78508" y="6562406"/>
                  <a:ext cx="642482" cy="573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7E7BBCC-78E1-C884-E5A5-CDB93A56F59A}"/>
                </a:ext>
              </a:extLst>
            </p:cNvPr>
            <p:cNvSpPr txBox="1"/>
            <p:nvPr/>
          </p:nvSpPr>
          <p:spPr>
            <a:xfrm>
              <a:off x="207453" y="1198905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A5D6CAA7-C5C6-7BD9-A32F-559734406852}"/>
                </a:ext>
              </a:extLst>
            </p:cNvPr>
            <p:cNvSpPr txBox="1"/>
            <p:nvPr/>
          </p:nvSpPr>
          <p:spPr>
            <a:xfrm>
              <a:off x="2853572" y="1198905"/>
              <a:ext cx="2816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84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F3FC7-5B48-08F2-7DDB-A7BA4C7FC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3E6C9F9-2E75-A5E6-D58E-EBA78356A407}"/>
              </a:ext>
            </a:extLst>
          </p:cNvPr>
          <p:cNvSpPr txBox="1"/>
          <p:nvPr/>
        </p:nvSpPr>
        <p:spPr>
          <a:xfrm>
            <a:off x="327930" y="465751"/>
            <a:ext cx="11081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2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The mRNA levels of (a) ANP and (b) BNP in two different ISO-treated concentrations are detected by qPCR. Data are expressed as mean ± SEM (n = 3). *P &lt; 0.05, **P &lt; 0.01, and ***P &lt; 0.001; ns, no significant difference.</a:t>
            </a:r>
          </a:p>
          <a:p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AB6C675-15B2-8930-7FCC-FAC5452F5696}"/>
              </a:ext>
            </a:extLst>
          </p:cNvPr>
          <p:cNvGrpSpPr/>
          <p:nvPr/>
        </p:nvGrpSpPr>
        <p:grpSpPr>
          <a:xfrm>
            <a:off x="747780" y="2315494"/>
            <a:ext cx="4966126" cy="2227011"/>
            <a:chOff x="207453" y="1198905"/>
            <a:chExt cx="4966126" cy="2227011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5FB367BE-6F7F-1883-10F6-0F10FED33F27}"/>
                </a:ext>
              </a:extLst>
            </p:cNvPr>
            <p:cNvSpPr txBox="1"/>
            <p:nvPr/>
          </p:nvSpPr>
          <p:spPr>
            <a:xfrm>
              <a:off x="207453" y="1198905"/>
              <a:ext cx="26321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B7CCD9B-262A-8BAA-B9AC-696BFBDC6585}"/>
                </a:ext>
              </a:extLst>
            </p:cNvPr>
            <p:cNvSpPr txBox="1"/>
            <p:nvPr/>
          </p:nvSpPr>
          <p:spPr>
            <a:xfrm>
              <a:off x="2853572" y="1198905"/>
              <a:ext cx="2816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D6D717D4-75D9-E0B0-F98C-C41D31B782D9}"/>
                </a:ext>
              </a:extLst>
            </p:cNvPr>
            <p:cNvGrpSpPr/>
            <p:nvPr/>
          </p:nvGrpSpPr>
          <p:grpSpPr>
            <a:xfrm>
              <a:off x="556754" y="1198905"/>
              <a:ext cx="2011008" cy="2227011"/>
              <a:chOff x="556754" y="1198905"/>
              <a:chExt cx="2011008" cy="2227011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E36314E5-E3C2-458D-62C7-0AFCF24685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6754" y="1198905"/>
                <a:ext cx="2011008" cy="2227011"/>
              </a:xfrm>
              <a:prstGeom prst="rect">
                <a:avLst/>
              </a:prstGeom>
            </p:spPr>
          </p:pic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500CF93-DC44-64DF-DC5A-83B510F4CD77}"/>
                  </a:ext>
                </a:extLst>
              </p:cNvPr>
              <p:cNvSpPr txBox="1"/>
              <p:nvPr/>
            </p:nvSpPr>
            <p:spPr>
              <a:xfrm>
                <a:off x="2001679" y="1347486"/>
                <a:ext cx="366209" cy="231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13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013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FE05C61-C76E-34C4-5675-9C58076CB4B2}"/>
                  </a:ext>
                </a:extLst>
              </p:cNvPr>
              <p:cNvSpPr txBox="1"/>
              <p:nvPr/>
            </p:nvSpPr>
            <p:spPr>
              <a:xfrm>
                <a:off x="1587658" y="2251513"/>
                <a:ext cx="3048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6C3B5CE3-FC81-5FC6-FD41-855315D0D619}"/>
                </a:ext>
              </a:extLst>
            </p:cNvPr>
            <p:cNvGrpSpPr/>
            <p:nvPr/>
          </p:nvGrpSpPr>
          <p:grpSpPr>
            <a:xfrm>
              <a:off x="3195951" y="1199022"/>
              <a:ext cx="1977628" cy="2193883"/>
              <a:chOff x="3195951" y="1199022"/>
              <a:chExt cx="1977628" cy="2193883"/>
            </a:xfrm>
          </p:grpSpPr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FD4844DC-9B2C-3A29-3221-8BD92BEE5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5951" y="1199022"/>
                <a:ext cx="1977628" cy="2193883"/>
              </a:xfrm>
              <a:prstGeom prst="rect">
                <a:avLst/>
              </a:prstGeom>
            </p:spPr>
          </p:pic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96B4658-F521-F7FD-0981-EDF7C0709A24}"/>
                  </a:ext>
                </a:extLst>
              </p:cNvPr>
              <p:cNvSpPr txBox="1"/>
              <p:nvPr/>
            </p:nvSpPr>
            <p:spPr>
              <a:xfrm>
                <a:off x="4611519" y="1479106"/>
                <a:ext cx="366209" cy="231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13" dirty="0">
                    <a:latin typeface="Arial" panose="020B0604020202020204" pitchFamily="34" charset="0"/>
                    <a:cs typeface="Arial" panose="020B0604020202020204" pitchFamily="34" charset="0"/>
                  </a:rPr>
                  <a:t>****</a:t>
                </a:r>
                <a:endParaRPr lang="zh-CN" altLang="en-US" sz="1013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1C44775-9013-9334-7CE5-4B83F9F7ECB7}"/>
                  </a:ext>
                </a:extLst>
              </p:cNvPr>
              <p:cNvSpPr txBox="1"/>
              <p:nvPr/>
            </p:nvSpPr>
            <p:spPr>
              <a:xfrm>
                <a:off x="4210165" y="1902263"/>
                <a:ext cx="3048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8328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26FC-AEDC-FED7-FADB-D33D26716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9CF3B22-6C4C-174C-E189-98B4DA9F3906}"/>
              </a:ext>
            </a:extLst>
          </p:cNvPr>
          <p:cNvGrpSpPr/>
          <p:nvPr/>
        </p:nvGrpSpPr>
        <p:grpSpPr>
          <a:xfrm>
            <a:off x="347423" y="2175464"/>
            <a:ext cx="3762780" cy="3155833"/>
            <a:chOff x="179316" y="1471523"/>
            <a:chExt cx="3762780" cy="3155833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8922644-8B4E-E127-EAE0-CB0C4D172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316" y="1784615"/>
              <a:ext cx="3689743" cy="2542304"/>
            </a:xfrm>
            <a:prstGeom prst="rect">
              <a:avLst/>
            </a:prstGeom>
          </p:spPr>
        </p:pic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164090E5-F9B0-C70B-3480-79902C0B948C}"/>
                </a:ext>
              </a:extLst>
            </p:cNvPr>
            <p:cNvGrpSpPr/>
            <p:nvPr/>
          </p:nvGrpSpPr>
          <p:grpSpPr>
            <a:xfrm>
              <a:off x="455161" y="3176299"/>
              <a:ext cx="3136017" cy="1451057"/>
              <a:chOff x="738163" y="-1007538"/>
              <a:chExt cx="2449302" cy="1451057"/>
            </a:xfrm>
          </p:grpSpPr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B39A25BF-16BC-6554-1810-BAA69356918B}"/>
                  </a:ext>
                </a:extLst>
              </p:cNvPr>
              <p:cNvGrpSpPr/>
              <p:nvPr/>
            </p:nvGrpSpPr>
            <p:grpSpPr>
              <a:xfrm>
                <a:off x="738163" y="-1007538"/>
                <a:ext cx="565724" cy="1448991"/>
                <a:chOff x="738163" y="-1007538"/>
                <a:chExt cx="565724" cy="1448991"/>
              </a:xfrm>
            </p:grpSpPr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D2C39C8E-F735-B71D-1908-78E1F8754B54}"/>
                    </a:ext>
                  </a:extLst>
                </p:cNvPr>
                <p:cNvSpPr txBox="1"/>
                <p:nvPr/>
              </p:nvSpPr>
              <p:spPr>
                <a:xfrm>
                  <a:off x="738163" y="164454"/>
                  <a:ext cx="4058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2ABFD5BC-5BA0-909E-D883-64108E6C1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8163" y="-1007538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722CA7C1-93C0-1124-055C-DB084D06B4EF}"/>
                  </a:ext>
                </a:extLst>
              </p:cNvPr>
              <p:cNvGrpSpPr/>
              <p:nvPr/>
            </p:nvGrpSpPr>
            <p:grpSpPr>
              <a:xfrm>
                <a:off x="1319246" y="-1005472"/>
                <a:ext cx="565724" cy="1448991"/>
                <a:chOff x="1326329" y="-1004147"/>
                <a:chExt cx="565724" cy="1448991"/>
              </a:xfrm>
            </p:grpSpPr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8323BE0B-832F-3151-1D76-C2360E17373B}"/>
                    </a:ext>
                  </a:extLst>
                </p:cNvPr>
                <p:cNvSpPr txBox="1"/>
                <p:nvPr/>
              </p:nvSpPr>
              <p:spPr>
                <a:xfrm>
                  <a:off x="1326329" y="167845"/>
                  <a:ext cx="45076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8" name="直接连接符 27">
                  <a:extLst>
                    <a:ext uri="{FF2B5EF4-FFF2-40B4-BE49-F238E27FC236}">
                      <a16:creationId xmlns:a16="http://schemas.microsoft.com/office/drawing/2014/main" id="{1FEA1761-548E-6020-E6A6-5CD9FE2536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26329" y="-1004147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DDB5FE3E-4109-6CE7-041C-07F206288BAC}"/>
                  </a:ext>
                </a:extLst>
              </p:cNvPr>
              <p:cNvGrpSpPr/>
              <p:nvPr/>
            </p:nvGrpSpPr>
            <p:grpSpPr>
              <a:xfrm>
                <a:off x="1900329" y="-1005575"/>
                <a:ext cx="565724" cy="1448991"/>
                <a:chOff x="1912802" y="-1001341"/>
                <a:chExt cx="565724" cy="1448991"/>
              </a:xfrm>
            </p:grpSpPr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B01CDA6A-8564-857B-52F6-81EFF89183E6}"/>
                    </a:ext>
                  </a:extLst>
                </p:cNvPr>
                <p:cNvSpPr txBox="1"/>
                <p:nvPr/>
              </p:nvSpPr>
              <p:spPr>
                <a:xfrm>
                  <a:off x="1912803" y="170651"/>
                  <a:ext cx="44916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080F7A01-C8E8-5B47-8793-126B6EADA5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12802" y="-1001341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6B82BD26-93E7-98EC-0541-A242860772ED}"/>
                  </a:ext>
                </a:extLst>
              </p:cNvPr>
              <p:cNvGrpSpPr/>
              <p:nvPr/>
            </p:nvGrpSpPr>
            <p:grpSpPr>
              <a:xfrm>
                <a:off x="2382436" y="-1005047"/>
                <a:ext cx="805029" cy="1446398"/>
                <a:chOff x="2382436" y="-1001554"/>
                <a:chExt cx="805029" cy="1446398"/>
              </a:xfrm>
            </p:grpSpPr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9BAD8C2A-118F-019D-9256-EAD07C4F999B}"/>
                    </a:ext>
                  </a:extLst>
                </p:cNvPr>
                <p:cNvSpPr txBox="1"/>
                <p:nvPr/>
              </p:nvSpPr>
              <p:spPr>
                <a:xfrm>
                  <a:off x="2382436" y="167845"/>
                  <a:ext cx="8050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CIH+ISO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4" name="直接连接符 23">
                  <a:extLst>
                    <a:ext uri="{FF2B5EF4-FFF2-40B4-BE49-F238E27FC236}">
                      <a16:creationId xmlns:a16="http://schemas.microsoft.com/office/drawing/2014/main" id="{6CD7E29D-312D-09C8-AD19-860EDBF865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97672" y="-1001554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5D55E56-13E7-C4AA-7EB5-F84ACA8F4F4F}"/>
                </a:ext>
              </a:extLst>
            </p:cNvPr>
            <p:cNvSpPr txBox="1"/>
            <p:nvPr/>
          </p:nvSpPr>
          <p:spPr>
            <a:xfrm>
              <a:off x="1648376" y="1471523"/>
              <a:ext cx="5084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ANP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F900932-F431-5287-DD86-BAAE30FC461B}"/>
                </a:ext>
              </a:extLst>
            </p:cNvPr>
            <p:cNvSpPr txBox="1"/>
            <p:nvPr/>
          </p:nvSpPr>
          <p:spPr>
            <a:xfrm>
              <a:off x="3306986" y="3176299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27kDa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F4CDDB1C-7762-B9D3-6269-245D164D6D68}"/>
              </a:ext>
            </a:extLst>
          </p:cNvPr>
          <p:cNvGrpSpPr/>
          <p:nvPr/>
        </p:nvGrpSpPr>
        <p:grpSpPr>
          <a:xfrm>
            <a:off x="7798508" y="2170441"/>
            <a:ext cx="4546869" cy="3158688"/>
            <a:chOff x="7679220" y="1500745"/>
            <a:chExt cx="4546869" cy="315868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3F7BCC6-5926-88EE-069F-FA853A73B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9220" y="1729197"/>
              <a:ext cx="4512780" cy="2930236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9152086-281A-A717-5BAC-650317A7A77C}"/>
                </a:ext>
              </a:extLst>
            </p:cNvPr>
            <p:cNvSpPr txBox="1"/>
            <p:nvPr/>
          </p:nvSpPr>
          <p:spPr>
            <a:xfrm>
              <a:off x="9785681" y="1500745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AEDFB9B1-2EE7-4555-59ED-2F26DCC91E12}"/>
                </a:ext>
              </a:extLst>
            </p:cNvPr>
            <p:cNvSpPr txBox="1"/>
            <p:nvPr/>
          </p:nvSpPr>
          <p:spPr>
            <a:xfrm>
              <a:off x="11590979" y="3055767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70037C98-A5FD-3BC2-9814-9B9169A37837}"/>
                </a:ext>
              </a:extLst>
            </p:cNvPr>
            <p:cNvGrpSpPr/>
            <p:nvPr/>
          </p:nvGrpSpPr>
          <p:grpSpPr>
            <a:xfrm>
              <a:off x="8331361" y="2951507"/>
              <a:ext cx="3746377" cy="1671779"/>
              <a:chOff x="738163" y="-1007538"/>
              <a:chExt cx="2569119" cy="1449408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8D939AA2-D1AF-8D74-8913-A80D9EA45ED8}"/>
                  </a:ext>
                </a:extLst>
              </p:cNvPr>
              <p:cNvGrpSpPr/>
              <p:nvPr/>
            </p:nvGrpSpPr>
            <p:grpSpPr>
              <a:xfrm>
                <a:off x="738163" y="-1007538"/>
                <a:ext cx="585850" cy="1424152"/>
                <a:chOff x="738163" y="-1007538"/>
                <a:chExt cx="585850" cy="1424152"/>
              </a:xfrm>
            </p:grpSpPr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B4076CE1-AAA0-7E42-685C-88659B6646A8}"/>
                    </a:ext>
                  </a:extLst>
                </p:cNvPr>
                <p:cNvSpPr txBox="1"/>
                <p:nvPr/>
              </p:nvSpPr>
              <p:spPr>
                <a:xfrm>
                  <a:off x="918133" y="139615"/>
                  <a:ext cx="4058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9" name="直接连接符 48">
                  <a:extLst>
                    <a:ext uri="{FF2B5EF4-FFF2-40B4-BE49-F238E27FC236}">
                      <a16:creationId xmlns:a16="http://schemas.microsoft.com/office/drawing/2014/main" id="{EEFBF795-FA15-2BD0-1D32-9179FEA48B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8163" y="-1007538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组合 38">
                <a:extLst>
                  <a:ext uri="{FF2B5EF4-FFF2-40B4-BE49-F238E27FC236}">
                    <a16:creationId xmlns:a16="http://schemas.microsoft.com/office/drawing/2014/main" id="{209AA12A-A212-BE3D-6507-42CA600B14B5}"/>
                  </a:ext>
                </a:extLst>
              </p:cNvPr>
              <p:cNvGrpSpPr/>
              <p:nvPr/>
            </p:nvGrpSpPr>
            <p:grpSpPr>
              <a:xfrm>
                <a:off x="1319246" y="-1005472"/>
                <a:ext cx="625540" cy="1419095"/>
                <a:chOff x="1326329" y="-1004147"/>
                <a:chExt cx="625540" cy="1419095"/>
              </a:xfrm>
            </p:grpSpPr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8C141566-0559-8FD9-B90F-B4CB2BA0865A}"/>
                    </a:ext>
                  </a:extLst>
                </p:cNvPr>
                <p:cNvSpPr txBox="1"/>
                <p:nvPr/>
              </p:nvSpPr>
              <p:spPr>
                <a:xfrm>
                  <a:off x="1501105" y="137949"/>
                  <a:ext cx="45076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7" name="直接连接符 46">
                  <a:extLst>
                    <a:ext uri="{FF2B5EF4-FFF2-40B4-BE49-F238E27FC236}">
                      <a16:creationId xmlns:a16="http://schemas.microsoft.com/office/drawing/2014/main" id="{3F952B65-E3C3-D259-778A-E268ACDEB5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26329" y="-1004147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组合 39">
                <a:extLst>
                  <a:ext uri="{FF2B5EF4-FFF2-40B4-BE49-F238E27FC236}">
                    <a16:creationId xmlns:a16="http://schemas.microsoft.com/office/drawing/2014/main" id="{125A15BF-2155-CFC7-C057-8E24721F7C0A}"/>
                  </a:ext>
                </a:extLst>
              </p:cNvPr>
              <p:cNvGrpSpPr/>
              <p:nvPr/>
            </p:nvGrpSpPr>
            <p:grpSpPr>
              <a:xfrm>
                <a:off x="1900329" y="-1005575"/>
                <a:ext cx="601924" cy="1442887"/>
                <a:chOff x="1912802" y="-1001341"/>
                <a:chExt cx="601924" cy="1442887"/>
              </a:xfrm>
            </p:grpSpPr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772BE67C-7EFC-219E-0DF2-5DAEC78F72CF}"/>
                    </a:ext>
                  </a:extLst>
                </p:cNvPr>
                <p:cNvSpPr txBox="1"/>
                <p:nvPr/>
              </p:nvSpPr>
              <p:spPr>
                <a:xfrm>
                  <a:off x="2065564" y="164547"/>
                  <a:ext cx="44916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5" name="直接连接符 44">
                  <a:extLst>
                    <a:ext uri="{FF2B5EF4-FFF2-40B4-BE49-F238E27FC236}">
                      <a16:creationId xmlns:a16="http://schemas.microsoft.com/office/drawing/2014/main" id="{9A353D13-C0A9-98A4-334F-E604C07C78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12802" y="-1001341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组合 40">
                <a:extLst>
                  <a:ext uri="{FF2B5EF4-FFF2-40B4-BE49-F238E27FC236}">
                    <a16:creationId xmlns:a16="http://schemas.microsoft.com/office/drawing/2014/main" id="{53D7FCBA-7B60-12C0-2166-62A40B1EC761}"/>
                  </a:ext>
                </a:extLst>
              </p:cNvPr>
              <p:cNvGrpSpPr/>
              <p:nvPr/>
            </p:nvGrpSpPr>
            <p:grpSpPr>
              <a:xfrm>
                <a:off x="2497672" y="-1005047"/>
                <a:ext cx="809610" cy="1446917"/>
                <a:chOff x="2497672" y="-1001554"/>
                <a:chExt cx="809610" cy="1446917"/>
              </a:xfrm>
            </p:grpSpPr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19C72D61-FDAE-76BE-D569-20A40F48C5CD}"/>
                    </a:ext>
                  </a:extLst>
                </p:cNvPr>
                <p:cNvSpPr txBox="1"/>
                <p:nvPr/>
              </p:nvSpPr>
              <p:spPr>
                <a:xfrm>
                  <a:off x="2502253" y="168364"/>
                  <a:ext cx="8050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CIH+ISO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3" name="直接连接符 42">
                  <a:extLst>
                    <a:ext uri="{FF2B5EF4-FFF2-40B4-BE49-F238E27FC236}">
                      <a16:creationId xmlns:a16="http://schemas.microsoft.com/office/drawing/2014/main" id="{EF89311B-36CF-E74F-D963-4AA031E7E4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97672" y="-1001554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637AE923-6C75-ACD6-79CA-D425E34660C0}"/>
              </a:ext>
            </a:extLst>
          </p:cNvPr>
          <p:cNvGrpSpPr/>
          <p:nvPr/>
        </p:nvGrpSpPr>
        <p:grpSpPr>
          <a:xfrm>
            <a:off x="4195100" y="2194989"/>
            <a:ext cx="3977610" cy="3183955"/>
            <a:chOff x="3944112" y="1479907"/>
            <a:chExt cx="3977610" cy="318395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5174B96-117D-BC27-2569-F9482458C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4112" y="1784615"/>
              <a:ext cx="3911759" cy="2542304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F5393DF-9E70-36EE-9271-A47BB47A9EFE}"/>
                </a:ext>
              </a:extLst>
            </p:cNvPr>
            <p:cNvSpPr txBox="1"/>
            <p:nvPr/>
          </p:nvSpPr>
          <p:spPr>
            <a:xfrm>
              <a:off x="5587527" y="1479907"/>
              <a:ext cx="5084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BNP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C2E62947-2AF8-DD09-D434-383379D3121E}"/>
                </a:ext>
              </a:extLst>
            </p:cNvPr>
            <p:cNvSpPr txBox="1"/>
            <p:nvPr/>
          </p:nvSpPr>
          <p:spPr>
            <a:xfrm>
              <a:off x="7286612" y="3152001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15kDa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D215A8CA-F41F-20B6-0754-80BE20346C47}"/>
                </a:ext>
              </a:extLst>
            </p:cNvPr>
            <p:cNvGrpSpPr/>
            <p:nvPr/>
          </p:nvGrpSpPr>
          <p:grpSpPr>
            <a:xfrm>
              <a:off x="4253106" y="3055767"/>
              <a:ext cx="3525168" cy="1608095"/>
              <a:chOff x="738163" y="-1007538"/>
              <a:chExt cx="2571044" cy="1398413"/>
            </a:xfrm>
          </p:grpSpPr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2441C377-91CA-1714-70EE-83BDC640EEF3}"/>
                  </a:ext>
                </a:extLst>
              </p:cNvPr>
              <p:cNvGrpSpPr/>
              <p:nvPr/>
            </p:nvGrpSpPr>
            <p:grpSpPr>
              <a:xfrm>
                <a:off x="738163" y="-1007538"/>
                <a:ext cx="565724" cy="1374372"/>
                <a:chOff x="738163" y="-1007538"/>
                <a:chExt cx="565724" cy="1374372"/>
              </a:xfrm>
            </p:grpSpPr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653CE33-601B-6B4D-90F0-179618EABC6E}"/>
                    </a:ext>
                  </a:extLst>
                </p:cNvPr>
                <p:cNvSpPr txBox="1"/>
                <p:nvPr/>
              </p:nvSpPr>
              <p:spPr>
                <a:xfrm>
                  <a:off x="843859" y="89835"/>
                  <a:ext cx="4058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2" name="直接连接符 61">
                  <a:extLst>
                    <a:ext uri="{FF2B5EF4-FFF2-40B4-BE49-F238E27FC236}">
                      <a16:creationId xmlns:a16="http://schemas.microsoft.com/office/drawing/2014/main" id="{8811C7DD-15C2-19B5-3D53-1C7471E513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8163" y="-1007538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组合 51">
                <a:extLst>
                  <a:ext uri="{FF2B5EF4-FFF2-40B4-BE49-F238E27FC236}">
                    <a16:creationId xmlns:a16="http://schemas.microsoft.com/office/drawing/2014/main" id="{4F1784B4-9F17-6E82-5F09-57E4836FF196}"/>
                  </a:ext>
                </a:extLst>
              </p:cNvPr>
              <p:cNvGrpSpPr/>
              <p:nvPr/>
            </p:nvGrpSpPr>
            <p:grpSpPr>
              <a:xfrm>
                <a:off x="1319246" y="-1005472"/>
                <a:ext cx="565724" cy="1396347"/>
                <a:chOff x="1326329" y="-1004147"/>
                <a:chExt cx="565724" cy="1396347"/>
              </a:xfrm>
            </p:grpSpPr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BDD58A16-8D66-0112-7072-B2B923AD0F91}"/>
                    </a:ext>
                  </a:extLst>
                </p:cNvPr>
                <p:cNvSpPr txBox="1"/>
                <p:nvPr/>
              </p:nvSpPr>
              <p:spPr>
                <a:xfrm>
                  <a:off x="1428425" y="115201"/>
                  <a:ext cx="45076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0" name="直接连接符 59">
                  <a:extLst>
                    <a:ext uri="{FF2B5EF4-FFF2-40B4-BE49-F238E27FC236}">
                      <a16:creationId xmlns:a16="http://schemas.microsoft.com/office/drawing/2014/main" id="{FBE1CAA8-8C71-AB7F-6C22-BCD453D001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26329" y="-1004147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A6FF367B-4355-05C2-7C77-F456ABBE93C2}"/>
                  </a:ext>
                </a:extLst>
              </p:cNvPr>
              <p:cNvGrpSpPr/>
              <p:nvPr/>
            </p:nvGrpSpPr>
            <p:grpSpPr>
              <a:xfrm>
                <a:off x="1900329" y="-1005575"/>
                <a:ext cx="578271" cy="1370236"/>
                <a:chOff x="1912802" y="-1001341"/>
                <a:chExt cx="578271" cy="1370236"/>
              </a:xfrm>
            </p:grpSpPr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EDCF713B-CC33-54AC-1253-DA32A54CEA8E}"/>
                    </a:ext>
                  </a:extLst>
                </p:cNvPr>
                <p:cNvSpPr txBox="1"/>
                <p:nvPr/>
              </p:nvSpPr>
              <p:spPr>
                <a:xfrm>
                  <a:off x="2041911" y="91896"/>
                  <a:ext cx="44916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8" name="直接连接符 57">
                  <a:extLst>
                    <a:ext uri="{FF2B5EF4-FFF2-40B4-BE49-F238E27FC236}">
                      <a16:creationId xmlns:a16="http://schemas.microsoft.com/office/drawing/2014/main" id="{D778E501-E55D-C45A-DE18-4C37B1D8B4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12802" y="-1001341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E7DE2396-73C1-33D6-4DF5-5C03C96ED84C}"/>
                  </a:ext>
                </a:extLst>
              </p:cNvPr>
              <p:cNvGrpSpPr/>
              <p:nvPr/>
            </p:nvGrpSpPr>
            <p:grpSpPr>
              <a:xfrm>
                <a:off x="2497672" y="-1005047"/>
                <a:ext cx="811535" cy="1367200"/>
                <a:chOff x="2497672" y="-1001554"/>
                <a:chExt cx="811535" cy="1367200"/>
              </a:xfrm>
            </p:grpSpPr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CF72A40D-2D5F-6BB3-3566-189CF7F7962A}"/>
                    </a:ext>
                  </a:extLst>
                </p:cNvPr>
                <p:cNvSpPr txBox="1"/>
                <p:nvPr/>
              </p:nvSpPr>
              <p:spPr>
                <a:xfrm>
                  <a:off x="2504178" y="88647"/>
                  <a:ext cx="8050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CIH+ISO</a:t>
                  </a:r>
                  <a:endParaRPr lang="zh-CN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6" name="直接连接符 55">
                  <a:extLst>
                    <a:ext uri="{FF2B5EF4-FFF2-40B4-BE49-F238E27FC236}">
                      <a16:creationId xmlns:a16="http://schemas.microsoft.com/office/drawing/2014/main" id="{149E81F2-622C-264B-EDD5-F8DAAFE28A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97672" y="-1001554"/>
                  <a:ext cx="565724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5B20E868-09B4-FB6E-A09B-9BC2E019CFB6}"/>
              </a:ext>
            </a:extLst>
          </p:cNvPr>
          <p:cNvSpPr txBox="1"/>
          <p:nvPr/>
        </p:nvSpPr>
        <p:spPr>
          <a:xfrm>
            <a:off x="482535" y="576700"/>
            <a:ext cx="102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3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Full length Western blots demonstrating the protein expression of (a) ANP and (b) BNP.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A791A9-5CFB-6367-9D86-7C7E24EDC6E5}"/>
              </a:ext>
            </a:extLst>
          </p:cNvPr>
          <p:cNvSpPr txBox="1"/>
          <p:nvPr/>
        </p:nvSpPr>
        <p:spPr>
          <a:xfrm>
            <a:off x="149469" y="2039636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CDCCE6A-9DCC-C366-AA8D-E1D2886B2D09}"/>
              </a:ext>
            </a:extLst>
          </p:cNvPr>
          <p:cNvSpPr txBox="1"/>
          <p:nvPr/>
        </p:nvSpPr>
        <p:spPr>
          <a:xfrm>
            <a:off x="3950128" y="2037485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F837E54-1342-BCA4-9CEB-810CD85BA959}"/>
              </a:ext>
            </a:extLst>
          </p:cNvPr>
          <p:cNvSpPr txBox="1"/>
          <p:nvPr/>
        </p:nvSpPr>
        <p:spPr>
          <a:xfrm>
            <a:off x="8172710" y="203748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8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898B1F86-1CDC-40C0-3445-996D328836FF}"/>
              </a:ext>
            </a:extLst>
          </p:cNvPr>
          <p:cNvGrpSpPr/>
          <p:nvPr/>
        </p:nvGrpSpPr>
        <p:grpSpPr>
          <a:xfrm>
            <a:off x="4499347" y="2093384"/>
            <a:ext cx="3425845" cy="3402753"/>
            <a:chOff x="3930608" y="1447981"/>
            <a:chExt cx="3425845" cy="340275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30F8737-0D82-1BD0-DC39-670B61399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0608" y="1747891"/>
              <a:ext cx="2760792" cy="2734055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3C96BFA-FDF2-69DA-BE98-F680439AAE52}"/>
                </a:ext>
              </a:extLst>
            </p:cNvPr>
            <p:cNvSpPr txBox="1"/>
            <p:nvPr/>
          </p:nvSpPr>
          <p:spPr>
            <a:xfrm>
              <a:off x="5092292" y="1447981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BNP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5F847A1F-9778-A3C3-6A67-053E4C5D7125}"/>
                </a:ext>
              </a:extLst>
            </p:cNvPr>
            <p:cNvSpPr txBox="1"/>
            <p:nvPr/>
          </p:nvSpPr>
          <p:spPr>
            <a:xfrm>
              <a:off x="6644399" y="2602896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15kDa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0FA4C089-4BA1-147F-56D4-6E436D39F840}"/>
                </a:ext>
              </a:extLst>
            </p:cNvPr>
            <p:cNvSpPr txBox="1"/>
            <p:nvPr/>
          </p:nvSpPr>
          <p:spPr>
            <a:xfrm rot="19048467">
              <a:off x="4302027" y="4478724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8B71AF3B-C07B-510F-96F3-E2383F3E6A11}"/>
                </a:ext>
              </a:extLst>
            </p:cNvPr>
            <p:cNvSpPr txBox="1"/>
            <p:nvPr/>
          </p:nvSpPr>
          <p:spPr>
            <a:xfrm rot="19048467">
              <a:off x="4818231" y="447872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995B3DF-823A-6350-47D3-1ECEA64705DB}"/>
                </a:ext>
              </a:extLst>
            </p:cNvPr>
            <p:cNvSpPr txBox="1"/>
            <p:nvPr/>
          </p:nvSpPr>
          <p:spPr>
            <a:xfrm rot="19048467">
              <a:off x="5384607" y="4466690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30ABF00E-92A0-2DCD-8501-CD94DAE93D52}"/>
                </a:ext>
              </a:extLst>
            </p:cNvPr>
            <p:cNvSpPr txBox="1"/>
            <p:nvPr/>
          </p:nvSpPr>
          <p:spPr>
            <a:xfrm rot="19048467">
              <a:off x="5763768" y="4573735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3242829A-3908-FC96-FB24-6DA0303F3B93}"/>
              </a:ext>
            </a:extLst>
          </p:cNvPr>
          <p:cNvSpPr txBox="1"/>
          <p:nvPr/>
        </p:nvSpPr>
        <p:spPr>
          <a:xfrm>
            <a:off x="321349" y="533903"/>
            <a:ext cx="102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4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Full length Western blots demonstrating the protein expression of (a) ANP and (b) BNP.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EBABCE4-38DF-D27D-2AD3-6B0E594D9FEB}"/>
              </a:ext>
            </a:extLst>
          </p:cNvPr>
          <p:cNvGrpSpPr/>
          <p:nvPr/>
        </p:nvGrpSpPr>
        <p:grpSpPr>
          <a:xfrm>
            <a:off x="8100580" y="2072219"/>
            <a:ext cx="3414073" cy="3419398"/>
            <a:chOff x="8100580" y="2072219"/>
            <a:chExt cx="3414073" cy="3419398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72BFA9F2-2162-CFC5-12AC-DDC51FAFEBDE}"/>
                </a:ext>
              </a:extLst>
            </p:cNvPr>
            <p:cNvSpPr txBox="1"/>
            <p:nvPr/>
          </p:nvSpPr>
          <p:spPr>
            <a:xfrm>
              <a:off x="9091242" y="2072219"/>
              <a:ext cx="8338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B192AA8B-082F-FE29-FF3D-C2F383B14A75}"/>
                </a:ext>
              </a:extLst>
            </p:cNvPr>
            <p:cNvSpPr txBox="1"/>
            <p:nvPr/>
          </p:nvSpPr>
          <p:spPr>
            <a:xfrm>
              <a:off x="10802599" y="3365723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E366E4F-19C0-A793-A199-AEE943E686C0}"/>
                </a:ext>
              </a:extLst>
            </p:cNvPr>
            <p:cNvSpPr txBox="1"/>
            <p:nvPr/>
          </p:nvSpPr>
          <p:spPr>
            <a:xfrm rot="19048467">
              <a:off x="8491313" y="5147501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EF461C5-00AB-DB06-7C6F-22B67B77B88B}"/>
                </a:ext>
              </a:extLst>
            </p:cNvPr>
            <p:cNvSpPr txBox="1"/>
            <p:nvPr/>
          </p:nvSpPr>
          <p:spPr>
            <a:xfrm rot="19048467">
              <a:off x="8997399" y="5132333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1C6199F-339E-9C5D-9921-E0981A180D6E}"/>
                </a:ext>
              </a:extLst>
            </p:cNvPr>
            <p:cNvSpPr txBox="1"/>
            <p:nvPr/>
          </p:nvSpPr>
          <p:spPr>
            <a:xfrm rot="19048467">
              <a:off x="9451498" y="5112093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A566C9D-4CB2-59CE-BF6C-4CFA8FF7E244}"/>
                </a:ext>
              </a:extLst>
            </p:cNvPr>
            <p:cNvSpPr txBox="1"/>
            <p:nvPr/>
          </p:nvSpPr>
          <p:spPr>
            <a:xfrm rot="19048467">
              <a:off x="9663823" y="5214618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E9B7E27-5E52-EE54-7943-B44607433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580" y="2400778"/>
              <a:ext cx="2632746" cy="2734056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47D341B6-CA3F-A187-4599-76C4F87D3159}"/>
              </a:ext>
            </a:extLst>
          </p:cNvPr>
          <p:cNvGrpSpPr/>
          <p:nvPr/>
        </p:nvGrpSpPr>
        <p:grpSpPr>
          <a:xfrm>
            <a:off x="1197372" y="2093001"/>
            <a:ext cx="3252024" cy="3408868"/>
            <a:chOff x="1197372" y="2093001"/>
            <a:chExt cx="3252024" cy="3408868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7A4119C-A856-ED1A-45EC-B9A4C132F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7372" y="2408450"/>
              <a:ext cx="2631475" cy="2734055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D91781B-DAFB-6370-6449-53D9BBA77CF3}"/>
                </a:ext>
              </a:extLst>
            </p:cNvPr>
            <p:cNvSpPr txBox="1"/>
            <p:nvPr/>
          </p:nvSpPr>
          <p:spPr>
            <a:xfrm>
              <a:off x="2230820" y="2093001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ANP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158D5F8-E30B-63AC-18E4-5F2A5A72E6FF}"/>
                </a:ext>
              </a:extLst>
            </p:cNvPr>
            <p:cNvSpPr txBox="1"/>
            <p:nvPr/>
          </p:nvSpPr>
          <p:spPr>
            <a:xfrm>
              <a:off x="3737342" y="3306432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27kDa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611CF72-8C01-2B90-6B5A-0F8DA0EAC9E1}"/>
                </a:ext>
              </a:extLst>
            </p:cNvPr>
            <p:cNvSpPr txBox="1"/>
            <p:nvPr/>
          </p:nvSpPr>
          <p:spPr>
            <a:xfrm rot="19048467">
              <a:off x="1600693" y="5116638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F8C1B40-49E7-6826-5FE5-DB683350E114}"/>
                </a:ext>
              </a:extLst>
            </p:cNvPr>
            <p:cNvSpPr txBox="1"/>
            <p:nvPr/>
          </p:nvSpPr>
          <p:spPr>
            <a:xfrm rot="19048467">
              <a:off x="2072402" y="5129859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28285FA-C970-1CAF-71A1-91CB86EF2A76}"/>
                </a:ext>
              </a:extLst>
            </p:cNvPr>
            <p:cNvSpPr txBox="1"/>
            <p:nvPr/>
          </p:nvSpPr>
          <p:spPr>
            <a:xfrm rot="19048467">
              <a:off x="2531380" y="5129316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898052B-3E59-AC0E-4F66-298779C68821}"/>
                </a:ext>
              </a:extLst>
            </p:cNvPr>
            <p:cNvSpPr txBox="1"/>
            <p:nvPr/>
          </p:nvSpPr>
          <p:spPr>
            <a:xfrm rot="19048467">
              <a:off x="2751932" y="5224870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51865065-AAFE-1800-12AE-93853C4446E0}"/>
              </a:ext>
            </a:extLst>
          </p:cNvPr>
          <p:cNvSpPr txBox="1"/>
          <p:nvPr/>
        </p:nvSpPr>
        <p:spPr>
          <a:xfrm>
            <a:off x="865728" y="1921417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B6388ED-7F65-7A7C-8B22-835C2D70A4A4}"/>
              </a:ext>
            </a:extLst>
          </p:cNvPr>
          <p:cNvSpPr txBox="1"/>
          <p:nvPr/>
        </p:nvSpPr>
        <p:spPr>
          <a:xfrm>
            <a:off x="4183126" y="1917928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FCC518D-0343-957E-E3A9-E6D1D7B9743D}"/>
              </a:ext>
            </a:extLst>
          </p:cNvPr>
          <p:cNvSpPr txBox="1"/>
          <p:nvPr/>
        </p:nvSpPr>
        <p:spPr>
          <a:xfrm>
            <a:off x="7716691" y="191792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648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21CF0-31A1-AAF5-3410-220EF3F9E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组合 64">
            <a:extLst>
              <a:ext uri="{FF2B5EF4-FFF2-40B4-BE49-F238E27FC236}">
                <a16:creationId xmlns:a16="http://schemas.microsoft.com/office/drawing/2014/main" id="{173E59DE-F9B3-8F36-E5DD-DB8FFFDC2B12}"/>
              </a:ext>
            </a:extLst>
          </p:cNvPr>
          <p:cNvGrpSpPr/>
          <p:nvPr/>
        </p:nvGrpSpPr>
        <p:grpSpPr>
          <a:xfrm>
            <a:off x="590206" y="2061289"/>
            <a:ext cx="2642909" cy="3706988"/>
            <a:chOff x="353680" y="1276998"/>
            <a:chExt cx="2642909" cy="3706988"/>
          </a:xfrm>
        </p:grpSpPr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E7608897-9166-B186-51D7-9AA3A6E9404D}"/>
                </a:ext>
              </a:extLst>
            </p:cNvPr>
            <p:cNvGrpSpPr/>
            <p:nvPr/>
          </p:nvGrpSpPr>
          <p:grpSpPr>
            <a:xfrm>
              <a:off x="353680" y="1276998"/>
              <a:ext cx="2265265" cy="3706988"/>
              <a:chOff x="1141955" y="438798"/>
              <a:chExt cx="2265265" cy="3706988"/>
            </a:xfrm>
          </p:grpSpPr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761729A8-F7D2-999F-E65A-878DCBC201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1955" y="701888"/>
                <a:ext cx="2265265" cy="3014644"/>
              </a:xfrm>
              <a:prstGeom prst="rect">
                <a:avLst/>
              </a:prstGeom>
            </p:spPr>
          </p:pic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2EB884E0-0200-6243-A87A-E4345DB118D4}"/>
                  </a:ext>
                </a:extLst>
              </p:cNvPr>
              <p:cNvSpPr/>
              <p:nvPr/>
            </p:nvSpPr>
            <p:spPr>
              <a:xfrm>
                <a:off x="1408092" y="1883096"/>
                <a:ext cx="1767710" cy="241777"/>
              </a:xfrm>
              <a:prstGeom prst="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7E9BE7E-E6DD-D725-D9EE-5E2F6616689F}"/>
                  </a:ext>
                </a:extLst>
              </p:cNvPr>
              <p:cNvSpPr txBox="1"/>
              <p:nvPr/>
            </p:nvSpPr>
            <p:spPr>
              <a:xfrm rot="19048467">
                <a:off x="1367872" y="3741473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4EA6532-C487-181E-62A9-D54F3C3CBA78}"/>
                  </a:ext>
                </a:extLst>
              </p:cNvPr>
              <p:cNvSpPr txBox="1"/>
              <p:nvPr/>
            </p:nvSpPr>
            <p:spPr>
              <a:xfrm rot="19048467">
                <a:off x="1756878" y="3771866"/>
                <a:ext cx="45076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ISO</a:t>
                </a:r>
                <a:endPara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7FCCCBA-D401-85EA-4401-EBA77C065278}"/>
                  </a:ext>
                </a:extLst>
              </p:cNvPr>
              <p:cNvSpPr txBox="1"/>
              <p:nvPr/>
            </p:nvSpPr>
            <p:spPr>
              <a:xfrm rot="19048467">
                <a:off x="2149351" y="3790788"/>
                <a:ext cx="44916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CIH</a:t>
                </a:r>
                <a:endPara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71B8007-8EBE-CF54-2F81-F2D335E3F79D}"/>
                  </a:ext>
                </a:extLst>
              </p:cNvPr>
              <p:cNvSpPr txBox="1"/>
              <p:nvPr/>
            </p:nvSpPr>
            <p:spPr>
              <a:xfrm rot="19048467">
                <a:off x="2310484" y="3868787"/>
                <a:ext cx="80502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CIH+ISO</a:t>
                </a:r>
                <a:endPara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265190E1-6D6F-BA94-0E3C-69F18E28EA8A}"/>
                  </a:ext>
                </a:extLst>
              </p:cNvPr>
              <p:cNvSpPr txBox="1"/>
              <p:nvPr/>
            </p:nvSpPr>
            <p:spPr>
              <a:xfrm>
                <a:off x="1530360" y="438798"/>
                <a:ext cx="15231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Cleaved </a:t>
                </a:r>
                <a:r>
                  <a:rPr lang="en-US" altLang="zh-CN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Caspase</a:t>
                </a:r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-3</a:t>
                </a:r>
                <a:endParaRPr lang="zh-CN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F0439675-447D-61DF-5FCD-B2E8E945ECE8}"/>
                </a:ext>
              </a:extLst>
            </p:cNvPr>
            <p:cNvSpPr txBox="1"/>
            <p:nvPr/>
          </p:nvSpPr>
          <p:spPr>
            <a:xfrm>
              <a:off x="2361479" y="2733973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32kDa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9EDDA38-1AE4-DE91-C5D5-E315943AE580}"/>
              </a:ext>
            </a:extLst>
          </p:cNvPr>
          <p:cNvSpPr txBox="1"/>
          <p:nvPr/>
        </p:nvSpPr>
        <p:spPr>
          <a:xfrm>
            <a:off x="305705" y="256338"/>
            <a:ext cx="10494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5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Full length Western blots demonstrating the protein expression of (a) Cleaved caspase-3, (b)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Bax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, and (c)Bcl-2.</a:t>
            </a:r>
          </a:p>
          <a:p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48F4FAB9-72C0-4E86-3287-5F8EBF14D40E}"/>
              </a:ext>
            </a:extLst>
          </p:cNvPr>
          <p:cNvGrpSpPr/>
          <p:nvPr/>
        </p:nvGrpSpPr>
        <p:grpSpPr>
          <a:xfrm>
            <a:off x="3426192" y="2053545"/>
            <a:ext cx="2669808" cy="3726253"/>
            <a:chOff x="3952630" y="434655"/>
            <a:chExt cx="2669808" cy="3726253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2834B628-3BD5-C65B-2E62-EC9D350E8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2630" y="701887"/>
              <a:ext cx="2188032" cy="3014643"/>
            </a:xfrm>
            <a:prstGeom prst="rect">
              <a:avLst/>
            </a:prstGeom>
          </p:spPr>
        </p:pic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3864E5FC-2EA4-C061-0AB1-8FC5EF73FB7A}"/>
                </a:ext>
              </a:extLst>
            </p:cNvPr>
            <p:cNvSpPr txBox="1"/>
            <p:nvPr/>
          </p:nvSpPr>
          <p:spPr>
            <a:xfrm>
              <a:off x="4814050" y="434655"/>
              <a:ext cx="4651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Bax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4AEC0C31-24D8-F72B-3719-A0A87E4CD01B}"/>
                </a:ext>
              </a:extLst>
            </p:cNvPr>
            <p:cNvSpPr txBox="1"/>
            <p:nvPr/>
          </p:nvSpPr>
          <p:spPr>
            <a:xfrm>
              <a:off x="5987328" y="1822943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21kDa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0E9A72B1-3F1A-53CD-B8E4-7FAC33D76C1B}"/>
                </a:ext>
              </a:extLst>
            </p:cNvPr>
            <p:cNvSpPr txBox="1"/>
            <p:nvPr/>
          </p:nvSpPr>
          <p:spPr>
            <a:xfrm rot="19048467">
              <a:off x="4019484" y="3756595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4673E8C8-EE4C-3406-BA90-52338C687B41}"/>
                </a:ext>
              </a:extLst>
            </p:cNvPr>
            <p:cNvSpPr txBox="1"/>
            <p:nvPr/>
          </p:nvSpPr>
          <p:spPr>
            <a:xfrm rot="19048467">
              <a:off x="4408490" y="3786988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DCA876D4-4DDE-0FF7-1D55-F6A99B61D31B}"/>
                </a:ext>
              </a:extLst>
            </p:cNvPr>
            <p:cNvSpPr txBox="1"/>
            <p:nvPr/>
          </p:nvSpPr>
          <p:spPr>
            <a:xfrm rot="19048467">
              <a:off x="4800963" y="3805910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4D74B0C3-6EE1-819A-534B-91AFE9A8E7B9}"/>
                </a:ext>
              </a:extLst>
            </p:cNvPr>
            <p:cNvSpPr txBox="1"/>
            <p:nvPr/>
          </p:nvSpPr>
          <p:spPr>
            <a:xfrm rot="19048467">
              <a:off x="4962096" y="3883909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BD6FEDE6-B5F4-172C-56CE-2DF7082A8BB5}"/>
              </a:ext>
            </a:extLst>
          </p:cNvPr>
          <p:cNvGrpSpPr/>
          <p:nvPr/>
        </p:nvGrpSpPr>
        <p:grpSpPr>
          <a:xfrm>
            <a:off x="6313035" y="2039896"/>
            <a:ext cx="2725223" cy="3728381"/>
            <a:chOff x="6772249" y="442349"/>
            <a:chExt cx="2725223" cy="3728381"/>
          </a:xfrm>
        </p:grpSpPr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E1D3295C-76EE-6E91-0BC6-700FDC9C2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249" y="712792"/>
              <a:ext cx="2257857" cy="3003737"/>
            </a:xfrm>
            <a:prstGeom prst="rect">
              <a:avLst/>
            </a:prstGeom>
          </p:spPr>
        </p:pic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769A9A5F-FEBB-DF27-7EB8-B55B799CAB8C}"/>
                </a:ext>
              </a:extLst>
            </p:cNvPr>
            <p:cNvSpPr txBox="1"/>
            <p:nvPr/>
          </p:nvSpPr>
          <p:spPr>
            <a:xfrm>
              <a:off x="7734528" y="442349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Bcl-2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398242D6-5AC2-8862-4766-5C7CA11BD56B}"/>
                </a:ext>
              </a:extLst>
            </p:cNvPr>
            <p:cNvSpPr txBox="1"/>
            <p:nvPr/>
          </p:nvSpPr>
          <p:spPr>
            <a:xfrm>
              <a:off x="8862362" y="2523045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26kDa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B4DA9CF0-3B9D-4142-BF49-41616F1BF1F0}"/>
                </a:ext>
              </a:extLst>
            </p:cNvPr>
            <p:cNvSpPr txBox="1"/>
            <p:nvPr/>
          </p:nvSpPr>
          <p:spPr>
            <a:xfrm rot="19048467">
              <a:off x="7121685" y="3766417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B53FEB84-D556-1D4E-D67B-D01E9BF50A91}"/>
                </a:ext>
              </a:extLst>
            </p:cNvPr>
            <p:cNvSpPr txBox="1"/>
            <p:nvPr/>
          </p:nvSpPr>
          <p:spPr>
            <a:xfrm rot="19048467">
              <a:off x="7510691" y="3796810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8F72C09C-8BCA-50B7-B637-AFDB4AC5510C}"/>
                </a:ext>
              </a:extLst>
            </p:cNvPr>
            <p:cNvSpPr txBox="1"/>
            <p:nvPr/>
          </p:nvSpPr>
          <p:spPr>
            <a:xfrm rot="19048467">
              <a:off x="7903164" y="3815732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5DD740A0-54CA-4973-3A06-8C30EC5C6BBD}"/>
                </a:ext>
              </a:extLst>
            </p:cNvPr>
            <p:cNvSpPr txBox="1"/>
            <p:nvPr/>
          </p:nvSpPr>
          <p:spPr>
            <a:xfrm rot="19048467">
              <a:off x="8064297" y="3893731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F64A6A81-0F2E-AD65-8C5E-450353473D35}"/>
              </a:ext>
            </a:extLst>
          </p:cNvPr>
          <p:cNvGrpSpPr/>
          <p:nvPr/>
        </p:nvGrpSpPr>
        <p:grpSpPr>
          <a:xfrm>
            <a:off x="9171098" y="2053545"/>
            <a:ext cx="2678474" cy="3695741"/>
            <a:chOff x="9179917" y="450044"/>
            <a:chExt cx="2678474" cy="3695741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D5A886A-99FE-DA50-17A8-7EFC94424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9917" y="711654"/>
              <a:ext cx="2360919" cy="3014643"/>
            </a:xfrm>
            <a:prstGeom prst="rect">
              <a:avLst/>
            </a:prstGeom>
          </p:spPr>
        </p:pic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20A97560-F37A-4E7E-7DB8-4F68C93173E9}"/>
                </a:ext>
              </a:extLst>
            </p:cNvPr>
            <p:cNvSpPr txBox="1"/>
            <p:nvPr/>
          </p:nvSpPr>
          <p:spPr>
            <a:xfrm>
              <a:off x="10113302" y="450044"/>
              <a:ext cx="69602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77B5C729-19D0-60E7-3E3F-73F093DC7F84}"/>
                </a:ext>
              </a:extLst>
            </p:cNvPr>
            <p:cNvSpPr txBox="1"/>
            <p:nvPr/>
          </p:nvSpPr>
          <p:spPr>
            <a:xfrm>
              <a:off x="11223281" y="1744596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8DE41347-CDCD-890C-1A30-E7CF03994572}"/>
                </a:ext>
              </a:extLst>
            </p:cNvPr>
            <p:cNvSpPr txBox="1"/>
            <p:nvPr/>
          </p:nvSpPr>
          <p:spPr>
            <a:xfrm rot="19048467">
              <a:off x="9524115" y="3741472"/>
              <a:ext cx="4058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3A4A3C0E-D6C9-DD71-0FA9-A51745272ACE}"/>
                </a:ext>
              </a:extLst>
            </p:cNvPr>
            <p:cNvSpPr txBox="1"/>
            <p:nvPr/>
          </p:nvSpPr>
          <p:spPr>
            <a:xfrm rot="19048467">
              <a:off x="9913121" y="377186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8037E849-4FAB-3B86-ABE8-384524B2C4D1}"/>
                </a:ext>
              </a:extLst>
            </p:cNvPr>
            <p:cNvSpPr txBox="1"/>
            <p:nvPr/>
          </p:nvSpPr>
          <p:spPr>
            <a:xfrm rot="19048467">
              <a:off x="10305594" y="3790787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8841A9DB-3E33-2A0C-251C-6265283ABAEB}"/>
                </a:ext>
              </a:extLst>
            </p:cNvPr>
            <p:cNvSpPr txBox="1"/>
            <p:nvPr/>
          </p:nvSpPr>
          <p:spPr>
            <a:xfrm rot="19048467">
              <a:off x="10466727" y="3868786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CIH+ISO</a:t>
              </a:r>
              <a:endPara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D5A612B6-EFD5-A1B7-F70B-B55BF318B3A3}"/>
              </a:ext>
            </a:extLst>
          </p:cNvPr>
          <p:cNvSpPr txBox="1"/>
          <p:nvPr/>
        </p:nvSpPr>
        <p:spPr>
          <a:xfrm>
            <a:off x="326992" y="1778286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352DEFD-DAC2-837D-17CA-751C1630F4D8}"/>
              </a:ext>
            </a:extLst>
          </p:cNvPr>
          <p:cNvSpPr txBox="1"/>
          <p:nvPr/>
        </p:nvSpPr>
        <p:spPr>
          <a:xfrm>
            <a:off x="3144484" y="1778286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1BCF7A5-2201-5326-6CCB-6C1931E5BC87}"/>
              </a:ext>
            </a:extLst>
          </p:cNvPr>
          <p:cNvSpPr txBox="1"/>
          <p:nvPr/>
        </p:nvSpPr>
        <p:spPr>
          <a:xfrm>
            <a:off x="6041973" y="178342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5FD0B10-4A47-A898-7E33-DF1904B346C2}"/>
              </a:ext>
            </a:extLst>
          </p:cNvPr>
          <p:cNvSpPr txBox="1"/>
          <p:nvPr/>
        </p:nvSpPr>
        <p:spPr>
          <a:xfrm>
            <a:off x="8948407" y="1778286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37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8CC20-25DD-659C-4CE6-BBFCF635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9A22084-8EF7-A72F-4ED8-B4952E69C716}"/>
              </a:ext>
            </a:extLst>
          </p:cNvPr>
          <p:cNvSpPr txBox="1"/>
          <p:nvPr/>
        </p:nvSpPr>
        <p:spPr>
          <a:xfrm>
            <a:off x="496323" y="735322"/>
            <a:ext cx="8172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1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The primer sequences used for the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qRT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-PCR.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14B835F6-51EB-1804-6D39-0AB4D959B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972496"/>
              </p:ext>
            </p:extLst>
          </p:nvPr>
        </p:nvGraphicFramePr>
        <p:xfrm>
          <a:off x="616200" y="1904322"/>
          <a:ext cx="6853091" cy="17695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3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6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2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Primers for Rat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Forward Sequence (5'-3')</a:t>
                      </a:r>
                      <a:endParaRPr lang="zh-CN" alt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Reverse Sequence (5'-3')</a:t>
                      </a:r>
                      <a:endParaRPr lang="zh-CN" alt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GAPDH</a:t>
                      </a:r>
                      <a:endParaRPr lang="zh-CN" altLang="en-US" sz="11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GAAGGTCGGTGTGAACGGAT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CCCATTTGATGTTAGCGGGAT</a:t>
                      </a:r>
                      <a:endParaRPr lang="zh-CN" altLang="en-US" sz="11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5526942"/>
                  </a:ext>
                </a:extLst>
              </a:tr>
              <a:tr h="46449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ANP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GGTACCGAAGATAACAGCCAAATC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GGCCTCACTAAACCACTCATCTA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7838524"/>
                  </a:ext>
                </a:extLst>
              </a:tr>
              <a:tr h="46449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BNP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CAGTCTCCAGAACAATCCACGAT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ATCCGGTCTATCTTCTGCCCAAA</a:t>
                      </a:r>
                    </a:p>
                  </a:txBody>
                  <a:tcPr marL="90000" marR="90000" marT="4680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1457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672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318</Words>
  <Application>Microsoft Office PowerPoint</Application>
  <PresentationFormat>宽屏</PresentationFormat>
  <Paragraphs>102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yujie zhang</dc:creator>
  <cp:lastModifiedBy>yujie zhang</cp:lastModifiedBy>
  <cp:revision>15</cp:revision>
  <dcterms:created xsi:type="dcterms:W3CDTF">2024-10-23T09:32:55Z</dcterms:created>
  <dcterms:modified xsi:type="dcterms:W3CDTF">2024-11-03T15:27:31Z</dcterms:modified>
</cp:coreProperties>
</file>