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6870700" cy="5029200"/>
  <p:notesSz cx="6870700" cy="50292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5778" y="1559052"/>
            <a:ext cx="5845492" cy="10561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31557" y="2816352"/>
            <a:ext cx="4813935" cy="1257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43852" y="1156716"/>
            <a:ext cx="2991516" cy="3319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541680" y="1156716"/>
            <a:ext cx="2991516" cy="3319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874509" cy="5029835"/>
          </a:xfrm>
          <a:custGeom>
            <a:avLst/>
            <a:gdLst/>
            <a:ahLst/>
            <a:cxnLst/>
            <a:rect l="l" t="t" r="r" b="b"/>
            <a:pathLst>
              <a:path w="6874509" h="5029835">
                <a:moveTo>
                  <a:pt x="0" y="5029454"/>
                </a:moveTo>
                <a:lnTo>
                  <a:pt x="6874383" y="5029454"/>
                </a:lnTo>
                <a:lnTo>
                  <a:pt x="6874383" y="0"/>
                </a:lnTo>
                <a:lnTo>
                  <a:pt x="0" y="0"/>
                </a:lnTo>
                <a:lnTo>
                  <a:pt x="0" y="502945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3852" y="201168"/>
            <a:ext cx="6189345" cy="804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3852" y="1156716"/>
            <a:ext cx="6189345" cy="33192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338197" y="4677156"/>
            <a:ext cx="2200656" cy="251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43852" y="4677156"/>
            <a:ext cx="1581721" cy="251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4951476" y="4677156"/>
            <a:ext cx="1581721" cy="251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15740" y="66865"/>
            <a:ext cx="2336800" cy="91376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Times New Roman"/>
              <a:cs typeface="Times New Roman"/>
            </a:endParaRPr>
          </a:p>
          <a:p>
            <a:pPr algn="ctr" marL="70485" marR="60960">
              <a:lnSpc>
                <a:spcPct val="101400"/>
              </a:lnSpc>
            </a:pPr>
            <a:r>
              <a:rPr dirty="0" sz="1200" b="1">
                <a:latin typeface="Times New Roman"/>
                <a:cs typeface="Times New Roman"/>
              </a:rPr>
              <a:t>15854</a:t>
            </a:r>
            <a:r>
              <a:rPr dirty="0" sz="1200" spc="-10" b="1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</a:t>
            </a:r>
            <a:r>
              <a:rPr dirty="0" sz="1200" spc="-5">
                <a:latin typeface="Times New Roman"/>
                <a:cs typeface="Times New Roman"/>
              </a:rPr>
              <a:t>a</a:t>
            </a:r>
            <a:r>
              <a:rPr dirty="0" sz="1200" spc="5">
                <a:latin typeface="Times New Roman"/>
                <a:cs typeface="Times New Roman"/>
              </a:rPr>
              <a:t>r</a:t>
            </a:r>
            <a:r>
              <a:rPr dirty="0" sz="1200" spc="-10">
                <a:latin typeface="Times New Roman"/>
                <a:cs typeface="Times New Roman"/>
              </a:rPr>
              <a:t>t</a:t>
            </a:r>
            <a:r>
              <a:rPr dirty="0" sz="1200">
                <a:latin typeface="Times New Roman"/>
                <a:cs typeface="Times New Roman"/>
              </a:rPr>
              <a:t>i</a:t>
            </a:r>
            <a:r>
              <a:rPr dirty="0" sz="1200" spc="5">
                <a:latin typeface="Times New Roman"/>
                <a:cs typeface="Times New Roman"/>
              </a:rPr>
              <a:t>c</a:t>
            </a:r>
            <a:r>
              <a:rPr dirty="0" sz="1200" spc="-10">
                <a:latin typeface="Times New Roman"/>
                <a:cs typeface="Times New Roman"/>
              </a:rPr>
              <a:t>i</a:t>
            </a:r>
            <a:r>
              <a:rPr dirty="0" sz="1200">
                <a:latin typeface="Times New Roman"/>
                <a:cs typeface="Times New Roman"/>
              </a:rPr>
              <a:t>p</a:t>
            </a:r>
            <a:r>
              <a:rPr dirty="0" sz="1200" spc="5">
                <a:latin typeface="Times New Roman"/>
                <a:cs typeface="Times New Roman"/>
              </a:rPr>
              <a:t>a</a:t>
            </a:r>
            <a:r>
              <a:rPr dirty="0" sz="1200" spc="-5">
                <a:latin typeface="Times New Roman"/>
                <a:cs typeface="Times New Roman"/>
              </a:rPr>
              <a:t>nts</a:t>
            </a:r>
            <a:r>
              <a:rPr dirty="0" sz="1200">
                <a:latin typeface="Times New Roman"/>
                <a:cs typeface="Times New Roman"/>
              </a:rPr>
              <a:t> ag</a:t>
            </a:r>
            <a:r>
              <a:rPr dirty="0" sz="1200" spc="-10">
                <a:latin typeface="Times New Roman"/>
                <a:cs typeface="Times New Roman"/>
              </a:rPr>
              <a:t>e</a:t>
            </a:r>
            <a:r>
              <a:rPr dirty="0" sz="1200">
                <a:latin typeface="Times New Roman"/>
                <a:cs typeface="Times New Roman"/>
              </a:rPr>
              <a:t>d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黑体"/>
                <a:cs typeface="黑体"/>
              </a:rPr>
              <a:t>≥</a:t>
            </a:r>
            <a:r>
              <a:rPr dirty="0" sz="1200" spc="-300">
                <a:latin typeface="黑体"/>
                <a:cs typeface="黑体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60 y</a:t>
            </a:r>
            <a:r>
              <a:rPr dirty="0" sz="1200" spc="-5">
                <a:latin typeface="Times New Roman"/>
                <a:cs typeface="Times New Roman"/>
              </a:rPr>
              <a:t>e</a:t>
            </a:r>
            <a:r>
              <a:rPr dirty="0" sz="1200" spc="5">
                <a:latin typeface="Times New Roman"/>
                <a:cs typeface="Times New Roman"/>
              </a:rPr>
              <a:t>a</a:t>
            </a:r>
            <a:r>
              <a:rPr dirty="0" sz="1200" spc="-5">
                <a:latin typeface="Times New Roman"/>
                <a:cs typeface="Times New Roman"/>
              </a:rPr>
              <a:t>rs  </a:t>
            </a:r>
            <a:r>
              <a:rPr dirty="0" sz="1200">
                <a:latin typeface="Times New Roman"/>
                <a:cs typeface="Times New Roman"/>
              </a:rPr>
              <a:t>from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CLHLS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(2018)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dataset 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included </a:t>
            </a:r>
            <a:r>
              <a:rPr dirty="0" sz="1200">
                <a:latin typeface="Times New Roman"/>
                <a:cs typeface="Times New Roman"/>
              </a:rPr>
              <a:t>in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8799" y="66865"/>
            <a:ext cx="2336800" cy="91376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127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Times New Roman"/>
              <a:cs typeface="Times New Roman"/>
            </a:endParaRPr>
          </a:p>
          <a:p>
            <a:pPr algn="ctr" marL="69850" marR="61594">
              <a:lnSpc>
                <a:spcPct val="101400"/>
              </a:lnSpc>
            </a:pPr>
            <a:r>
              <a:rPr dirty="0" sz="1200" b="1">
                <a:latin typeface="Times New Roman"/>
                <a:cs typeface="Times New Roman"/>
              </a:rPr>
              <a:t>10983 </a:t>
            </a:r>
            <a:r>
              <a:rPr dirty="0" sz="1200">
                <a:latin typeface="Times New Roman"/>
                <a:cs typeface="Times New Roman"/>
              </a:rPr>
              <a:t>p</a:t>
            </a:r>
            <a:r>
              <a:rPr dirty="0" sz="1200" spc="-5">
                <a:latin typeface="Times New Roman"/>
                <a:cs typeface="Times New Roman"/>
              </a:rPr>
              <a:t>a</a:t>
            </a:r>
            <a:r>
              <a:rPr dirty="0" sz="1200" spc="5">
                <a:latin typeface="Times New Roman"/>
                <a:cs typeface="Times New Roman"/>
              </a:rPr>
              <a:t>r</a:t>
            </a:r>
            <a:r>
              <a:rPr dirty="0" sz="1200" spc="-10">
                <a:latin typeface="Times New Roman"/>
                <a:cs typeface="Times New Roman"/>
              </a:rPr>
              <a:t>t</a:t>
            </a:r>
            <a:r>
              <a:rPr dirty="0" sz="1200">
                <a:latin typeface="Times New Roman"/>
                <a:cs typeface="Times New Roman"/>
              </a:rPr>
              <a:t>i</a:t>
            </a:r>
            <a:r>
              <a:rPr dirty="0" sz="1200" spc="5">
                <a:latin typeface="Times New Roman"/>
                <a:cs typeface="Times New Roman"/>
              </a:rPr>
              <a:t>c</a:t>
            </a:r>
            <a:r>
              <a:rPr dirty="0" sz="1200" spc="-10">
                <a:latin typeface="Times New Roman"/>
                <a:cs typeface="Times New Roman"/>
              </a:rPr>
              <a:t>i</a:t>
            </a:r>
            <a:r>
              <a:rPr dirty="0" sz="1200">
                <a:latin typeface="Times New Roman"/>
                <a:cs typeface="Times New Roman"/>
              </a:rPr>
              <a:t>p</a:t>
            </a:r>
            <a:r>
              <a:rPr dirty="0" sz="1200" spc="5">
                <a:latin typeface="Times New Roman"/>
                <a:cs typeface="Times New Roman"/>
              </a:rPr>
              <a:t>a</a:t>
            </a:r>
            <a:r>
              <a:rPr dirty="0" sz="1200" spc="-5">
                <a:latin typeface="Times New Roman"/>
                <a:cs typeface="Times New Roman"/>
              </a:rPr>
              <a:t>nts</a:t>
            </a:r>
            <a:r>
              <a:rPr dirty="0" sz="1200">
                <a:latin typeface="Times New Roman"/>
                <a:cs typeface="Times New Roman"/>
              </a:rPr>
              <a:t> ag</a:t>
            </a:r>
            <a:r>
              <a:rPr dirty="0" sz="1200" spc="-10">
                <a:latin typeface="Times New Roman"/>
                <a:cs typeface="Times New Roman"/>
              </a:rPr>
              <a:t>e</a:t>
            </a:r>
            <a:r>
              <a:rPr dirty="0" sz="1200">
                <a:latin typeface="Times New Roman"/>
                <a:cs typeface="Times New Roman"/>
              </a:rPr>
              <a:t>d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黑体"/>
                <a:cs typeface="黑体"/>
              </a:rPr>
              <a:t>≥</a:t>
            </a:r>
            <a:r>
              <a:rPr dirty="0" sz="1200" spc="-300">
                <a:latin typeface="黑体"/>
                <a:cs typeface="黑体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60 y</a:t>
            </a:r>
            <a:r>
              <a:rPr dirty="0" sz="1200" spc="-5">
                <a:latin typeface="Times New Roman"/>
                <a:cs typeface="Times New Roman"/>
              </a:rPr>
              <a:t>e</a:t>
            </a:r>
            <a:r>
              <a:rPr dirty="0" sz="1200" spc="5">
                <a:latin typeface="Times New Roman"/>
                <a:cs typeface="Times New Roman"/>
              </a:rPr>
              <a:t>a</a:t>
            </a:r>
            <a:r>
              <a:rPr dirty="0" sz="1200" spc="-5">
                <a:latin typeface="Times New Roman"/>
                <a:cs typeface="Times New Roman"/>
              </a:rPr>
              <a:t>rs  </a:t>
            </a:r>
            <a:r>
              <a:rPr dirty="0" sz="1200">
                <a:latin typeface="Times New Roman"/>
                <a:cs typeface="Times New Roman"/>
              </a:rPr>
              <a:t>from </a:t>
            </a:r>
            <a:r>
              <a:rPr dirty="0" sz="1200" spc="-5">
                <a:latin typeface="Times New Roman"/>
                <a:cs typeface="Times New Roman"/>
              </a:rPr>
              <a:t>CHARLS (2018) dataset 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included </a:t>
            </a:r>
            <a:r>
              <a:rPr dirty="0" sz="1200">
                <a:latin typeface="Times New Roman"/>
                <a:cs typeface="Times New Roman"/>
              </a:rPr>
              <a:t>in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67834" y="3473564"/>
            <a:ext cx="1832610" cy="75882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31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marL="231140">
              <a:lnSpc>
                <a:spcPct val="100000"/>
              </a:lnSpc>
              <a:spcBef>
                <a:spcPts val="5"/>
              </a:spcBef>
            </a:pPr>
            <a:r>
              <a:rPr dirty="0" sz="1200" b="1">
                <a:latin typeface="Times New Roman"/>
                <a:cs typeface="Times New Roman"/>
              </a:rPr>
              <a:t>3840</a:t>
            </a:r>
            <a:r>
              <a:rPr dirty="0" sz="1200" spc="-20" b="1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final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participants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0805" y="3473564"/>
            <a:ext cx="1832610" cy="75882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38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230504">
              <a:lnSpc>
                <a:spcPct val="100000"/>
              </a:lnSpc>
            </a:pPr>
            <a:r>
              <a:rPr dirty="0" sz="1200" b="1">
                <a:latin typeface="Times New Roman"/>
                <a:cs typeface="Times New Roman"/>
              </a:rPr>
              <a:t>2066</a:t>
            </a:r>
            <a:r>
              <a:rPr dirty="0" sz="1200" spc="-25" b="1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final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participants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0" y="4558712"/>
            <a:ext cx="1845310" cy="45847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123825" rIns="0" bIns="0" rtlCol="0" vert="horz">
            <a:spAutoFit/>
          </a:bodyPr>
          <a:lstStyle/>
          <a:p>
            <a:pPr marL="273050">
              <a:lnSpc>
                <a:spcPct val="100000"/>
              </a:lnSpc>
              <a:spcBef>
                <a:spcPts val="975"/>
              </a:spcBef>
            </a:pPr>
            <a:r>
              <a:rPr dirty="0" sz="1200">
                <a:latin typeface="Times New Roman"/>
                <a:cs typeface="Times New Roman"/>
              </a:rPr>
              <a:t>70%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development set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20748" y="4558712"/>
            <a:ext cx="1832610" cy="45847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123825" rIns="0" bIns="0" rtlCol="0" vert="horz">
            <a:spAutoFit/>
          </a:bodyPr>
          <a:lstStyle/>
          <a:p>
            <a:pPr marL="97155">
              <a:lnSpc>
                <a:spcPct val="100000"/>
              </a:lnSpc>
              <a:spcBef>
                <a:spcPts val="975"/>
              </a:spcBef>
            </a:pPr>
            <a:r>
              <a:rPr dirty="0" sz="1200">
                <a:latin typeface="Times New Roman"/>
                <a:cs typeface="Times New Roman"/>
              </a:rPr>
              <a:t>30%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internal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validation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set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89552" y="4558712"/>
            <a:ext cx="1832610" cy="45847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square" lIns="0" tIns="32384" rIns="0" bIns="0" rtlCol="0" vert="horz">
            <a:spAutoFit/>
          </a:bodyPr>
          <a:lstStyle/>
          <a:p>
            <a:pPr marL="832485" marR="142875" indent="-681990">
              <a:lnSpc>
                <a:spcPct val="100000"/>
              </a:lnSpc>
              <a:spcBef>
                <a:spcPts val="254"/>
              </a:spcBef>
            </a:pPr>
            <a:r>
              <a:rPr dirty="0" sz="1200">
                <a:latin typeface="Times New Roman"/>
                <a:cs typeface="Times New Roman"/>
              </a:rPr>
              <a:t>100%</a:t>
            </a:r>
            <a:r>
              <a:rPr dirty="0" sz="1200" spc="-3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external</a:t>
            </a:r>
            <a:r>
              <a:rPr dirty="0" sz="1200" spc="-4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validation </a:t>
            </a:r>
            <a:r>
              <a:rPr dirty="0" sz="1200" spc="-28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set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91052" y="1506855"/>
            <a:ext cx="3186430" cy="1440180"/>
          </a:xfrm>
          <a:custGeom>
            <a:avLst/>
            <a:gdLst/>
            <a:ahLst/>
            <a:cxnLst/>
            <a:rect l="l" t="t" r="r" b="b"/>
            <a:pathLst>
              <a:path w="3186429" h="1440180">
                <a:moveTo>
                  <a:pt x="0" y="1440053"/>
                </a:moveTo>
                <a:lnTo>
                  <a:pt x="3186049" y="1440053"/>
                </a:lnTo>
                <a:lnTo>
                  <a:pt x="3186049" y="0"/>
                </a:lnTo>
                <a:lnTo>
                  <a:pt x="0" y="0"/>
                </a:lnTo>
                <a:lnTo>
                  <a:pt x="0" y="1440053"/>
                </a:lnTo>
                <a:close/>
              </a:path>
            </a:pathLst>
          </a:custGeom>
          <a:ln w="12700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642614" y="1652981"/>
            <a:ext cx="1729739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latin typeface="Times New Roman"/>
                <a:cs typeface="Times New Roman"/>
              </a:rPr>
              <a:t>12014</a:t>
            </a:r>
            <a:r>
              <a:rPr dirty="0" sz="1200" spc="-20" b="1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participants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excluded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86504" y="2057923"/>
            <a:ext cx="2891155" cy="714375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459"/>
              </a:spcBef>
            </a:pPr>
            <a:r>
              <a:rPr dirty="0" sz="1200" b="1">
                <a:latin typeface="Times New Roman"/>
                <a:cs typeface="Times New Roman"/>
              </a:rPr>
              <a:t>5846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Non-denture wearing</a:t>
            </a:r>
            <a:endParaRPr sz="1200">
              <a:latin typeface="Times New Roman"/>
              <a:cs typeface="Times New Roman"/>
            </a:endParaRPr>
          </a:p>
          <a:p>
            <a:pPr marL="228600">
              <a:lnSpc>
                <a:spcPct val="100000"/>
              </a:lnSpc>
              <a:spcBef>
                <a:spcPts val="370"/>
              </a:spcBef>
            </a:pPr>
            <a:r>
              <a:rPr dirty="0" sz="1200" b="1">
                <a:latin typeface="Times New Roman"/>
                <a:cs typeface="Times New Roman"/>
              </a:rPr>
              <a:t>7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Missing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values</a:t>
            </a:r>
            <a:r>
              <a:rPr dirty="0" sz="1200" spc="-2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for</a:t>
            </a:r>
            <a:r>
              <a:rPr dirty="0" sz="1200" spc="1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all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cognitive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measures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r>
              <a:rPr dirty="0" sz="1200" b="1">
                <a:latin typeface="Times New Roman"/>
                <a:cs typeface="Times New Roman"/>
              </a:rPr>
              <a:t>6161</a:t>
            </a:r>
            <a:r>
              <a:rPr dirty="0" sz="1200" spc="-10" b="1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Missing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values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for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covariates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33997" y="1506855"/>
            <a:ext cx="3186430" cy="1440180"/>
          </a:xfrm>
          <a:custGeom>
            <a:avLst/>
            <a:gdLst/>
            <a:ahLst/>
            <a:cxnLst/>
            <a:rect l="l" t="t" r="r" b="b"/>
            <a:pathLst>
              <a:path w="3186429" h="1440180">
                <a:moveTo>
                  <a:pt x="0" y="1440053"/>
                </a:moveTo>
                <a:lnTo>
                  <a:pt x="3186049" y="1440053"/>
                </a:lnTo>
                <a:lnTo>
                  <a:pt x="3186049" y="0"/>
                </a:lnTo>
                <a:lnTo>
                  <a:pt x="0" y="0"/>
                </a:lnTo>
                <a:lnTo>
                  <a:pt x="0" y="1440053"/>
                </a:lnTo>
                <a:close/>
              </a:path>
            </a:pathLst>
          </a:custGeom>
          <a:ln w="12700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23088" y="1686509"/>
            <a:ext cx="1653539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latin typeface="Times New Roman"/>
                <a:cs typeface="Times New Roman"/>
              </a:rPr>
              <a:t>8917</a:t>
            </a:r>
            <a:r>
              <a:rPr dirty="0" sz="1200" spc="-20" b="1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participants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excluded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8853" y="2083435"/>
            <a:ext cx="2890520" cy="669925"/>
          </a:xfrm>
          <a:prstGeom prst="rect">
            <a:avLst/>
          </a:prstGeom>
        </p:spPr>
        <p:txBody>
          <a:bodyPr wrap="square" lIns="0" tIns="438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45"/>
              </a:spcBef>
            </a:pPr>
            <a:r>
              <a:rPr dirty="0" sz="1200" b="1">
                <a:latin typeface="Times New Roman"/>
                <a:cs typeface="Times New Roman"/>
              </a:rPr>
              <a:t>5736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Non-denture wearing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r>
              <a:rPr dirty="0" sz="1200" b="1">
                <a:latin typeface="Times New Roman"/>
                <a:cs typeface="Times New Roman"/>
              </a:rPr>
              <a:t>2510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Missing</a:t>
            </a:r>
            <a:r>
              <a:rPr dirty="0" sz="1200">
                <a:latin typeface="Times New Roman"/>
                <a:cs typeface="Times New Roman"/>
              </a:rPr>
              <a:t> values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for </a:t>
            </a:r>
            <a:r>
              <a:rPr dirty="0" sz="1200" spc="-5">
                <a:latin typeface="Times New Roman"/>
                <a:cs typeface="Times New Roman"/>
              </a:rPr>
              <a:t>all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cognitive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measures</a:t>
            </a:r>
            <a:endParaRPr sz="12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260"/>
              </a:spcBef>
            </a:pPr>
            <a:r>
              <a:rPr dirty="0" sz="1200" b="1">
                <a:latin typeface="Times New Roman"/>
                <a:cs typeface="Times New Roman"/>
              </a:rPr>
              <a:t>671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Missing </a:t>
            </a:r>
            <a:r>
              <a:rPr dirty="0" sz="1200">
                <a:latin typeface="Times New Roman"/>
                <a:cs typeface="Times New Roman"/>
              </a:rPr>
              <a:t>values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for</a:t>
            </a:r>
            <a:r>
              <a:rPr dirty="0" sz="1200" spc="-1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covariates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899998" y="980186"/>
            <a:ext cx="4328795" cy="3590925"/>
            <a:chOff x="899998" y="980186"/>
            <a:chExt cx="4328795" cy="3590925"/>
          </a:xfrm>
        </p:grpSpPr>
        <p:sp>
          <p:nvSpPr>
            <p:cNvPr id="16" name="object 16"/>
            <p:cNvSpPr/>
            <p:nvPr/>
          </p:nvSpPr>
          <p:spPr>
            <a:xfrm>
              <a:off x="5184013" y="980186"/>
              <a:ext cx="0" cy="464820"/>
            </a:xfrm>
            <a:custGeom>
              <a:avLst/>
              <a:gdLst/>
              <a:ahLst/>
              <a:cxnLst/>
              <a:rect l="l" t="t" r="r" b="b"/>
              <a:pathLst>
                <a:path w="0" h="464819">
                  <a:moveTo>
                    <a:pt x="0" y="0"/>
                  </a:moveTo>
                  <a:lnTo>
                    <a:pt x="0" y="46443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5148452" y="1435734"/>
              <a:ext cx="71120" cy="71120"/>
            </a:xfrm>
            <a:custGeom>
              <a:avLst/>
              <a:gdLst/>
              <a:ahLst/>
              <a:cxnLst/>
              <a:rect l="l" t="t" r="r" b="b"/>
              <a:pathLst>
                <a:path w="71120" h="71119">
                  <a:moveTo>
                    <a:pt x="71120" y="0"/>
                  </a:moveTo>
                  <a:lnTo>
                    <a:pt x="0" y="0"/>
                  </a:lnTo>
                  <a:lnTo>
                    <a:pt x="35560" y="71119"/>
                  </a:lnTo>
                  <a:lnTo>
                    <a:pt x="711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1827022" y="980186"/>
              <a:ext cx="0" cy="464820"/>
            </a:xfrm>
            <a:custGeom>
              <a:avLst/>
              <a:gdLst/>
              <a:ahLst/>
              <a:cxnLst/>
              <a:rect l="l" t="t" r="r" b="b"/>
              <a:pathLst>
                <a:path w="0" h="464819">
                  <a:moveTo>
                    <a:pt x="0" y="0"/>
                  </a:moveTo>
                  <a:lnTo>
                    <a:pt x="0" y="46443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1791461" y="1435734"/>
              <a:ext cx="71120" cy="71120"/>
            </a:xfrm>
            <a:custGeom>
              <a:avLst/>
              <a:gdLst/>
              <a:ahLst/>
              <a:cxnLst/>
              <a:rect l="l" t="t" r="r" b="b"/>
              <a:pathLst>
                <a:path w="71119" h="71119">
                  <a:moveTo>
                    <a:pt x="71119" y="0"/>
                  </a:moveTo>
                  <a:lnTo>
                    <a:pt x="0" y="0"/>
                  </a:lnTo>
                  <a:lnTo>
                    <a:pt x="35560" y="71119"/>
                  </a:lnTo>
                  <a:lnTo>
                    <a:pt x="71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5184013" y="2946908"/>
              <a:ext cx="0" cy="464820"/>
            </a:xfrm>
            <a:custGeom>
              <a:avLst/>
              <a:gdLst/>
              <a:ahLst/>
              <a:cxnLst/>
              <a:rect l="l" t="t" r="r" b="b"/>
              <a:pathLst>
                <a:path w="0" h="464820">
                  <a:moveTo>
                    <a:pt x="0" y="0"/>
                  </a:moveTo>
                  <a:lnTo>
                    <a:pt x="0" y="46443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5148452" y="3402456"/>
              <a:ext cx="71120" cy="71120"/>
            </a:xfrm>
            <a:custGeom>
              <a:avLst/>
              <a:gdLst/>
              <a:ahLst/>
              <a:cxnLst/>
              <a:rect l="l" t="t" r="r" b="b"/>
              <a:pathLst>
                <a:path w="71120" h="71120">
                  <a:moveTo>
                    <a:pt x="71120" y="0"/>
                  </a:moveTo>
                  <a:lnTo>
                    <a:pt x="0" y="0"/>
                  </a:lnTo>
                  <a:lnTo>
                    <a:pt x="35560" y="71120"/>
                  </a:lnTo>
                  <a:lnTo>
                    <a:pt x="711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1827022" y="2946908"/>
              <a:ext cx="0" cy="464820"/>
            </a:xfrm>
            <a:custGeom>
              <a:avLst/>
              <a:gdLst/>
              <a:ahLst/>
              <a:cxnLst/>
              <a:rect l="l" t="t" r="r" b="b"/>
              <a:pathLst>
                <a:path w="0" h="464820">
                  <a:moveTo>
                    <a:pt x="0" y="0"/>
                  </a:moveTo>
                  <a:lnTo>
                    <a:pt x="0" y="46443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1791461" y="3402456"/>
              <a:ext cx="71120" cy="71120"/>
            </a:xfrm>
            <a:custGeom>
              <a:avLst/>
              <a:gdLst/>
              <a:ahLst/>
              <a:cxnLst/>
              <a:rect l="l" t="t" r="r" b="b"/>
              <a:pathLst>
                <a:path w="71119" h="71120">
                  <a:moveTo>
                    <a:pt x="71119" y="0"/>
                  </a:moveTo>
                  <a:lnTo>
                    <a:pt x="0" y="0"/>
                  </a:lnTo>
                  <a:lnTo>
                    <a:pt x="35560" y="71120"/>
                  </a:lnTo>
                  <a:lnTo>
                    <a:pt x="71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5193029" y="4231906"/>
              <a:ext cx="0" cy="264795"/>
            </a:xfrm>
            <a:custGeom>
              <a:avLst/>
              <a:gdLst/>
              <a:ahLst/>
              <a:cxnLst/>
              <a:rect l="l" t="t" r="r" b="b"/>
              <a:pathLst>
                <a:path w="0" h="264795">
                  <a:moveTo>
                    <a:pt x="0" y="0"/>
                  </a:moveTo>
                  <a:lnTo>
                    <a:pt x="0" y="26457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5157470" y="4487595"/>
              <a:ext cx="71120" cy="71120"/>
            </a:xfrm>
            <a:custGeom>
              <a:avLst/>
              <a:gdLst/>
              <a:ahLst/>
              <a:cxnLst/>
              <a:rect l="l" t="t" r="r" b="b"/>
              <a:pathLst>
                <a:path w="71120" h="71120">
                  <a:moveTo>
                    <a:pt x="71119" y="0"/>
                  </a:moveTo>
                  <a:lnTo>
                    <a:pt x="0" y="0"/>
                  </a:lnTo>
                  <a:lnTo>
                    <a:pt x="35559" y="71120"/>
                  </a:lnTo>
                  <a:lnTo>
                    <a:pt x="71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958748" y="4231906"/>
              <a:ext cx="877569" cy="306705"/>
            </a:xfrm>
            <a:custGeom>
              <a:avLst/>
              <a:gdLst/>
              <a:ahLst/>
              <a:cxnLst/>
              <a:rect l="l" t="t" r="r" b="b"/>
              <a:pathLst>
                <a:path w="877569" h="306704">
                  <a:moveTo>
                    <a:pt x="877290" y="0"/>
                  </a:moveTo>
                  <a:lnTo>
                    <a:pt x="0" y="306298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899998" y="4501692"/>
              <a:ext cx="79375" cy="67310"/>
            </a:xfrm>
            <a:custGeom>
              <a:avLst/>
              <a:gdLst/>
              <a:ahLst/>
              <a:cxnLst/>
              <a:rect l="l" t="t" r="r" b="b"/>
              <a:pathLst>
                <a:path w="79375" h="67310">
                  <a:moveTo>
                    <a:pt x="55422" y="0"/>
                  </a:moveTo>
                  <a:lnTo>
                    <a:pt x="0" y="57023"/>
                  </a:lnTo>
                  <a:lnTo>
                    <a:pt x="78866" y="67144"/>
                  </a:lnTo>
                  <a:lnTo>
                    <a:pt x="554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836038" y="4231906"/>
              <a:ext cx="949325" cy="307975"/>
            </a:xfrm>
            <a:custGeom>
              <a:avLst/>
              <a:gdLst/>
              <a:ahLst/>
              <a:cxnLst/>
              <a:rect l="l" t="t" r="r" b="b"/>
              <a:pathLst>
                <a:path w="949325" h="307975">
                  <a:moveTo>
                    <a:pt x="0" y="0"/>
                  </a:moveTo>
                  <a:lnTo>
                    <a:pt x="948817" y="307619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2765425" y="4502950"/>
              <a:ext cx="78740" cy="67945"/>
            </a:xfrm>
            <a:custGeom>
              <a:avLst/>
              <a:gdLst/>
              <a:ahLst/>
              <a:cxnLst/>
              <a:rect l="l" t="t" r="r" b="b"/>
              <a:pathLst>
                <a:path w="78739" h="67945">
                  <a:moveTo>
                    <a:pt x="21843" y="0"/>
                  </a:moveTo>
                  <a:lnTo>
                    <a:pt x="0" y="67652"/>
                  </a:lnTo>
                  <a:lnTo>
                    <a:pt x="78612" y="55765"/>
                  </a:lnTo>
                  <a:lnTo>
                    <a:pt x="218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飞侠 小</dc:creator>
  <dcterms:created xsi:type="dcterms:W3CDTF">2024-07-11T13:59:39Z</dcterms:created>
  <dcterms:modified xsi:type="dcterms:W3CDTF">2024-07-11T13:59:39Z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2024-07-11T00:00:00Z</vt:filetime>
  </property>
  <property fmtid="{D5CDD505-2E9C-101B-9397-08002B2CF9AE}" pid="3" name="Creator">
    <vt:lpwstr>Microsoft® Visio® 2021</vt:lpwstr>
  </property>
  <property fmtid="{D5CDD505-2E9C-101B-9397-08002B2CF9AE}" pid="4" name="LastSaved">
    <vt:filetime>2024-07-11T00:00:00Z</vt:filetime>
  </property>
</Properties>
</file>