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/>
    <p:restoredTop sz="94762"/>
  </p:normalViewPr>
  <p:slideViewPr>
    <p:cSldViewPr snapToGrid="0">
      <p:cViewPr>
        <p:scale>
          <a:sx n="142" d="100"/>
          <a:sy n="142" d="100"/>
        </p:scale>
        <p:origin x="244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49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3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665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50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11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5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178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20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36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61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24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AFFE3-B489-4508-910C-851750A9E916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3CAF0-2BA1-4B44-B08F-4B31EF87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4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426787"/>
              </p:ext>
            </p:extLst>
          </p:nvPr>
        </p:nvGraphicFramePr>
        <p:xfrm>
          <a:off x="172960" y="551833"/>
          <a:ext cx="6618364" cy="5762818"/>
        </p:xfrm>
        <a:graphic>
          <a:graphicData uri="http://schemas.openxmlformats.org/drawingml/2006/table">
            <a:tbl>
              <a:tblPr firstRow="1" firstCol="1" bandRow="1"/>
              <a:tblGrid>
                <a:gridCol w="1364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6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05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1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8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6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30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11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6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800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859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3291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84559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Variable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DFS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 </a:t>
                      </a: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80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i="0" dirty="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OS</a:t>
                      </a:r>
                      <a:endParaRPr lang="en-US" sz="8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4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Univariate analysis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Multivariate analysis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Univariate analysis</a:t>
                      </a:r>
                      <a:endParaRPr lang="en-US" sz="8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Multivariate analysis</a:t>
                      </a:r>
                      <a:endParaRPr lang="en-US" sz="8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5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HR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95% CI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p-value</a:t>
                      </a:r>
                      <a:endParaRPr lang="en-US" sz="8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HR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95% CI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p-value</a:t>
                      </a:r>
                      <a:endParaRPr lang="en-US" sz="8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HR</a:t>
                      </a:r>
                      <a:endParaRPr lang="en-US" sz="8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95% CI</a:t>
                      </a:r>
                      <a:endParaRPr lang="en-US" sz="8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p-Value</a:t>
                      </a:r>
                      <a:endParaRPr lang="en-US" sz="8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HR</a:t>
                      </a:r>
                      <a:endParaRPr lang="en-US" sz="8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95% CI</a:t>
                      </a:r>
                      <a:endParaRPr lang="en-US" sz="8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p-value</a:t>
                      </a:r>
                      <a:endParaRPr lang="en-US" sz="8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0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Pre-operative characteristics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0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Tumor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location (Ph / Pb / Pt)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1.160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0.654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2.059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0.612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1.505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0.850 – 2.663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0.353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0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Pre-CRT CA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19-9 (U/mL)</a:t>
                      </a:r>
                    </a:p>
                  </a:txBody>
                  <a:tcPr marL="8294" marR="829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1.000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1.000 – 1.000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 – 1.000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0.404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0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Post-CRT CA19-9 (U/mL)</a:t>
                      </a:r>
                    </a:p>
                  </a:txBody>
                  <a:tcPr marL="8294" marR="829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1.000 – 1.001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 – 1.001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 – 1.001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 – 1.001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0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Pre-CRT CEA (ng/mL)</a:t>
                      </a:r>
                    </a:p>
                  </a:txBody>
                  <a:tcPr marL="8294" marR="829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1.007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0.996 – 1.018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0.223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1.005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0.994 – 1.016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0.398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0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Post-CRT CEA (ng/mL)</a:t>
                      </a:r>
                    </a:p>
                  </a:txBody>
                  <a:tcPr marL="8294" marR="829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1.002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0.973 – 1.019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0.722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1.007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0.990 – 1.023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0.418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5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Pre-CRT </a:t>
                      </a:r>
                      <a:r>
                        <a:rPr lang="en-US" sz="8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Resectability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(R / BR-PV / BR-A / UR-LA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1.020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0.649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1.526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0.187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1.005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0.513 – 1.210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0.102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48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Pathological characteristics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019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Pathological tumor size (mm)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1.026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1.015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1.037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1.020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1.008 – 1.033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1.017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1.009 – 1.026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55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Tumor differentiation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(Well/Moderate/Poor/Others)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1.025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0.470 – 1.347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1.030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0.487 – 1.434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455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Pathological nodal status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(Negative / Positive)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1.002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0.603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1.215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1.015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0.681 – 1.520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1.025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0.647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1.572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529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Resection margins(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R0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/ R1)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1.214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0.605 – 1.642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1.570                           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0.655– 1.721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1.086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0.584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1.105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1.556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0.639 – 1.694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044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Pathological T Category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(T1 / T2 / T3 / T4)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1.128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0.899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1.414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1.220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0.980– 1.518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044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Lymphatics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invasion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(Negative / Positive)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1.227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0.710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1.564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0.015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1.670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0.664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1.693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044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Neural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invasion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(Negative / Positive)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1.007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0.666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1.006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1.012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0.672 – 1.020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044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Venous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system invasion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(Negative / Positive)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1.004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0.690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– 1.038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0.005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1.016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0.653 – 1.077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044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Serosal tissue invasion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(Negative / Positive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1.030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0.741 – 1.065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1.037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0.721 – 1.071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0.019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044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Retropancreatic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tissue invasion (Negative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/ </a:t>
                      </a:r>
                      <a:r>
                        <a:rPr lang="en-US" sz="800" b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Postive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1.032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0.720 – 1.061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0.012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1.039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0.728 – 1.066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044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Portal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venous system 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invasion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(Negative / Positive)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1.469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0.741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1.645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1.433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0.448 – 1.694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0.009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1.476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0.349 – 1.548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1.620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0.447 – 1.659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8044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Arterial system invasion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Negative / Positive)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1.007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0.507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– 1.086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1.071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0.539 – 1.036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8044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Treatment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effect (Evans)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(1 / 2a / 2b / 3 / 4)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1.016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0.628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– 1.061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0.287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1.005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0.624 – 1.039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0.135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8044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Pathological stage (UICC 8</a:t>
                      </a:r>
                      <a:r>
                        <a:rPr lang="en-US" sz="8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)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(1 / 2 / 3)</a:t>
                      </a: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HGGothicM" panose="020B0609000000000000" pitchFamily="49" charset="-128"/>
                          <a:cs typeface="Arial" panose="020B0604020202020204" pitchFamily="34" charset="0"/>
                        </a:rPr>
                        <a:t> *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1.019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0.825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– 1.259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1.039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0.844 – 1.279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1.069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0.868 -1.318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17635" marR="176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1342" y="333568"/>
            <a:ext cx="7117991" cy="218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98499">
              <a:lnSpc>
                <a:spcPct val="107000"/>
              </a:lnSpc>
              <a:spcAft>
                <a:spcPts val="392"/>
              </a:spcAft>
            </a:pPr>
            <a:r>
              <a:rPr lang="en-US" sz="800" b="1" dirty="0">
                <a:solidFill>
                  <a:prstClr val="black"/>
                </a:solidFill>
                <a:cs typeface="Arial" panose="020B0604020202020204" pitchFamily="34" charset="0"/>
              </a:rPr>
              <a:t>TABLE 2 </a:t>
            </a:r>
            <a:r>
              <a:rPr lang="en-US" sz="800" dirty="0">
                <a:solidFill>
                  <a:prstClr val="black"/>
                </a:solidFill>
                <a:cs typeface="Arial" panose="020B0604020202020204" pitchFamily="34" charset="0"/>
              </a:rPr>
              <a:t>Univariate and multivariate analyses to identify independent predictors of disease-free and overall survival </a:t>
            </a:r>
            <a:endParaRPr lang="en-US" sz="800" dirty="0">
              <a:solidFill>
                <a:prstClr val="black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342" y="6314646"/>
            <a:ext cx="6425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cs typeface="Arial" panose="020B0604020202020204" pitchFamily="34" charset="0"/>
              </a:rPr>
              <a:t>Abbreviations: DFS : Disease-free survival ; OS : Overall survival ; HR : Hazard ratio ; CI: Confidence interval ; Ph : Pancreatic head ; Pb : Pancreatic body ; Pt : Pancreatic tail ; R0 : Negative resection margins ; R1 : Positive resection margins ; UICC : Union for International Cancer Control; </a:t>
            </a:r>
            <a:r>
              <a:rPr lang="en-US" sz="800" dirty="0">
                <a:solidFill>
                  <a:prstClr val="black"/>
                </a:solidFill>
                <a:cs typeface="Arial" panose="020B0604020202020204" pitchFamily="34" charset="0"/>
              </a:rPr>
              <a:t>; </a:t>
            </a:r>
            <a:r>
              <a:rPr lang="en-US" sz="800" dirty="0">
                <a:solidFill>
                  <a:prstClr val="black"/>
                </a:solidFill>
                <a:ea typeface="HGGothicM" panose="020B0609000000000000" pitchFamily="49" charset="-128"/>
              </a:rPr>
              <a:t>*  Stage 1a and 1b where assigned as 1, likewise 2a and 2b were as assigned 2</a:t>
            </a:r>
            <a:endParaRPr lang="en-US" sz="8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96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38251</TotalTime>
  <Words>618</Words>
  <Application>Microsoft Macintosh PowerPoint</Application>
  <PresentationFormat>レター サイズ 8.5x11 インチ</PresentationFormat>
  <Paragraphs>342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HGGothicM</vt:lpstr>
      <vt:lpstr>MS Mincho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栗山 直久</cp:lastModifiedBy>
  <cp:revision>35</cp:revision>
  <dcterms:created xsi:type="dcterms:W3CDTF">2024-05-06T11:21:57Z</dcterms:created>
  <dcterms:modified xsi:type="dcterms:W3CDTF">2024-10-03T13:22:44Z</dcterms:modified>
</cp:coreProperties>
</file>