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94762"/>
  </p:normalViewPr>
  <p:slideViewPr>
    <p:cSldViewPr snapToGrid="0">
      <p:cViewPr>
        <p:scale>
          <a:sx n="204" d="100"/>
          <a:sy n="204" d="100"/>
        </p:scale>
        <p:origin x="2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12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976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13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83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79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45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47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7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24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96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78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B0714-46F7-47E9-93B5-B3A10856966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C55BD-456A-419B-AD32-D3B3CAD5A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37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76723"/>
              </p:ext>
            </p:extLst>
          </p:nvPr>
        </p:nvGraphicFramePr>
        <p:xfrm>
          <a:off x="115889" y="479988"/>
          <a:ext cx="6585535" cy="7363420"/>
        </p:xfrm>
        <a:graphic>
          <a:graphicData uri="http://schemas.openxmlformats.org/drawingml/2006/table">
            <a:tbl>
              <a:tblPr firstRow="1" firstCol="1" bandRow="1"/>
              <a:tblGrid>
                <a:gridCol w="127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5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0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88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Variable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Head (n=218)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Body (n=34)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Tail (n=34)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8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-value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1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Pre-operative characteristics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8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Sex (Male/Female)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125 (57.3) / 93 (42.7) 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 (76.5) / 8 (23.5)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 (64.7)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/ 12 (35.3)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0.091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4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Age (Years)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68 (41 -85)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 (51– 85)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67.5 (42 – 85)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0.874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3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Pre-CRT </a:t>
                      </a:r>
                      <a:r>
                        <a:rPr lang="en-US" sz="8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resectability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(R / BR-PV / BR-A / UR-LA)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63(28.9) / 49(22.5) /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58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(26.6) / 48(22.0)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16(47.1) / 8(23.5) / 6(17.6)/ 4(11.8)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 (100) / 0 /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 / 0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05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Pre-CRT CA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19-9 (U/mL)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174.5 (0.1 – 15314.6)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68.5 (0.6 – 7053.8)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38.7 (0.1 – 8155.4)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0.153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05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Post-CRT CA19-9 (U/mL)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40.2 (0.1 </a:t>
                      </a:r>
                      <a:r>
                        <a:rPr lang="en-US" altLang="ja-JP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2980.0)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32.5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(0.1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– 1420.9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40.1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(0– 975.4)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0.346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05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Pre-CRT CEA (ng/mL)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3.8 (0.8 – 67.0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3.5 (0.7 – 80.5)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4.0 (1.3 – 98.1)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0.771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05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Post-CRT CEA (ng/mL)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3.1 (0 – 73.0)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3.1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(0 – 51.3)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3.5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(0.6– 16.8)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0.543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05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Pre-CRT tumor size (mm)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33.1 (15.6 – 64.0)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33.5 ( 17 – 55.7)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38.7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( 11.5 – 75.2)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0.158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05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Post-CRT tumor size (mm)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27.8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(13.0 – 55.0)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27.6 (15.2 – 57.7)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33.9 (9.1 -83.8)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0.090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54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Pre-CRT </a:t>
                      </a:r>
                      <a:r>
                        <a:rPr lang="en-US" sz="8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cT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category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 T1 / T2 / T3 / T4)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6.0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/ 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86 (39.4) / 13 (6.0) / 106 (48.6)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(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8.8) / 18 (52.9) / 4 (11.8) / 9 (26.5)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(5.9) / 17 (50.0) / 15 (44.1) /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4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Post-CRT </a:t>
                      </a:r>
                      <a:r>
                        <a:rPr lang="en-US" sz="8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cT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category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(T1 /T2 /T3 /T4)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 (14.2) / 66 (30.3) / 8 (3.7) / 113 (51.8)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5 (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14.7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/ 21 (61.8) / 1 (2.9) /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7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(20.6)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8 (23.5) / 14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(41.2) / 12 (35.3) /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54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Pre-CRT </a:t>
                      </a:r>
                      <a:r>
                        <a:rPr lang="en-US" sz="8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cN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category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(N0 / N1 / N2)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186 (85.3) / 30 (13.8) / 2 (0.9)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 (79.4) / 7 (20.6) /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 (88.2) / 4 (11.8) /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0.749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54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Post-CRT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b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8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category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(N0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/ N1 / N2)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 (92.7) / 12 (5.5) /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4 (1.8) 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 (91.2) / 3 (8.8) / 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 (91.2) / 3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(8.8) / 0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0.705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54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Pre-CRT clinical stage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(1 / 2 / 3)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87 (39.9) / 26 (11.9) / 105 (48.2)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 ( 55.9 ) 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 5 (14.7) / 10 (29.4) 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 (52.9 ) / 16 (47.1) /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3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Post-NACRT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clinical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stage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(1 / 2 / 3)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93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(42.7) / 9 (4.1) / 116 (53.2) 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22 (64.7) / 5 (14.7) / 7 (20.6) 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19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(55.9) / 15 (44.1)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/ 0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Operative characteristics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Surgical procedure (PD / DP)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218 (100) /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 (32.4) / 23 (67.6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 / 34 (100)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SMV/PV resection (No / Yes)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 (22.0) / 170 (78.0)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 (58.8) / 14 (41.2)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 (100) /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4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Arterial resection </a:t>
                      </a:r>
                      <a:r>
                        <a:rPr lang="en-US" sz="8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(No / Yes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206 (94.5) / 12 (5.5)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 (91.2) / 3 (8.8)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 (100) /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0.248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4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Pathological characteristics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4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Pathological tumor size (mm)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25.0 (0 </a:t>
                      </a:r>
                      <a:r>
                        <a:rPr lang="en-US" altLang="ja-JP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23.5 (6 </a:t>
                      </a:r>
                      <a:r>
                        <a:rPr lang="en-US" altLang="ja-JP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28.0 (0 </a:t>
                      </a:r>
                      <a:r>
                        <a:rPr lang="en-US" altLang="ja-JP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0.218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76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Tumor differentiation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(Well/Moderate/Poor/Other)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96 (44.0) / 54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(24.8) / 68 (31.2) /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18 (52.9) / 9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(26.5) / 7 (20.6) /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(38.2) / 15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(44.1) / 5 (14.7) / 1 (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2.9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43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Pathological T Category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(T1 / T2 / T3 / T4)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58(26.6) / 47(21.6) /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91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(41.7) / 22(10.1)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14(41.2) / 11(32.4) / 8(23.5) / 1(2.9)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12(35.3) / 14(41.2) / 8(23.5) /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0.008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9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Resection margins (R0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R1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176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(80.7) / 42 (19.3)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24 (70.6) / 10 (29.4)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29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(85.3) / 5 (14.7)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0.278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6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Pathological 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N category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(N0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/ N1 / N2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 151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(69.3) / 63 (28.9) / 4 (1.8 )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 24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(70.6) / 10 (29.4) / 0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25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(73.5) / 9 ( 26.5)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/ 0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0.877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56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Pathological PV system invasion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(Negative / Positive)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165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(75.7) / 53 (24.3)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 (76.5) / 8 (23.5)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70.6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/ 10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(29.4)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0.801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56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Neural invasion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(Negative / Positive)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86 (39.4) / 132 (60.6)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 (26.5) / 25 (73.5)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 (41.2) / 20 (58.8)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0.324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56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Lymphatics invasion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(Negative / Positive)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(68.8) / 68 (31.2)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 (79.4) / 7 (20.6)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(70.6) / 10 (29.4)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0.453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56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Venous system 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invasion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(Negative / Positive)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147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(67.4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/ 71 (32.6)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 (73.5) / 9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(26.5)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(73.5) / 9 (26.5)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0.638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56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Serosal tissue invasion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(Negative / Positive)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147 (67.4) / 71 (32.6)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 (76.5) / 8 ( 23.5)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 (55.9) / 15 (44.1)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0.192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56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Retropancreatic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tissue invasion (Negative / Positive)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117 (53.7) / 101 (46.3)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 (44.1) / 19 (55.9)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 (50.0) / 17 (50.0)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0.565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56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Arterial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system  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invasion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(Negative / Positive)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205 (94.0)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/ 13 (6.0)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 (82.4)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/ 6 (17.6)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 (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79.4) / 7 (20.6)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56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Treatment effect (Evans)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(1 / 2a / 2b / 3 / 4)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 (6.4) / 44 (20.2) / 53 (24.3) /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84 (38.5) / 23 (10.6)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(14.7) / 14 (41.2) / 7 (20.6) /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 (17.6) / 2 (5.9)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(8.8) /14 (41.2) / 8 (23.5) /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(20.6) 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 2(5.9)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14966" marR="1496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56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Pathological stage (UICC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8</a:t>
                      </a:r>
                      <a:r>
                        <a:rPr lang="en-US" sz="8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(1 / 2 / 3)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GGothicM" panose="020B0609000000000000" pitchFamily="49" charset="-128"/>
                          <a:cs typeface="Arial" panose="020B0604020202020204" pitchFamily="34" charset="0"/>
                        </a:rPr>
                        <a:t> *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80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(36.7) / 117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(53.7) / 21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(9.6) 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 17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(50.0) / 16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(47.1) / 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(2.9)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17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50.0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/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17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50.0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/ 0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0.122</a:t>
                      </a:r>
                    </a:p>
                  </a:txBody>
                  <a:tcPr marL="9527" marR="952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106" y="261723"/>
            <a:ext cx="4252587" cy="218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99929">
              <a:lnSpc>
                <a:spcPct val="107000"/>
              </a:lnSpc>
              <a:spcAft>
                <a:spcPts val="158"/>
              </a:spcAft>
            </a:pPr>
            <a:r>
              <a:rPr lang="en-US" sz="800" b="1" dirty="0">
                <a:solidFill>
                  <a:prstClr val="black"/>
                </a:solidFill>
                <a:cs typeface="Arial" panose="020B0604020202020204" pitchFamily="34" charset="0"/>
              </a:rPr>
              <a:t>TABLE 1 </a:t>
            </a:r>
            <a:r>
              <a:rPr lang="en-US" sz="800" dirty="0">
                <a:solidFill>
                  <a:prstClr val="black"/>
                </a:solidFill>
                <a:cs typeface="Arial" panose="020B0604020202020204" pitchFamily="34" charset="0"/>
              </a:rPr>
              <a:t>Patient characteristics based on tumor location </a:t>
            </a:r>
            <a:endParaRPr lang="en-US" sz="800" dirty="0">
              <a:solidFill>
                <a:prstClr val="black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06" y="7934332"/>
            <a:ext cx="65055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i="1" dirty="0">
                <a:cs typeface="Arial" panose="020B0604020202020204" pitchFamily="34" charset="0"/>
              </a:rPr>
              <a:t>Note: </a:t>
            </a:r>
            <a:r>
              <a:rPr lang="en-US" sz="800" dirty="0">
                <a:cs typeface="Arial" panose="020B0604020202020204" pitchFamily="34" charset="0"/>
              </a:rPr>
              <a:t>Data are expressed as number (percentage), median (range)</a:t>
            </a:r>
          </a:p>
          <a:p>
            <a:r>
              <a:rPr lang="en-US" sz="800" dirty="0">
                <a:cs typeface="Arial" panose="020B0604020202020204" pitchFamily="34" charset="0"/>
              </a:rPr>
              <a:t>Abbreviations: NACRT : </a:t>
            </a:r>
            <a:r>
              <a:rPr lang="en-US" sz="800" dirty="0" err="1">
                <a:cs typeface="Arial" panose="020B0604020202020204" pitchFamily="34" charset="0"/>
              </a:rPr>
              <a:t>Nnmeo</a:t>
            </a:r>
            <a:r>
              <a:rPr lang="en-US" sz="800" dirty="0">
                <a:cs typeface="Arial" panose="020B0604020202020204" pitchFamily="34" charset="0"/>
              </a:rPr>
              <a:t>-adjuvant chemo-radiotherapy ; CA19-9: Carbohydrate antigen 19-9; CEA: Carcinoembryonic antigen;  c: Clinical ; R: </a:t>
            </a:r>
            <a:r>
              <a:rPr lang="en-US" sz="800" dirty="0" err="1">
                <a:cs typeface="Arial" panose="020B0604020202020204" pitchFamily="34" charset="0"/>
              </a:rPr>
              <a:t>Resectable</a:t>
            </a:r>
            <a:r>
              <a:rPr lang="en-US" sz="800" dirty="0">
                <a:cs typeface="Arial" panose="020B0604020202020204" pitchFamily="34" charset="0"/>
              </a:rPr>
              <a:t> ; BR-PV: Borderline </a:t>
            </a:r>
            <a:r>
              <a:rPr lang="en-US" sz="800" dirty="0" err="1">
                <a:cs typeface="Arial" panose="020B0604020202020204" pitchFamily="34" charset="0"/>
              </a:rPr>
              <a:t>resectable</a:t>
            </a:r>
            <a:r>
              <a:rPr lang="en-US" sz="800" dirty="0">
                <a:cs typeface="Arial" panose="020B0604020202020204" pitchFamily="34" charset="0"/>
              </a:rPr>
              <a:t> portal vein ; BR-A: Borderline </a:t>
            </a:r>
            <a:r>
              <a:rPr lang="en-US" sz="800" dirty="0" err="1">
                <a:cs typeface="Arial" panose="020B0604020202020204" pitchFamily="34" charset="0"/>
              </a:rPr>
              <a:t>resectable</a:t>
            </a:r>
            <a:r>
              <a:rPr lang="en-US" sz="800" dirty="0">
                <a:cs typeface="Arial" panose="020B0604020202020204" pitchFamily="34" charset="0"/>
              </a:rPr>
              <a:t>  artery ; UR-LA: </a:t>
            </a:r>
            <a:r>
              <a:rPr lang="en-US" sz="800" dirty="0" err="1">
                <a:cs typeface="Arial" panose="020B0604020202020204" pitchFamily="34" charset="0"/>
              </a:rPr>
              <a:t>Unresectable</a:t>
            </a:r>
            <a:r>
              <a:rPr lang="en-US" sz="800" dirty="0">
                <a:cs typeface="Arial" panose="020B0604020202020204" pitchFamily="34" charset="0"/>
              </a:rPr>
              <a:t>, locally advanced;  PD: </a:t>
            </a:r>
            <a:r>
              <a:rPr lang="en-US" sz="800" dirty="0" err="1">
                <a:cs typeface="Arial" panose="020B0604020202020204" pitchFamily="34" charset="0"/>
              </a:rPr>
              <a:t>Pancreaticoduodenectomy</a:t>
            </a:r>
            <a:r>
              <a:rPr lang="en-US" sz="800" dirty="0">
                <a:cs typeface="Arial" panose="020B0604020202020204" pitchFamily="34" charset="0"/>
              </a:rPr>
              <a:t> ; DP: Distal pancreatectomy; R0: Negative resection margins; R1: Positive resection margins; UICC : Union for International Cancer Control; </a:t>
            </a:r>
            <a:r>
              <a:rPr lang="en-US" sz="800" dirty="0">
                <a:ea typeface="HGGothicM" panose="020B0609000000000000" pitchFamily="49" charset="-128"/>
              </a:rPr>
              <a:t>*  Stage 1a and 1b where assigned as 1, likewise 2a and 2b were as assigned 2</a:t>
            </a:r>
            <a:endParaRPr lang="en-US" sz="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83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34780</TotalTime>
  <Words>1454</Words>
  <Application>Microsoft Macintosh PowerPoint</Application>
  <PresentationFormat>レター サイズ 8.5x11 インチ</PresentationFormat>
  <Paragraphs>191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HGGothicM</vt:lpstr>
      <vt:lpstr>MS Mincho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栗山 直久</cp:lastModifiedBy>
  <cp:revision>31</cp:revision>
  <dcterms:created xsi:type="dcterms:W3CDTF">2024-05-06T11:54:03Z</dcterms:created>
  <dcterms:modified xsi:type="dcterms:W3CDTF">2024-10-03T13:21:39Z</dcterms:modified>
</cp:coreProperties>
</file>