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000" b="1" dirty="0">
                <a:solidFill>
                  <a:schemeClr val="bg1"/>
                </a:solidFill>
              </a:rPr>
              <a:t>A Single </a:t>
            </a:r>
            <a:r>
              <a:rPr lang="en-GB" sz="2000" b="1" dirty="0" err="1">
                <a:solidFill>
                  <a:schemeClr val="bg1"/>
                </a:solidFill>
              </a:rPr>
              <a:t>center</a:t>
            </a:r>
            <a:r>
              <a:rPr lang="en-GB" sz="2000" b="1" dirty="0">
                <a:solidFill>
                  <a:schemeClr val="bg1"/>
                </a:solidFill>
              </a:rPr>
              <a:t> 9-year experience on </a:t>
            </a:r>
            <a:r>
              <a:rPr lang="en-GB" sz="2000" b="1" dirty="0" err="1">
                <a:solidFill>
                  <a:schemeClr val="bg1"/>
                </a:solidFill>
              </a:rPr>
              <a:t>pediatric</a:t>
            </a:r>
            <a:r>
              <a:rPr lang="en-GB" sz="2000" b="1" dirty="0">
                <a:solidFill>
                  <a:schemeClr val="bg1"/>
                </a:solidFill>
              </a:rPr>
              <a:t> continuous kidney replacement therapy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242011"/>
            <a:ext cx="11607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HYPOTHESIS</a:t>
            </a:r>
            <a:r>
              <a:rPr lang="en-GB" sz="1400" dirty="0">
                <a:solidFill>
                  <a:schemeClr val="bg1"/>
                </a:solidFill>
              </a:rPr>
              <a:t>: The clinical profiles and CKRT prescription in </a:t>
            </a:r>
            <a:r>
              <a:rPr lang="en-GB" sz="1400" dirty="0" err="1">
                <a:solidFill>
                  <a:schemeClr val="bg1"/>
                </a:solidFill>
              </a:rPr>
              <a:t>pediatric</a:t>
            </a:r>
            <a:r>
              <a:rPr lang="en-GB" sz="1400" dirty="0">
                <a:solidFill>
                  <a:schemeClr val="bg1"/>
                </a:solidFill>
              </a:rPr>
              <a:t> patients who underwent CKRT in our </a:t>
            </a:r>
            <a:r>
              <a:rPr lang="en-GB" sz="1400" dirty="0" err="1">
                <a:solidFill>
                  <a:schemeClr val="bg1"/>
                </a:solidFill>
              </a:rPr>
              <a:t>center</a:t>
            </a:r>
            <a:r>
              <a:rPr lang="en-GB" sz="1400" dirty="0">
                <a:solidFill>
                  <a:schemeClr val="bg1"/>
                </a:solidFill>
              </a:rPr>
              <a:t> is comparable with other countries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Puspitasari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HA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There was a similar clinical profiles and CKRT prescription compared to other </a:t>
            </a:r>
            <a:r>
              <a:rPr lang="en-GB" dirty="0" err="1">
                <a:solidFill>
                  <a:schemeClr val="bg1"/>
                </a:solidFill>
              </a:rPr>
              <a:t>centers</a:t>
            </a:r>
            <a:r>
              <a:rPr lang="en-GB" dirty="0">
                <a:solidFill>
                  <a:schemeClr val="bg1"/>
                </a:solidFill>
              </a:rPr>
              <a:t>. However, we have lower survival rate due to notable challenges we encounter with limited resources.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Freeform: Shape 46">
            <a:extLst>
              <a:ext uri="{FF2B5EF4-FFF2-40B4-BE49-F238E27FC236}">
                <a16:creationId xmlns:a16="http://schemas.microsoft.com/office/drawing/2014/main" id="{23A5D8E3-F048-FFA7-8B3B-FE2D363AED02}"/>
              </a:ext>
            </a:extLst>
          </p:cNvPr>
          <p:cNvSpPr/>
          <p:nvPr/>
        </p:nvSpPr>
        <p:spPr>
          <a:xfrm>
            <a:off x="1205325" y="296814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5D272A6F-B4E5-2923-47DC-931442C05EEB}"/>
              </a:ext>
            </a:extLst>
          </p:cNvPr>
          <p:cNvSpPr/>
          <p:nvPr/>
        </p:nvSpPr>
        <p:spPr>
          <a:xfrm>
            <a:off x="1819773" y="296814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E392F-6535-1797-66A3-515D91A4C045}"/>
              </a:ext>
            </a:extLst>
          </p:cNvPr>
          <p:cNvSpPr txBox="1"/>
          <p:nvPr/>
        </p:nvSpPr>
        <p:spPr>
          <a:xfrm>
            <a:off x="325930" y="4296060"/>
            <a:ext cx="2987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Retrospective single </a:t>
            </a:r>
            <a:r>
              <a:rPr lang="en-GB" sz="2000" dirty="0" err="1">
                <a:solidFill>
                  <a:srgbClr val="00437A"/>
                </a:solidFill>
              </a:rPr>
              <a:t>center</a:t>
            </a:r>
            <a:r>
              <a:rPr lang="en-GB" sz="2000" dirty="0">
                <a:solidFill>
                  <a:srgbClr val="00437A"/>
                </a:solidFill>
              </a:rPr>
              <a:t> study in Indonesia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C0AEE-B553-1B1D-5B58-A7DE3C885C27}"/>
              </a:ext>
            </a:extLst>
          </p:cNvPr>
          <p:cNvSpPr txBox="1"/>
          <p:nvPr/>
        </p:nvSpPr>
        <p:spPr>
          <a:xfrm>
            <a:off x="613297" y="2176914"/>
            <a:ext cx="2517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E101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56 </a:t>
            </a:r>
            <a:r>
              <a:rPr lang="en-US" sz="2000" dirty="0">
                <a:solidFill>
                  <a:srgbClr val="0E101A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pediatric </a:t>
            </a:r>
            <a:r>
              <a:rPr lang="en-US" sz="2000" dirty="0">
                <a:solidFill>
                  <a:srgbClr val="0E101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patients received CKRT</a:t>
            </a:r>
            <a:r>
              <a:rPr lang="en-ID" sz="2000" dirty="0">
                <a:effectLst/>
              </a:rPr>
              <a:t> 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A377B8-F348-4A57-EBEB-2A2D8983ADDB}"/>
              </a:ext>
            </a:extLst>
          </p:cNvPr>
          <p:cNvSpPr/>
          <p:nvPr/>
        </p:nvSpPr>
        <p:spPr>
          <a:xfrm>
            <a:off x="4044818" y="2186387"/>
            <a:ext cx="1735313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Median age: </a:t>
            </a:r>
          </a:p>
          <a:p>
            <a:pPr algn="ctr"/>
            <a:r>
              <a:rPr lang="en-GB" dirty="0">
                <a:solidFill>
                  <a:srgbClr val="65AA00"/>
                </a:solidFill>
              </a:rPr>
              <a:t>7.4 years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4FB0B6-7DB0-2627-70E7-5B3178B432B8}"/>
              </a:ext>
            </a:extLst>
          </p:cNvPr>
          <p:cNvSpPr/>
          <p:nvPr/>
        </p:nvSpPr>
        <p:spPr>
          <a:xfrm>
            <a:off x="5920245" y="2181565"/>
            <a:ext cx="1499459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Median BW: </a:t>
            </a:r>
          </a:p>
          <a:p>
            <a:pPr algn="ctr"/>
            <a:r>
              <a:rPr lang="en-GB" dirty="0">
                <a:solidFill>
                  <a:srgbClr val="65AA00"/>
                </a:solidFill>
              </a:rPr>
              <a:t>22.2 kg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BFF6C-7A2B-33D1-D18F-4683300E9886}"/>
              </a:ext>
            </a:extLst>
          </p:cNvPr>
          <p:cNvSpPr/>
          <p:nvPr/>
        </p:nvSpPr>
        <p:spPr>
          <a:xfrm>
            <a:off x="4044818" y="3340563"/>
            <a:ext cx="2987685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Sepsis-associated AKI (41.1%)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EFF92C-5CB2-9519-CEDA-0B15FC4DE204}"/>
              </a:ext>
            </a:extLst>
          </p:cNvPr>
          <p:cNvSpPr txBox="1"/>
          <p:nvPr/>
        </p:nvSpPr>
        <p:spPr>
          <a:xfrm>
            <a:off x="2963030" y="1703767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437A"/>
                </a:solidFill>
              </a:rPr>
              <a:t>Clinical Profiles: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F07E59-59E2-826A-2F73-13D84C796D60}"/>
              </a:ext>
            </a:extLst>
          </p:cNvPr>
          <p:cNvSpPr txBox="1"/>
          <p:nvPr/>
        </p:nvSpPr>
        <p:spPr>
          <a:xfrm>
            <a:off x="3754228" y="2908294"/>
            <a:ext cx="25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Indications of CKRT: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31AB2E-3208-A8B1-494D-F07FC544AAA1}"/>
              </a:ext>
            </a:extLst>
          </p:cNvPr>
          <p:cNvSpPr/>
          <p:nvPr/>
        </p:nvSpPr>
        <p:spPr>
          <a:xfrm>
            <a:off x="4025079" y="4088631"/>
            <a:ext cx="2987685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Non-sepsis AKI (23.2%)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E5C5096-C38B-1B3F-A62E-DE46579DBB65}"/>
              </a:ext>
            </a:extLst>
          </p:cNvPr>
          <p:cNvSpPr/>
          <p:nvPr/>
        </p:nvSpPr>
        <p:spPr>
          <a:xfrm>
            <a:off x="4025079" y="4868858"/>
            <a:ext cx="2987685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Acute on CKD (21.4%)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09C4F0-C722-E601-657B-2386DE0C2A93}"/>
              </a:ext>
            </a:extLst>
          </p:cNvPr>
          <p:cNvSpPr txBox="1"/>
          <p:nvPr/>
        </p:nvSpPr>
        <p:spPr>
          <a:xfrm>
            <a:off x="6800602" y="1726367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437A"/>
                </a:solidFill>
              </a:rPr>
              <a:t>CKRT prescription: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A067F6-8055-AF47-7CEB-65E3DD5539CA}"/>
              </a:ext>
            </a:extLst>
          </p:cNvPr>
          <p:cNvSpPr/>
          <p:nvPr/>
        </p:nvSpPr>
        <p:spPr>
          <a:xfrm>
            <a:off x="7828610" y="2176914"/>
            <a:ext cx="3692829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Median CKRT duration: </a:t>
            </a:r>
          </a:p>
          <a:p>
            <a:pPr algn="ctr"/>
            <a:r>
              <a:rPr lang="en-GB" dirty="0">
                <a:solidFill>
                  <a:srgbClr val="296DC0"/>
                </a:solidFill>
              </a:rPr>
              <a:t>52.2 hours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82667B-162E-C3B5-961A-2B56FE89E005}"/>
              </a:ext>
            </a:extLst>
          </p:cNvPr>
          <p:cNvSpPr/>
          <p:nvPr/>
        </p:nvSpPr>
        <p:spPr>
          <a:xfrm>
            <a:off x="7828611" y="2949420"/>
            <a:ext cx="369283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Median total delivered dose: </a:t>
            </a:r>
          </a:p>
          <a:p>
            <a:pPr algn="ctr"/>
            <a:r>
              <a:rPr lang="en-GB" dirty="0">
                <a:solidFill>
                  <a:srgbClr val="296DC0"/>
                </a:solidFill>
              </a:rPr>
              <a:t>22.2 mL/kg/min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C4EEF0-BD6E-213E-2482-F739CDF1D958}"/>
              </a:ext>
            </a:extLst>
          </p:cNvPr>
          <p:cNvSpPr/>
          <p:nvPr/>
        </p:nvSpPr>
        <p:spPr>
          <a:xfrm>
            <a:off x="7811096" y="3739768"/>
            <a:ext cx="369283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Mean blood flow rate:</a:t>
            </a:r>
          </a:p>
          <a:p>
            <a:pPr algn="ctr"/>
            <a:r>
              <a:rPr lang="en-GB">
                <a:solidFill>
                  <a:srgbClr val="296DC0"/>
                </a:solidFill>
              </a:rPr>
              <a:t>3.1 </a:t>
            </a:r>
            <a:r>
              <a:rPr lang="en-GB" dirty="0">
                <a:solidFill>
                  <a:srgbClr val="296DC0"/>
                </a:solidFill>
              </a:rPr>
              <a:t>mL/kg/min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B232BB-7C7E-174F-AC17-D83FB251D7CE}"/>
              </a:ext>
            </a:extLst>
          </p:cNvPr>
          <p:cNvSpPr txBox="1"/>
          <p:nvPr/>
        </p:nvSpPr>
        <p:spPr>
          <a:xfrm>
            <a:off x="6852854" y="4632830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437A"/>
                </a:solidFill>
              </a:rPr>
              <a:t>Survival rate: </a:t>
            </a:r>
            <a:r>
              <a:rPr lang="en-GB" sz="2000" dirty="0">
                <a:solidFill>
                  <a:srgbClr val="00437A"/>
                </a:solidFill>
              </a:rPr>
              <a:t>25%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4884041-7A26-0025-DF1C-E1C74AF9B7C3}"/>
              </a:ext>
            </a:extLst>
          </p:cNvPr>
          <p:cNvCxnSpPr/>
          <p:nvPr/>
        </p:nvCxnSpPr>
        <p:spPr>
          <a:xfrm flipV="1">
            <a:off x="2930931" y="3492801"/>
            <a:ext cx="715833" cy="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2954</TotalTime>
  <Words>156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berlianaryadevi</cp:lastModifiedBy>
  <cp:revision>56</cp:revision>
  <dcterms:created xsi:type="dcterms:W3CDTF">2019-06-13T12:30:18Z</dcterms:created>
  <dcterms:modified xsi:type="dcterms:W3CDTF">2024-10-15T01:43:46Z</dcterms:modified>
</cp:coreProperties>
</file>