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77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31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EF678BA-48CE-4135-BF4F-0181C0E2D8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C8CAE77-AF21-4FCC-95BE-A04018056D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6124019-5123-4D74-8467-E2BA7119EF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A46B8-8777-48AC-9987-606CF3EDA7BB}" type="datetimeFigureOut">
              <a:rPr lang="zh-CN" altLang="en-US" smtClean="0"/>
              <a:t>2024/09/06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5FDB686-3296-4CC1-B378-44D6F70E3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8C6AA6-261B-4703-AB03-904FCF62F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EA79C-F4F2-483B-B470-0BE123F0F4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28829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1358E5A-314C-4288-8977-4AAC114A9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DBF3B80-F5CA-4F57-865A-6E2E693043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0FC217E-EBB1-4A7F-B872-2B2FDB44C0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A46B8-8777-48AC-9987-606CF3EDA7BB}" type="datetimeFigureOut">
              <a:rPr lang="zh-CN" altLang="en-US" smtClean="0"/>
              <a:t>2024/09/06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857E94D-6940-4E54-9E7A-87FBD9CBD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9FE075F-9E81-4C84-B8C2-31DDE3CB1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EA79C-F4F2-483B-B470-0BE123F0F4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6130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AB04EA90-DBE3-43D3-BDE2-24339CFD35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95A6C8E-5140-4840-AE16-983F261716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8AAD4B9-DFB0-408F-9D34-0011968FB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A46B8-8777-48AC-9987-606CF3EDA7BB}" type="datetimeFigureOut">
              <a:rPr lang="zh-CN" altLang="en-US" smtClean="0"/>
              <a:t>2024/09/06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20A59A0-0E32-4742-9EDD-D2CD8747C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1717720-000E-4BFA-9736-4C3130BA7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EA79C-F4F2-483B-B470-0BE123F0F4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5113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8B534FA-7430-4C7C-A3BB-3098C7BE5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1264A94-8EEE-4756-975E-83D3CEF2D2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4E666D7-DE22-4039-8658-10590FA129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A46B8-8777-48AC-9987-606CF3EDA7BB}" type="datetimeFigureOut">
              <a:rPr lang="zh-CN" altLang="en-US" smtClean="0"/>
              <a:t>2024/09/06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672E2B4-C0E3-4339-A36F-9F062309F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8BB7D4D-0788-43D2-B414-7A4A34F7E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EA79C-F4F2-483B-B470-0BE123F0F4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9789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C3FC74D-3436-4894-95DB-FD4DD41F06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57FECA0-5EBE-4CF2-A665-626796538E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49810B2-711F-4290-8DEA-3BEA357F68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A46B8-8777-48AC-9987-606CF3EDA7BB}" type="datetimeFigureOut">
              <a:rPr lang="zh-CN" altLang="en-US" smtClean="0"/>
              <a:t>2024/09/06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77E335F-D791-44F2-9BF3-F0064FD86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E052820-FD01-4EFC-BF89-BF111A0E9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EA79C-F4F2-483B-B470-0BE123F0F4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28499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CEBCE5A-0B48-48FD-B47E-3615C88400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7F9EE89-AEE0-42F6-B7A2-2A8CAFD734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5992B6A-8086-483C-AA64-DCB2B49BED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45C53CE-2B0F-4706-AC5F-1EC6EC2C4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A46B8-8777-48AC-9987-606CF3EDA7BB}" type="datetimeFigureOut">
              <a:rPr lang="zh-CN" altLang="en-US" smtClean="0"/>
              <a:t>2024/09/06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EF3A6E2-7E4A-4F10-9079-B3AC87F3C6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466DB07-78C0-45DE-8147-20EDB2F21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EA79C-F4F2-483B-B470-0BE123F0F4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4965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0A67F4C-A6DD-4C7E-BE90-8FCDA4604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F2BC29A-B2EB-4F00-9DBD-E70AADB223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9561C31-A6F5-45FE-B59F-816BDAA45B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E4758D79-4451-4A12-B7A5-4DE251739E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EF04A5BF-B422-4759-A459-7F8BCF1E85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3E3C45BB-E8BF-48E4-8457-C90C3214DE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A46B8-8777-48AC-9987-606CF3EDA7BB}" type="datetimeFigureOut">
              <a:rPr lang="zh-CN" altLang="en-US" smtClean="0"/>
              <a:t>2024/09/06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184DE255-1FD7-4FC6-81FD-912E9E853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633E7822-4458-45FC-8FF2-5015B827F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EA79C-F4F2-483B-B470-0BE123F0F4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07165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97A5B6B-37C7-49E6-8450-92632983B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DEFB51C5-D018-498A-B55B-71D3CAFD1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A46B8-8777-48AC-9987-606CF3EDA7BB}" type="datetimeFigureOut">
              <a:rPr lang="zh-CN" altLang="en-US" smtClean="0"/>
              <a:t>2024/09/06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10F2B40B-BB2E-42AB-8F69-272956C55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12A4C8B-3B28-41E0-994A-988DD7009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EA79C-F4F2-483B-B470-0BE123F0F4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704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0938B40-442D-48B5-9C18-C5C68458C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A46B8-8777-48AC-9987-606CF3EDA7BB}" type="datetimeFigureOut">
              <a:rPr lang="zh-CN" altLang="en-US" smtClean="0"/>
              <a:t>2024/09/06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EEC2250A-117C-489F-931E-3319F993D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C5292F9-F316-4A1F-B430-B748B10D5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EA79C-F4F2-483B-B470-0BE123F0F4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8415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59F33D-EC0D-4009-ABC9-468306C05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4E4DBF0-AA51-4715-A2DB-895EEB19A2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B670281-0F85-49DC-8361-9673932E70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9AB0945-F083-46C3-96AD-45F781AEF0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A46B8-8777-48AC-9987-606CF3EDA7BB}" type="datetimeFigureOut">
              <a:rPr lang="zh-CN" altLang="en-US" smtClean="0"/>
              <a:t>2024/09/06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C7112B7-A597-498E-9E1D-C38C69BB9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144D74C-0FC9-4AFE-8A13-A9A498509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EA79C-F4F2-483B-B470-0BE123F0F4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1270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BE7645D-8BA0-4DA8-9706-B933C148D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9CE297D3-2E7F-4C6D-AD4C-0CDBB0F276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A4045F6-6D73-4047-80D9-70F3DD4F58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674FC49-97A3-417C-B428-C7435F9C76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A46B8-8777-48AC-9987-606CF3EDA7BB}" type="datetimeFigureOut">
              <a:rPr lang="zh-CN" altLang="en-US" smtClean="0"/>
              <a:t>2024/09/06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EE4886D-F3C9-44DE-858A-765306E76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EE9AF9D-1641-4E5C-A122-700A0EF57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EA79C-F4F2-483B-B470-0BE123F0F4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4782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9A682C56-3028-4C65-A66F-F87D8FE22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54BFE3F-28B0-446D-B08A-F6B48BFBF9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E6750A3-3188-416F-8C9F-83E0018971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BA46B8-8777-48AC-9987-606CF3EDA7BB}" type="datetimeFigureOut">
              <a:rPr lang="zh-CN" altLang="en-US" smtClean="0"/>
              <a:t>2024/09/06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34FA8BB-D4A5-479C-ADA1-D8867D695F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5D23FD7-8303-45E4-AFF0-B25E4E8598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8EA79C-F4F2-483B-B470-0BE123F0F4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408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F5F5B6-8EB0-4F4A-A6D1-1348B832F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>
                <a:effectLst/>
                <a:latin typeface="Times New Roman Regular"/>
                <a:ea typeface="Times New Roman" panose="02020603050405020304" pitchFamily="18" charset="0"/>
              </a:rPr>
              <a:t>sporadic miscarriage</a:t>
            </a:r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7A86EDDD-CF8B-4387-AF50-FF795F3E6B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392" y="1371589"/>
            <a:ext cx="7315215" cy="548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5332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F5F5B6-8EB0-4F4A-A6D1-1348B832F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en-US" altLang="zh-CN" sz="4000" dirty="0">
                <a:effectLst/>
                <a:latin typeface="Times New Roman Regular"/>
                <a:ea typeface="Times New Roman" panose="02020603050405020304" pitchFamily="18" charset="0"/>
              </a:rPr>
              <a:t>gestational oedema and proteinuria without hypertension</a:t>
            </a:r>
            <a:endParaRPr lang="zh-CN" altLang="en-US" sz="4000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D14E5A17-6FC4-4D3B-A123-0ECB1CCC88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392" y="1371589"/>
            <a:ext cx="7315215" cy="548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0981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F5F5B6-8EB0-4F4A-A6D1-1348B832F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400" dirty="0">
                <a:effectLst/>
                <a:latin typeface="Times New Roman Regular"/>
                <a:ea typeface="Times New Roman" panose="02020603050405020304" pitchFamily="18" charset="0"/>
              </a:rPr>
              <a:t>polyhydramnios</a:t>
            </a:r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9F0C7230-18DB-4EFF-AE3F-4CAFF0F2AC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392" y="1371589"/>
            <a:ext cx="7315215" cy="548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3154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F5F5B6-8EB0-4F4A-A6D1-1348B832F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400" dirty="0">
                <a:effectLst/>
                <a:latin typeface="Times New Roman Regular"/>
                <a:ea typeface="Times New Roman" panose="02020603050405020304" pitchFamily="18" charset="0"/>
              </a:rPr>
              <a:t>intrahepatic cholestasis of pregnancy (ICP)</a:t>
            </a:r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BA0BC3DC-5118-4FFC-B300-6A1BECE1EF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392" y="1371589"/>
            <a:ext cx="7315215" cy="548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1366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F5F5B6-8EB0-4F4A-A6D1-1348B832F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400" dirty="0">
                <a:effectLst/>
                <a:latin typeface="Times New Roman Regular"/>
                <a:ea typeface="Times New Roman" panose="02020603050405020304" pitchFamily="18" charset="0"/>
              </a:rPr>
              <a:t>placenta disorder</a:t>
            </a:r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9D34715E-3A89-469C-A1F5-61B2BCC2FC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392" y="1371589"/>
            <a:ext cx="7315215" cy="548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9366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F5F5B6-8EB0-4F4A-A6D1-1348B832F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400" dirty="0">
                <a:effectLst/>
                <a:latin typeface="Times New Roman Regular"/>
                <a:ea typeface="Times New Roman" panose="02020603050405020304" pitchFamily="18" charset="0"/>
              </a:rPr>
              <a:t>placental abruption</a:t>
            </a:r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B4BB2295-B727-4B77-B9FF-E9C98C0FF7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392" y="1371589"/>
            <a:ext cx="7315215" cy="548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3399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F5F5B6-8EB0-4F4A-A6D1-1348B832F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400" dirty="0">
                <a:effectLst/>
                <a:latin typeface="Times New Roman Regular"/>
                <a:ea typeface="Times New Roman" panose="02020603050405020304" pitchFamily="18" charset="0"/>
              </a:rPr>
              <a:t>placenta previa</a:t>
            </a:r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877BF9AD-A7DC-4BC9-8534-B77636F539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392" y="1371589"/>
            <a:ext cx="7315215" cy="548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5274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F5F5B6-8EB0-4F4A-A6D1-1348B832F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400" dirty="0">
                <a:effectLst/>
                <a:latin typeface="Times New Roman Regular"/>
                <a:ea typeface="Times New Roman" panose="02020603050405020304" pitchFamily="18" charset="0"/>
              </a:rPr>
              <a:t>premature rupture of membranes (PROM)</a:t>
            </a:r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45A8092F-6A46-4E62-99DD-B7A38194C8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392" y="1371589"/>
            <a:ext cx="7315215" cy="548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6421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F5F5B6-8EB0-4F4A-A6D1-1348B832F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400" dirty="0">
                <a:effectLst/>
                <a:latin typeface="Times New Roman Regular"/>
                <a:ea typeface="Times New Roman" panose="02020603050405020304" pitchFamily="18" charset="0"/>
              </a:rPr>
              <a:t>postpartum </a:t>
            </a:r>
            <a:r>
              <a:rPr lang="en-US" altLang="zh-CN" sz="4400" dirty="0" err="1">
                <a:effectLst/>
                <a:latin typeface="Times New Roman Regular"/>
                <a:ea typeface="Times New Roman" panose="02020603050405020304" pitchFamily="18" charset="0"/>
              </a:rPr>
              <a:t>haemorrhage</a:t>
            </a:r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4764021C-AA27-43CE-A095-CFEF7778F0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392" y="1371589"/>
            <a:ext cx="7315215" cy="548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9138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F5F5B6-8EB0-4F4A-A6D1-1348B832F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4400" dirty="0">
                <a:effectLst/>
                <a:latin typeface="Times New Roman Regular"/>
                <a:ea typeface="Times New Roman" panose="02020603050405020304" pitchFamily="18" charset="0"/>
              </a:rPr>
              <a:t>preterm </a:t>
            </a:r>
            <a:r>
              <a:rPr lang="en-US" altLang="zh-CN" sz="4400" dirty="0" err="1">
                <a:effectLst/>
                <a:latin typeface="Times New Roman Regular"/>
                <a:ea typeface="Times New Roman" panose="02020603050405020304" pitchFamily="18" charset="0"/>
              </a:rPr>
              <a:t>labour</a:t>
            </a:r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48E8833A-C22C-4110-9CCE-B22A31AF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392" y="1371589"/>
            <a:ext cx="7315215" cy="548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0502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F5F5B6-8EB0-4F4A-A6D1-1348B832F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4400" dirty="0">
                <a:effectLst/>
                <a:latin typeface="Times New Roman Regular"/>
                <a:ea typeface="Times New Roman" panose="02020603050405020304" pitchFamily="18" charset="0"/>
              </a:rPr>
              <a:t>poor fetal growth</a:t>
            </a:r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8F2906A4-205F-4081-84E1-6096C7F3DF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392" y="1371589"/>
            <a:ext cx="7315215" cy="548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34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F5F5B6-8EB0-4F4A-A6D1-1348B832F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400" dirty="0">
                <a:effectLst/>
                <a:latin typeface="Times New Roman Regular"/>
                <a:ea typeface="Times New Roman" panose="02020603050405020304" pitchFamily="18" charset="0"/>
              </a:rPr>
              <a:t>multiple pregnancy</a:t>
            </a:r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892265B3-801D-47B4-AB3B-76D87AD7EE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392" y="1371589"/>
            <a:ext cx="7315215" cy="548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7137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F5F5B6-8EB0-4F4A-A6D1-1348B832F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4400" dirty="0">
                <a:effectLst/>
                <a:latin typeface="Times New Roman Regular"/>
                <a:ea typeface="Times New Roman" panose="02020603050405020304" pitchFamily="18" charset="0"/>
              </a:rPr>
              <a:t>respiratory distress of newborn</a:t>
            </a:r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33BC93DC-3833-4B24-AAA0-6946BC21D3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392" y="1371589"/>
            <a:ext cx="7315215" cy="548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8990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F5F5B6-8EB0-4F4A-A6D1-1348B832F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400" dirty="0">
                <a:effectLst/>
                <a:latin typeface="Times New Roman Regular"/>
                <a:ea typeface="Times New Roman" panose="02020603050405020304" pitchFamily="18" charset="0"/>
              </a:rPr>
              <a:t>ectopic pregnancy</a:t>
            </a:r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3546625E-5CEE-429A-9A7E-81B775D916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392" y="1371589"/>
            <a:ext cx="7315215" cy="548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660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F5F5B6-8EB0-4F4A-A6D1-1348B832F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400" dirty="0">
                <a:effectLst/>
                <a:latin typeface="Times New Roman Regular"/>
                <a:ea typeface="Times New Roman" panose="02020603050405020304" pitchFamily="18" charset="0"/>
              </a:rPr>
              <a:t>gestational diabetes mellitus (GDM)</a:t>
            </a:r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C25B2ADC-3199-4310-A53E-7401740C0E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392" y="1371589"/>
            <a:ext cx="7315215" cy="548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555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F5F5B6-8EB0-4F4A-A6D1-1348B832F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400" dirty="0">
                <a:effectLst/>
                <a:latin typeface="Times New Roman Regular"/>
                <a:ea typeface="Times New Roman" panose="02020603050405020304" pitchFamily="18" charset="0"/>
              </a:rPr>
              <a:t>hypertensive disorders of pregnancy</a:t>
            </a:r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5A96CB31-92D9-46A0-B32D-B3D23A7A83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392" y="1371589"/>
            <a:ext cx="7315215" cy="548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9202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F5F5B6-8EB0-4F4A-A6D1-1348B832F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400" dirty="0">
                <a:effectLst/>
                <a:latin typeface="Times New Roman Regular"/>
                <a:ea typeface="Times New Roman" panose="02020603050405020304" pitchFamily="18" charset="0"/>
              </a:rPr>
              <a:t>gestational hypertension</a:t>
            </a:r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0C07829C-2418-498F-BD83-1BA7B164F4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392" y="1371589"/>
            <a:ext cx="7315215" cy="548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3338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F5F5B6-8EB0-4F4A-A6D1-1348B832F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400" dirty="0">
                <a:effectLst/>
                <a:latin typeface="Times New Roman Regular"/>
                <a:ea typeface="Times New Roman" panose="02020603050405020304" pitchFamily="18" charset="0"/>
              </a:rPr>
              <a:t>pre-eclampsia or eclampsia</a:t>
            </a:r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8CE849DE-C5BB-4C5B-A272-F12C4AA335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392" y="1371589"/>
            <a:ext cx="7315215" cy="548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9375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F5F5B6-8EB0-4F4A-A6D1-1348B832F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400" dirty="0">
                <a:effectLst/>
                <a:latin typeface="Times New Roman Regular"/>
                <a:ea typeface="Times New Roman" panose="02020603050405020304" pitchFamily="18" charset="0"/>
              </a:rPr>
              <a:t>chronic hypertension</a:t>
            </a:r>
            <a:endParaRPr lang="zh-CN" alt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05437EE2-55E0-408F-BDD6-C7EAD093A3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392" y="1371589"/>
            <a:ext cx="7315215" cy="548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6174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F5F5B6-8EB0-4F4A-A6D1-1348B832F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958" y="365125"/>
            <a:ext cx="11419368" cy="1325563"/>
          </a:xfrm>
        </p:spPr>
        <p:txBody>
          <a:bodyPr>
            <a:normAutofit/>
          </a:bodyPr>
          <a:lstStyle/>
          <a:p>
            <a:r>
              <a:rPr lang="en-US" altLang="zh-CN" sz="4000" dirty="0">
                <a:effectLst/>
                <a:latin typeface="Times New Roman Regular"/>
                <a:ea typeface="Times New Roman" panose="02020603050405020304" pitchFamily="18" charset="0"/>
              </a:rPr>
              <a:t>chronic hypertension with superimposed pre-eclampsia</a:t>
            </a:r>
            <a:endParaRPr lang="zh-CN" altLang="en-US" sz="4000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61F373B2-D5C8-42FD-8BCC-0186A09043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392" y="1371589"/>
            <a:ext cx="7315215" cy="548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8961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66</Words>
  <Application>Microsoft Office PowerPoint</Application>
  <PresentationFormat>宽屏</PresentationFormat>
  <Paragraphs>20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25" baseType="lpstr">
      <vt:lpstr>Times New Roman Regular</vt:lpstr>
      <vt:lpstr>等线</vt:lpstr>
      <vt:lpstr>等线 Light</vt:lpstr>
      <vt:lpstr>Arial</vt:lpstr>
      <vt:lpstr>Office 主题​​</vt:lpstr>
      <vt:lpstr>sporadic miscarriage</vt:lpstr>
      <vt:lpstr>multiple pregnancy</vt:lpstr>
      <vt:lpstr>ectopic pregnancy</vt:lpstr>
      <vt:lpstr>gestational diabetes mellitus (GDM)</vt:lpstr>
      <vt:lpstr>hypertensive disorders of pregnancy</vt:lpstr>
      <vt:lpstr>gestational hypertension</vt:lpstr>
      <vt:lpstr>pre-eclampsia or eclampsia</vt:lpstr>
      <vt:lpstr>chronic hypertension</vt:lpstr>
      <vt:lpstr>chronic hypertension with superimposed pre-eclampsia</vt:lpstr>
      <vt:lpstr>gestational oedema and proteinuria without hypertension</vt:lpstr>
      <vt:lpstr>polyhydramnios</vt:lpstr>
      <vt:lpstr>intrahepatic cholestasis of pregnancy (ICP)</vt:lpstr>
      <vt:lpstr>placenta disorder</vt:lpstr>
      <vt:lpstr>placental abruption</vt:lpstr>
      <vt:lpstr>placenta previa</vt:lpstr>
      <vt:lpstr>premature rupture of membranes (PROM)</vt:lpstr>
      <vt:lpstr>postpartum haemorrhage</vt:lpstr>
      <vt:lpstr>preterm labour</vt:lpstr>
      <vt:lpstr>poor fetal growth</vt:lpstr>
      <vt:lpstr>respiratory distress of newborn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sporadic miscarriage</dc:title>
  <dc:creator>alin *</dc:creator>
  <cp:lastModifiedBy>alin *</cp:lastModifiedBy>
  <cp:revision>2</cp:revision>
  <dcterms:created xsi:type="dcterms:W3CDTF">2024-09-06T07:59:43Z</dcterms:created>
  <dcterms:modified xsi:type="dcterms:W3CDTF">2024-09-06T08:47:29Z</dcterms:modified>
</cp:coreProperties>
</file>