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2192000" cy="11015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32"/>
  </p:normalViewPr>
  <p:slideViewPr>
    <p:cSldViewPr snapToGrid="0" snapToObjects="1">
      <p:cViewPr>
        <p:scale>
          <a:sx n="69" d="100"/>
          <a:sy n="69" d="100"/>
        </p:scale>
        <p:origin x="10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2795"/>
            <a:ext cx="10363200" cy="3835083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85774"/>
            <a:ext cx="9144000" cy="265956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86482"/>
            <a:ext cx="2628900" cy="933526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586482"/>
            <a:ext cx="7734300" cy="933526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46269"/>
            <a:ext cx="10515600" cy="458220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7371828"/>
            <a:ext cx="10515600" cy="24096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32410"/>
            <a:ext cx="5181600" cy="6989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32410"/>
            <a:ext cx="5181600" cy="6989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6484"/>
            <a:ext cx="10515600" cy="21291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700368"/>
            <a:ext cx="5157787" cy="132340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023777"/>
            <a:ext cx="5157787" cy="59183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700368"/>
            <a:ext cx="5183188" cy="132340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023777"/>
            <a:ext cx="5183188" cy="59183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4378"/>
            <a:ext cx="3932237" cy="2570321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054"/>
            <a:ext cx="6172200" cy="782826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4699"/>
            <a:ext cx="3932237" cy="612236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4378"/>
            <a:ext cx="3932237" cy="2570321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86054"/>
            <a:ext cx="6172200" cy="7828261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4699"/>
            <a:ext cx="3932237" cy="612236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6484"/>
            <a:ext cx="10515600" cy="212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32410"/>
            <a:ext cx="10515600" cy="698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0209890"/>
            <a:ext cx="2743200" cy="58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6CC8-38FF-E140-8A2C-2698B9D0055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0209890"/>
            <a:ext cx="4114800" cy="58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209890"/>
            <a:ext cx="2743200" cy="58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1A18-7903-5C47-97F0-5BEF6C46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BA5916-0071-2541-BCDA-5599CE23FC7E}"/>
              </a:ext>
            </a:extLst>
          </p:cNvPr>
          <p:cNvGrpSpPr/>
          <p:nvPr/>
        </p:nvGrpSpPr>
        <p:grpSpPr>
          <a:xfrm>
            <a:off x="433486" y="487623"/>
            <a:ext cx="10023590" cy="5338551"/>
            <a:chOff x="468205" y="2064226"/>
            <a:chExt cx="10756228" cy="53739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A19F7A-8172-994C-82F2-69FFBFDFAEB8}"/>
                </a:ext>
              </a:extLst>
            </p:cNvPr>
            <p:cNvGrpSpPr/>
            <p:nvPr/>
          </p:nvGrpSpPr>
          <p:grpSpPr>
            <a:xfrm>
              <a:off x="1128334" y="2660750"/>
              <a:ext cx="5814551" cy="4777468"/>
              <a:chOff x="951952" y="3886078"/>
              <a:chExt cx="4270400" cy="32083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69ECA88-5160-6341-B96D-FA116D8CA5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0"/>
              <a:stretch/>
            </p:blipFill>
            <p:spPr>
              <a:xfrm>
                <a:off x="951952" y="3886078"/>
                <a:ext cx="3980696" cy="2401087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5598C2-C31D-7F46-BD8C-70609A7146FD}"/>
                  </a:ext>
                </a:extLst>
              </p:cNvPr>
              <p:cNvSpPr/>
              <p:nvPr/>
            </p:nvSpPr>
            <p:spPr>
              <a:xfrm>
                <a:off x="2360154" y="6759203"/>
                <a:ext cx="133350" cy="91440"/>
              </a:xfrm>
              <a:prstGeom prst="rect">
                <a:avLst/>
              </a:prstGeom>
              <a:solidFill>
                <a:srgbClr val="65B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0BAAFE-E544-1147-885E-8E4A517F5803}"/>
                  </a:ext>
                </a:extLst>
              </p:cNvPr>
              <p:cNvSpPr/>
              <p:nvPr/>
            </p:nvSpPr>
            <p:spPr>
              <a:xfrm>
                <a:off x="2360154" y="6915726"/>
                <a:ext cx="133350" cy="91440"/>
              </a:xfrm>
              <a:prstGeom prst="rect">
                <a:avLst/>
              </a:prstGeom>
              <a:solidFill>
                <a:srgbClr val="FF99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0F2B42-B789-4B47-9CA7-67448D3CBBD7}"/>
                  </a:ext>
                </a:extLst>
              </p:cNvPr>
              <p:cNvSpPr/>
              <p:nvPr/>
            </p:nvSpPr>
            <p:spPr>
              <a:xfrm>
                <a:off x="2360154" y="6602680"/>
                <a:ext cx="133350" cy="91440"/>
              </a:xfrm>
              <a:prstGeom prst="rect">
                <a:avLst/>
              </a:prstGeom>
              <a:solidFill>
                <a:srgbClr val="C8F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8C4DF3-72EE-6145-8103-47152555AE11}"/>
                  </a:ext>
                </a:extLst>
              </p:cNvPr>
              <p:cNvSpPr txBox="1"/>
              <p:nvPr/>
            </p:nvSpPr>
            <p:spPr>
              <a:xfrm>
                <a:off x="2490390" y="6591313"/>
                <a:ext cx="609188" cy="187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Pathway</a:t>
                </a:r>
                <a:endParaRPr lang="en-I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CAF64A-8829-E94F-A2AF-0C8C00409963}"/>
                  </a:ext>
                </a:extLst>
              </p:cNvPr>
              <p:cNvSpPr txBox="1"/>
              <p:nvPr/>
            </p:nvSpPr>
            <p:spPr>
              <a:xfrm>
                <a:off x="2490390" y="6750615"/>
                <a:ext cx="1339403" cy="187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Regulated gene</a:t>
                </a:r>
                <a:endParaRPr lang="en-I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49711-A0FD-5E48-8C23-EE3BB591BD78}"/>
                  </a:ext>
                </a:extLst>
              </p:cNvPr>
              <p:cNvSpPr txBox="1"/>
              <p:nvPr/>
            </p:nvSpPr>
            <p:spPr>
              <a:xfrm>
                <a:off x="2490390" y="6907138"/>
                <a:ext cx="1185275" cy="187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Up Regulated gene</a:t>
                </a:r>
                <a:endParaRPr lang="en-I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B4D9F7-F9A5-534E-B4B9-355F105630D7}"/>
                  </a:ext>
                </a:extLst>
              </p:cNvPr>
              <p:cNvSpPr/>
              <p:nvPr/>
            </p:nvSpPr>
            <p:spPr>
              <a:xfrm>
                <a:off x="4098693" y="6942883"/>
                <a:ext cx="95250" cy="952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BFA19BB-2A29-8C41-B98E-4CDAB7918A22}"/>
                  </a:ext>
                </a:extLst>
              </p:cNvPr>
              <p:cNvSpPr/>
              <p:nvPr/>
            </p:nvSpPr>
            <p:spPr>
              <a:xfrm>
                <a:off x="4015448" y="6532856"/>
                <a:ext cx="242570" cy="2425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6229E95-9531-3A4D-9A1F-3754ED66BB08}"/>
                  </a:ext>
                </a:extLst>
              </p:cNvPr>
              <p:cNvCxnSpPr>
                <a:cxnSpLocks/>
                <a:endCxn id="13" idx="4"/>
              </p:cNvCxnSpPr>
              <p:nvPr/>
            </p:nvCxnSpPr>
            <p:spPr>
              <a:xfrm flipV="1">
                <a:off x="4136733" y="6775426"/>
                <a:ext cx="0" cy="1612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18C266-2A58-B14F-AF61-7686070637C3}"/>
                  </a:ext>
                </a:extLst>
              </p:cNvPr>
              <p:cNvSpPr txBox="1"/>
              <p:nvPr/>
            </p:nvSpPr>
            <p:spPr>
              <a:xfrm>
                <a:off x="4351651" y="6775427"/>
                <a:ext cx="870701" cy="187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Betweenness</a:t>
                </a:r>
                <a:endParaRPr lang="en-I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20E17D-A949-B94F-A51E-804C63B7D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5" r="23000"/>
            <a:stretch/>
          </p:blipFill>
          <p:spPr>
            <a:xfrm>
              <a:off x="6335774" y="2064226"/>
              <a:ext cx="4888659" cy="47414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FA0528-A1E6-AB42-BCE6-C3373EAFFD3F}"/>
                </a:ext>
              </a:extLst>
            </p:cNvPr>
            <p:cNvSpPr txBox="1"/>
            <p:nvPr/>
          </p:nvSpPr>
          <p:spPr>
            <a:xfrm>
              <a:off x="468205" y="2386517"/>
              <a:ext cx="230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CA7712-FB9F-6B47-B5C9-E0FCFD5CD866}"/>
                </a:ext>
              </a:extLst>
            </p:cNvPr>
            <p:cNvSpPr txBox="1"/>
            <p:nvPr/>
          </p:nvSpPr>
          <p:spPr>
            <a:xfrm>
              <a:off x="2778917" y="2342007"/>
              <a:ext cx="1782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ACLF vs HC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0B7556-68FA-E04A-AA53-EAB91329063E}"/>
                </a:ext>
              </a:extLst>
            </p:cNvPr>
            <p:cNvSpPr txBox="1"/>
            <p:nvPr/>
          </p:nvSpPr>
          <p:spPr>
            <a:xfrm>
              <a:off x="8989768" y="2119737"/>
              <a:ext cx="1782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ACLF vs CLD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C0C549-BC72-024A-A82F-9BA044A95097}"/>
              </a:ext>
            </a:extLst>
          </p:cNvPr>
          <p:cNvSpPr txBox="1"/>
          <p:nvPr/>
        </p:nvSpPr>
        <p:spPr>
          <a:xfrm>
            <a:off x="352811" y="6383595"/>
            <a:ext cx="3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951ABD-DE57-BD48-ADCD-CFC696B13978}"/>
              </a:ext>
            </a:extLst>
          </p:cNvPr>
          <p:cNvSpPr txBox="1"/>
          <p:nvPr/>
        </p:nvSpPr>
        <p:spPr>
          <a:xfrm>
            <a:off x="460008" y="-1286487"/>
            <a:ext cx="3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BAA35-6DBC-0C4F-8DAE-D95836B44C00}"/>
              </a:ext>
            </a:extLst>
          </p:cNvPr>
          <p:cNvSpPr txBox="1"/>
          <p:nvPr/>
        </p:nvSpPr>
        <p:spPr>
          <a:xfrm>
            <a:off x="6559422" y="-2007258"/>
            <a:ext cx="375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1FCC99-A1EF-3C4F-81D0-8C6DB7D7F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89" y="6383595"/>
            <a:ext cx="3194683" cy="31986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A2043D-34B2-B843-8EC0-2968509E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157" y="6353609"/>
            <a:ext cx="3046117" cy="32286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9F83122-B0B7-C948-BB83-4C1785932473}"/>
              </a:ext>
            </a:extLst>
          </p:cNvPr>
          <p:cNvSpPr txBox="1"/>
          <p:nvPr/>
        </p:nvSpPr>
        <p:spPr>
          <a:xfrm>
            <a:off x="-32857" y="9880836"/>
            <a:ext cx="1186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3. Pathways Analysis by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ClueGO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Enrichr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ClueGO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revealed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significant pathways for ACLF vs HC  and 15 significant pathways for ACLF vs CLD . Inflammatory modules observed in SLE, RA, and IBD were upregulated in ACLF vs CLD suggesting commonalities in PMN inflammatory profiles from these diseases. (B)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showed 18 significantly altered pathways for ACLF vs HC and 22 significantly altered pathways for ACLF vs CLD.  The inflammatory modules seen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were similar to those observed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ClueGO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Th17 cytokine response pathway was also seen as a common outcome of both analyses. The enrichment criteria for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ClueGO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set for detailed network specificity at 5% genes for clustering and pathway significance of p-value &lt;= 0.05. For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significant pathways were selected at adjusted p-value &lt;= 0.05.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2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170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Pragyan Acharya</dc:creator>
  <cp:lastModifiedBy>Pragyan Acharya</cp:lastModifiedBy>
  <cp:revision>16</cp:revision>
  <dcterms:created xsi:type="dcterms:W3CDTF">2021-05-04T08:01:53Z</dcterms:created>
  <dcterms:modified xsi:type="dcterms:W3CDTF">2021-05-17T06:29:46Z</dcterms:modified>
</cp:coreProperties>
</file>