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964"/>
  </p:normalViewPr>
  <p:slideViewPr>
    <p:cSldViewPr snapToGrid="0" snapToObjects="1">
      <p:cViewPr varScale="1">
        <p:scale>
          <a:sx n="90" d="100"/>
          <a:sy n="90" d="100"/>
        </p:scale>
        <p:origin x="232" y="7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C205E-F928-FB48-937D-5D0F2E33E2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4BDCC7-D983-3645-8EB1-D81C371EF5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E5208B-8E04-3B46-BC3E-1AC4C4374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48F0-087F-D146-A79A-2EDC0803B63C}" type="datetimeFigureOut">
              <a:rPr lang="en-US" smtClean="0"/>
              <a:t>5/17/21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E423CD-BB77-394D-92E8-1C22B6602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203B77-0BC9-AE4A-9D76-91CAD9009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C5AB2-C7AF-FC47-B176-FEE8E20E2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814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9FDD45-BF2F-844A-A120-0F60D934E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C30E79-2DD3-A442-8372-EB94F52947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207BAB-327D-6F48-8B0C-AC84BA9BC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48F0-087F-D146-A79A-2EDC0803B63C}" type="datetimeFigureOut">
              <a:rPr lang="en-US" smtClean="0"/>
              <a:t>5/17/21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51E0D-9EA3-C64A-88BA-272DC4F30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B274EF-77ED-5F42-919A-74E454D41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C5AB2-C7AF-FC47-B176-FEE8E20E2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388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B0087E-9267-F54D-9982-428A41501F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DC33DE-56DB-504E-B723-71CE0CC2EC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6F3BB2-5881-394A-96FB-A0D36D126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48F0-087F-D146-A79A-2EDC0803B63C}" type="datetimeFigureOut">
              <a:rPr lang="en-US" smtClean="0"/>
              <a:t>5/17/21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8803AF-52EC-6D4E-8ACD-430785BF2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B3A711-D3EF-7B41-A32B-3087B7F2D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C5AB2-C7AF-FC47-B176-FEE8E20E2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94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565E0-C2B9-AB41-A092-1D76D02E1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83FE6B-3BCC-034B-A423-378453F37B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63CF83-BAD7-5C41-A46B-D35CFD0E3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48F0-087F-D146-A79A-2EDC0803B63C}" type="datetimeFigureOut">
              <a:rPr lang="en-US" smtClean="0"/>
              <a:t>5/17/21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0B65C8-9EDA-6A42-8D1C-0E194568D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0B9225-0C11-E64D-9D54-88FC0F7CD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C5AB2-C7AF-FC47-B176-FEE8E20E2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573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8AADEE-7E85-2242-BD46-C1E5198F1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C2F440-0FE2-1944-A842-235138A3E0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109BFD-148A-9B4B-A6C8-9F8AE7E17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48F0-087F-D146-A79A-2EDC0803B63C}" type="datetimeFigureOut">
              <a:rPr lang="en-US" smtClean="0"/>
              <a:t>5/17/21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9C29D8-4958-1848-B8FA-C85156F0A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7A94CF-DEEE-9F4D-B7D7-303F0F66D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C5AB2-C7AF-FC47-B176-FEE8E20E2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69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49A99-FDFA-8843-BE9A-EA7BA56DE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A3A602-0937-7A4E-A8DF-EB31003472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32F5AD-44EE-4046-992E-4A0BC5858A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DADCB1-3A30-144B-A843-B71776ADA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48F0-087F-D146-A79A-2EDC0803B63C}" type="datetimeFigureOut">
              <a:rPr lang="en-US" smtClean="0"/>
              <a:t>5/17/21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662089-9966-A54E-8798-9E11D0242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5936E9-3D8F-9640-A5E4-52A9D9162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C5AB2-C7AF-FC47-B176-FEE8E20E2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570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D0F2D-9D2C-F84E-9696-A80833CD1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223BC6-D270-B14F-B3E9-40B3C92D73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0F6E8C-0480-1F4F-970A-EF01C7CD4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3E1D46-6680-A74C-96BF-38576B8729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9EB1B-D8E0-5047-A13A-9F171590B5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0B443E-2FAB-4B42-8196-26F2EF89F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48F0-087F-D146-A79A-2EDC0803B63C}" type="datetimeFigureOut">
              <a:rPr lang="en-US" smtClean="0"/>
              <a:t>5/17/21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AD56C2-C7F7-FE4C-BAE0-DDD0992EF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15259C-FCC0-2C42-B8AA-2C866B199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C5AB2-C7AF-FC47-B176-FEE8E20E2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757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04D6C-5FF6-B54C-8E46-3D4C86781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B68FA6-5F45-BA41-A958-551BF80A2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48F0-087F-D146-A79A-2EDC0803B63C}" type="datetimeFigureOut">
              <a:rPr lang="en-US" smtClean="0"/>
              <a:t>5/17/21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0839B2-9716-C645-9BC3-688086E62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B826ED-9BFE-CB4A-8048-305AAB059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C5AB2-C7AF-FC47-B176-FEE8E20E2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FFD1DF-00E7-3E4A-A438-C60EAA987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48F0-087F-D146-A79A-2EDC0803B63C}" type="datetimeFigureOut">
              <a:rPr lang="en-US" smtClean="0"/>
              <a:t>5/17/21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BEDDFE-BBAC-D14E-87A2-AB4745AD6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3B2D98-3F7E-DB49-AA13-2BE70B499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C5AB2-C7AF-FC47-B176-FEE8E20E2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478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E1FF8-BAB2-FA42-98FB-60C9B624E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E5EE73-27C6-DE4F-B725-CCCF8F7624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14BBEC-A737-1F4F-B70A-BDE69ECA0A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42F547-9844-ED45-980D-5E84C5C4D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48F0-087F-D146-A79A-2EDC0803B63C}" type="datetimeFigureOut">
              <a:rPr lang="en-US" smtClean="0"/>
              <a:t>5/17/21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572557-438F-0040-8A32-FC0270A20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1C0F2F-5FAC-444F-933E-11B00E5DB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C5AB2-C7AF-FC47-B176-FEE8E20E2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099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57458-DA87-2F44-BC70-AC173F308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27B43B-45CD-C84C-B597-D0156D471B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B02095-6404-B54C-B6F3-FCE0FBCC58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FE6D7B-51FC-D946-8D16-388275086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48F0-087F-D146-A79A-2EDC0803B63C}" type="datetimeFigureOut">
              <a:rPr lang="en-US" smtClean="0"/>
              <a:t>5/17/21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7265E1-295A-0845-A81A-60A7C7323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C6138D-9ADB-3D42-87E8-C436716B7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C5AB2-C7AF-FC47-B176-FEE8E20E2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119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747403-E190-0446-822C-86D3BF94E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5B574B-885E-0D42-806C-46EF82661E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97137E-FF79-484D-8457-72622AC92E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748F0-087F-D146-A79A-2EDC0803B63C}" type="datetimeFigureOut">
              <a:rPr lang="en-US" smtClean="0"/>
              <a:t>5/17/21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3CB70B-F09D-0340-AFA5-8CDBA2F600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3BDF8B-1B59-7547-A35F-C238B9FB42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FC5AB2-C7AF-FC47-B176-FEE8E20E2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833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FBBDE94C-E6B9-2E4D-9CF9-01495D2E8A8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54788"/>
          <a:stretch/>
        </p:blipFill>
        <p:spPr>
          <a:xfrm>
            <a:off x="1277925" y="0"/>
            <a:ext cx="9058462" cy="271140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049E5AE-2F90-474B-BCED-5C7E281C19F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8969" r="73940" b="16837"/>
          <a:stretch/>
        </p:blipFill>
        <p:spPr>
          <a:xfrm>
            <a:off x="4396966" y="1961605"/>
            <a:ext cx="2338101" cy="203104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FD98495-5E28-5241-BB58-3CF0384DFE7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3072" b="61861"/>
          <a:stretch/>
        </p:blipFill>
        <p:spPr>
          <a:xfrm>
            <a:off x="1679517" y="2332821"/>
            <a:ext cx="2338101" cy="219235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E9614D26-AC23-6E41-9263-499F854ADDB6}"/>
              </a:ext>
            </a:extLst>
          </p:cNvPr>
          <p:cNvSpPr/>
          <p:nvPr/>
        </p:nvSpPr>
        <p:spPr>
          <a:xfrm>
            <a:off x="141383" y="4914646"/>
            <a:ext cx="11817255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IN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Supplementary Figure 1.  Gene expression differences in ACLF male vs. female patients, by quantitative real time PCR</a:t>
            </a:r>
            <a:endParaRPr lang="en-IN" sz="1200" dirty="0">
              <a:latin typeface="Times New Roman" panose="02020603050405020304" pitchFamily="18" charset="0"/>
              <a:ea typeface="Calibri" panose="020F0502020204030204" pitchFamily="34" charset="0"/>
              <a:cs typeface="Vrinda" panose="020B0502040204020203" pitchFamily="34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IN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A-H Gene expression log fold change of 8 most differentially expressed genes between female and male patients of ACLF. For log fold change calculation, ACLF male has been considered as a calibrator group. For data groups which followed normal distribution, unpaired T-test was applied and log fold change represented as Mean ± S.D., whereas for non-normal data Mann-Whitney test was applied and log fold change was applied as Median (IQR), for ACLF female v/s male.</a:t>
            </a:r>
            <a:r>
              <a:rPr lang="en-IN" sz="1200" dirty="0"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 (</a:t>
            </a:r>
            <a:r>
              <a:rPr lang="en-IN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A) ELANE: 0.28 ±  1.47 v/s -0.022 ± 1.60; p-value 0.68</a:t>
            </a:r>
            <a:r>
              <a:rPr lang="en-IN" sz="1200" dirty="0"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. (</a:t>
            </a:r>
            <a:r>
              <a:rPr lang="en-IN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B) MPO: 0.24 (-0.78-1.54) v/s -0.53 (-0.95-0.48); p-value 0.44</a:t>
            </a:r>
            <a:r>
              <a:rPr lang="en-IN" sz="1200" dirty="0"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 </a:t>
            </a:r>
            <a:r>
              <a:rPr lang="en-IN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(C) CD177: -0.39 ±  2.17 v/s -0.0026 ±  1.80; p-value 0.62</a:t>
            </a:r>
            <a:r>
              <a:rPr lang="en-IN" sz="1200" dirty="0"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 </a:t>
            </a:r>
            <a:r>
              <a:rPr lang="en-IN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(D) OLFM4: 0.87 ±  2.85 v/s -0.0009 ± 2.19; p-value 0.38</a:t>
            </a:r>
            <a:r>
              <a:rPr lang="en-IN" sz="1200" dirty="0"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 </a:t>
            </a:r>
            <a:r>
              <a:rPr lang="en-IN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(E) OLAH: -0.51 (-1.08-4.04) v/s -0.41 (-1.82-1.36); p-value 0.35</a:t>
            </a:r>
            <a:endParaRPr lang="en-IN" sz="1200" dirty="0">
              <a:latin typeface="Times New Roman" panose="02020603050405020304" pitchFamily="18" charset="0"/>
              <a:ea typeface="Calibri" panose="020F0502020204030204" pitchFamily="34" charset="0"/>
              <a:cs typeface="Vrinda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57160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202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Pragyan Acharya</dc:creator>
  <cp:lastModifiedBy>Pragyan Acharya</cp:lastModifiedBy>
  <cp:revision>3</cp:revision>
  <dcterms:created xsi:type="dcterms:W3CDTF">2021-05-11T06:47:02Z</dcterms:created>
  <dcterms:modified xsi:type="dcterms:W3CDTF">2021-05-17T06:16:39Z</dcterms:modified>
</cp:coreProperties>
</file>