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1"/>
  </p:notesMasterIdLst>
  <p:sldIdLst>
    <p:sldId id="382" r:id="rId2"/>
    <p:sldId id="396" r:id="rId3"/>
    <p:sldId id="393" r:id="rId4"/>
    <p:sldId id="395" r:id="rId5"/>
    <p:sldId id="398" r:id="rId6"/>
    <p:sldId id="381" r:id="rId7"/>
    <p:sldId id="270" r:id="rId8"/>
    <p:sldId id="260" r:id="rId9"/>
    <p:sldId id="383" r:id="rId10"/>
    <p:sldId id="264" r:id="rId11"/>
    <p:sldId id="385" r:id="rId12"/>
    <p:sldId id="400" r:id="rId13"/>
    <p:sldId id="267" r:id="rId14"/>
    <p:sldId id="386" r:id="rId15"/>
    <p:sldId id="380" r:id="rId16"/>
    <p:sldId id="387" r:id="rId17"/>
    <p:sldId id="397" r:id="rId18"/>
    <p:sldId id="259" r:id="rId19"/>
    <p:sldId id="390" r:id="rId2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80"/>
    <a:srgbClr val="22E6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24" autoAdjust="0"/>
  </p:normalViewPr>
  <p:slideViewPr>
    <p:cSldViewPr>
      <p:cViewPr varScale="1">
        <p:scale>
          <a:sx n="66" d="100"/>
          <a:sy n="66" d="100"/>
        </p:scale>
        <p:origin x="816"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F80AA-6A59-44B4-AD58-30CB94074E5A}" type="doc">
      <dgm:prSet loTypeId="urn:microsoft.com/office/officeart/2005/8/layout/hierarchy6" loCatId="hierarchy" qsTypeId="urn:microsoft.com/office/officeart/2005/8/quickstyle/simple1" qsCatId="simple" csTypeId="urn:microsoft.com/office/officeart/2005/8/colors/colorful1#1" csCatId="colorful" phldr="1"/>
      <dgm:spPr/>
      <dgm:t>
        <a:bodyPr/>
        <a:lstStyle/>
        <a:p>
          <a:endParaRPr lang="en-IN"/>
        </a:p>
      </dgm:t>
    </dgm:pt>
    <dgm:pt modelId="{72DD92E8-D57A-497F-ACF8-D07B767F7896}">
      <dgm:prSet phldrT="[Text]" custT="1"/>
      <dgm:spPr/>
      <dgm:t>
        <a:bodyPr/>
        <a:lstStyle/>
        <a:p>
          <a:r>
            <a:rPr lang="en-US" sz="2400" dirty="0"/>
            <a:t>Early Diagnosis</a:t>
          </a:r>
          <a:endParaRPr lang="en-IN" sz="2400" dirty="0"/>
        </a:p>
      </dgm:t>
    </dgm:pt>
    <dgm:pt modelId="{37CD638A-9989-48BC-8F13-4C502AE3E380}" type="parTrans" cxnId="{0DFA97A2-9C0E-432A-BAE5-87E450ABD7CC}">
      <dgm:prSet/>
      <dgm:spPr/>
      <dgm:t>
        <a:bodyPr/>
        <a:lstStyle/>
        <a:p>
          <a:endParaRPr lang="en-IN"/>
        </a:p>
      </dgm:t>
    </dgm:pt>
    <dgm:pt modelId="{59DF4D5A-E73B-479F-BDEC-1E26110DD7CE}" type="sibTrans" cxnId="{0DFA97A2-9C0E-432A-BAE5-87E450ABD7CC}">
      <dgm:prSet/>
      <dgm:spPr/>
      <dgm:t>
        <a:bodyPr/>
        <a:lstStyle/>
        <a:p>
          <a:endParaRPr lang="en-IN"/>
        </a:p>
      </dgm:t>
    </dgm:pt>
    <dgm:pt modelId="{0EA49DE6-4501-4FB3-A31E-AD5ADEB1C788}">
      <dgm:prSet phldrT="[Text]"/>
      <dgm:spPr/>
      <dgm:t>
        <a:bodyPr/>
        <a:lstStyle/>
        <a:p>
          <a:r>
            <a:rPr lang="en-US" dirty="0"/>
            <a:t>LAMP based detection</a:t>
          </a:r>
          <a:endParaRPr lang="en-IN" dirty="0"/>
        </a:p>
      </dgm:t>
    </dgm:pt>
    <dgm:pt modelId="{438E5266-80F9-4ACD-9C32-DA166A2ED429}" type="parTrans" cxnId="{ECD1DF86-8514-4732-B56D-AB34FCE071F3}">
      <dgm:prSet/>
      <dgm:spPr/>
      <dgm:t>
        <a:bodyPr/>
        <a:lstStyle/>
        <a:p>
          <a:endParaRPr lang="en-IN"/>
        </a:p>
      </dgm:t>
    </dgm:pt>
    <dgm:pt modelId="{BBE440F7-9647-4850-AC71-9986441A0956}" type="sibTrans" cxnId="{ECD1DF86-8514-4732-B56D-AB34FCE071F3}">
      <dgm:prSet/>
      <dgm:spPr/>
      <dgm:t>
        <a:bodyPr/>
        <a:lstStyle/>
        <a:p>
          <a:endParaRPr lang="en-IN"/>
        </a:p>
      </dgm:t>
    </dgm:pt>
    <dgm:pt modelId="{66BEA8CE-181A-4146-B985-8C107EFCC4A4}">
      <dgm:prSet phldrT="[Text]"/>
      <dgm:spPr>
        <a:solidFill>
          <a:schemeClr val="accent3">
            <a:lumMod val="75000"/>
          </a:schemeClr>
        </a:solidFill>
      </dgm:spPr>
      <dgm:t>
        <a:bodyPr/>
        <a:lstStyle/>
        <a:p>
          <a:r>
            <a:rPr lang="en-US" dirty="0"/>
            <a:t>GeneXpert TAT testing</a:t>
          </a:r>
          <a:endParaRPr lang="en-IN" dirty="0"/>
        </a:p>
      </dgm:t>
    </dgm:pt>
    <dgm:pt modelId="{5FBDB1C4-273E-4C1C-A052-C85CBE2BBFA1}" type="parTrans" cxnId="{CE08510F-A6C1-4382-A72B-5D437F894B7D}">
      <dgm:prSet/>
      <dgm:spPr/>
      <dgm:t>
        <a:bodyPr/>
        <a:lstStyle/>
        <a:p>
          <a:endParaRPr lang="en-IN"/>
        </a:p>
      </dgm:t>
    </dgm:pt>
    <dgm:pt modelId="{16C2C08A-5D59-495D-B24D-3AAADA1FDB76}" type="sibTrans" cxnId="{CE08510F-A6C1-4382-A72B-5D437F894B7D}">
      <dgm:prSet/>
      <dgm:spPr/>
      <dgm:t>
        <a:bodyPr/>
        <a:lstStyle/>
        <a:p>
          <a:endParaRPr lang="en-IN"/>
        </a:p>
      </dgm:t>
    </dgm:pt>
    <dgm:pt modelId="{03F4EEF2-9262-4E40-AB2E-DF10085F5CD6}">
      <dgm:prSet phldrT="[Text]"/>
      <dgm:spPr>
        <a:solidFill>
          <a:srgbClr val="7030A0"/>
        </a:solidFill>
      </dgm:spPr>
      <dgm:t>
        <a:bodyPr/>
        <a:lstStyle/>
        <a:p>
          <a:r>
            <a:rPr lang="en-US" dirty="0"/>
            <a:t>Point of Care Testing</a:t>
          </a:r>
          <a:endParaRPr lang="en-IN" dirty="0"/>
        </a:p>
      </dgm:t>
    </dgm:pt>
    <dgm:pt modelId="{21810AAE-21CF-487B-9C83-765196B574D2}" type="parTrans" cxnId="{AD05FE26-899D-4982-A4EB-207E873ED060}">
      <dgm:prSet/>
      <dgm:spPr/>
      <dgm:t>
        <a:bodyPr/>
        <a:lstStyle/>
        <a:p>
          <a:endParaRPr lang="en-IN"/>
        </a:p>
      </dgm:t>
    </dgm:pt>
    <dgm:pt modelId="{6D7C3D3B-0B44-464F-ADFD-19510451A21D}" type="sibTrans" cxnId="{AD05FE26-899D-4982-A4EB-207E873ED060}">
      <dgm:prSet/>
      <dgm:spPr/>
      <dgm:t>
        <a:bodyPr/>
        <a:lstStyle/>
        <a:p>
          <a:endParaRPr lang="en-IN"/>
        </a:p>
      </dgm:t>
    </dgm:pt>
    <dgm:pt modelId="{7E7B1B18-795F-4F59-B084-4E7C22827097}">
      <dgm:prSet/>
      <dgm:spPr>
        <a:solidFill>
          <a:schemeClr val="accent6">
            <a:lumMod val="75000"/>
          </a:schemeClr>
        </a:solidFill>
      </dgm:spPr>
      <dgm:t>
        <a:bodyPr/>
        <a:lstStyle/>
        <a:p>
          <a:r>
            <a:rPr lang="en-IN" b="1" i="0" dirty="0"/>
            <a:t>Loop</a:t>
          </a:r>
          <a:r>
            <a:rPr lang="en-IN" b="0" i="0" dirty="0"/>
            <a:t>-mediated isothermal amplification</a:t>
          </a:r>
          <a:endParaRPr lang="en-IN" dirty="0"/>
        </a:p>
      </dgm:t>
    </dgm:pt>
    <dgm:pt modelId="{46441F39-C009-45F8-9737-4851D279B73A}" type="parTrans" cxnId="{7BE8B778-922A-4205-8EE8-737B8DE9977F}">
      <dgm:prSet/>
      <dgm:spPr/>
      <dgm:t>
        <a:bodyPr/>
        <a:lstStyle/>
        <a:p>
          <a:endParaRPr lang="en-IN"/>
        </a:p>
      </dgm:t>
    </dgm:pt>
    <dgm:pt modelId="{6A7A80CD-37FB-46AA-AEA7-0AF0EB11BC7E}" type="sibTrans" cxnId="{7BE8B778-922A-4205-8EE8-737B8DE9977F}">
      <dgm:prSet/>
      <dgm:spPr/>
      <dgm:t>
        <a:bodyPr/>
        <a:lstStyle/>
        <a:p>
          <a:endParaRPr lang="en-IN"/>
        </a:p>
      </dgm:t>
    </dgm:pt>
    <dgm:pt modelId="{734B393A-05D1-46E3-AA1A-271CCB8966D7}">
      <dgm:prSet/>
      <dgm:spPr>
        <a:solidFill>
          <a:srgbClr val="00B0F0"/>
        </a:solidFill>
      </dgm:spPr>
      <dgm:t>
        <a:bodyPr/>
        <a:lstStyle/>
        <a:p>
          <a:r>
            <a:rPr lang="en-US" dirty="0"/>
            <a:t>Expert HPV Assay</a:t>
          </a:r>
          <a:endParaRPr lang="en-IN" dirty="0"/>
        </a:p>
      </dgm:t>
    </dgm:pt>
    <dgm:pt modelId="{A69D0FC7-4D97-430B-BB68-7AB83800324D}" type="parTrans" cxnId="{1C349085-9820-43B7-88B3-192F7F6461A8}">
      <dgm:prSet/>
      <dgm:spPr/>
      <dgm:t>
        <a:bodyPr/>
        <a:lstStyle/>
        <a:p>
          <a:endParaRPr lang="en-IN"/>
        </a:p>
      </dgm:t>
    </dgm:pt>
    <dgm:pt modelId="{965D5695-0294-489F-BC2E-B2FF0A7E83FA}" type="sibTrans" cxnId="{1C349085-9820-43B7-88B3-192F7F6461A8}">
      <dgm:prSet/>
      <dgm:spPr/>
      <dgm:t>
        <a:bodyPr/>
        <a:lstStyle/>
        <a:p>
          <a:endParaRPr lang="en-IN"/>
        </a:p>
      </dgm:t>
    </dgm:pt>
    <dgm:pt modelId="{949FEA65-BBAD-4DE5-B6DC-AFD47BCFA7DC}" type="pres">
      <dgm:prSet presAssocID="{C18F80AA-6A59-44B4-AD58-30CB94074E5A}" presName="mainComposite" presStyleCnt="0">
        <dgm:presLayoutVars>
          <dgm:chPref val="1"/>
          <dgm:dir/>
          <dgm:animOne val="branch"/>
          <dgm:animLvl val="lvl"/>
          <dgm:resizeHandles val="exact"/>
        </dgm:presLayoutVars>
      </dgm:prSet>
      <dgm:spPr/>
    </dgm:pt>
    <dgm:pt modelId="{2EDBB45D-2A89-49E5-97ED-80E8C451DFAC}" type="pres">
      <dgm:prSet presAssocID="{C18F80AA-6A59-44B4-AD58-30CB94074E5A}" presName="hierFlow" presStyleCnt="0"/>
      <dgm:spPr/>
    </dgm:pt>
    <dgm:pt modelId="{F0D4AFAA-4843-4243-A278-76A8B59C751C}" type="pres">
      <dgm:prSet presAssocID="{C18F80AA-6A59-44B4-AD58-30CB94074E5A}" presName="hierChild1" presStyleCnt="0">
        <dgm:presLayoutVars>
          <dgm:chPref val="1"/>
          <dgm:animOne val="branch"/>
          <dgm:animLvl val="lvl"/>
        </dgm:presLayoutVars>
      </dgm:prSet>
      <dgm:spPr/>
    </dgm:pt>
    <dgm:pt modelId="{D1832E2E-EECA-4C3F-8395-EDC09B167FCB}" type="pres">
      <dgm:prSet presAssocID="{72DD92E8-D57A-497F-ACF8-D07B767F7896}" presName="Name14" presStyleCnt="0"/>
      <dgm:spPr/>
    </dgm:pt>
    <dgm:pt modelId="{0857E8A7-60F4-4D72-9D18-212626E5921C}" type="pres">
      <dgm:prSet presAssocID="{72DD92E8-D57A-497F-ACF8-D07B767F7896}" presName="level1Shape" presStyleLbl="node0" presStyleIdx="0" presStyleCnt="1" custScaleX="512672" custScaleY="216681" custLinFactNeighborX="-11174" custLinFactNeighborY="-36547">
        <dgm:presLayoutVars>
          <dgm:chPref val="3"/>
        </dgm:presLayoutVars>
      </dgm:prSet>
      <dgm:spPr/>
    </dgm:pt>
    <dgm:pt modelId="{18CAC0BE-65F0-4D1B-B885-363229857401}" type="pres">
      <dgm:prSet presAssocID="{72DD92E8-D57A-497F-ACF8-D07B767F7896}" presName="hierChild2" presStyleCnt="0"/>
      <dgm:spPr/>
    </dgm:pt>
    <dgm:pt modelId="{35EB367E-B8A9-40B7-9D6B-15FB20FB3989}" type="pres">
      <dgm:prSet presAssocID="{438E5266-80F9-4ACD-9C32-DA166A2ED429}" presName="Name19" presStyleLbl="parChTrans1D2" presStyleIdx="0" presStyleCnt="5"/>
      <dgm:spPr/>
    </dgm:pt>
    <dgm:pt modelId="{FFF82EEB-52CD-40D5-8DF0-2E4CEB2480D2}" type="pres">
      <dgm:prSet presAssocID="{0EA49DE6-4501-4FB3-A31E-AD5ADEB1C788}" presName="Name21" presStyleCnt="0"/>
      <dgm:spPr/>
    </dgm:pt>
    <dgm:pt modelId="{16EA922E-983F-4102-9735-B1CB25606F22}" type="pres">
      <dgm:prSet presAssocID="{0EA49DE6-4501-4FB3-A31E-AD5ADEB1C788}" presName="level2Shape" presStyleLbl="node2" presStyleIdx="0" presStyleCnt="5" custScaleX="298195" custScaleY="676383" custLinFactNeighborX="58289" custLinFactNeighborY="455"/>
      <dgm:spPr/>
    </dgm:pt>
    <dgm:pt modelId="{F16EFAAF-5220-44D4-8D84-B8F28AD01333}" type="pres">
      <dgm:prSet presAssocID="{0EA49DE6-4501-4FB3-A31E-AD5ADEB1C788}" presName="hierChild3" presStyleCnt="0"/>
      <dgm:spPr/>
    </dgm:pt>
    <dgm:pt modelId="{BA513304-A31A-45D5-84BD-289B1375E8FB}" type="pres">
      <dgm:prSet presAssocID="{5FBDB1C4-273E-4C1C-A052-C85CBE2BBFA1}" presName="Name19" presStyleLbl="parChTrans1D2" presStyleIdx="1" presStyleCnt="5"/>
      <dgm:spPr/>
    </dgm:pt>
    <dgm:pt modelId="{50834854-F8EE-407D-BE98-33636CD448A4}" type="pres">
      <dgm:prSet presAssocID="{66BEA8CE-181A-4146-B985-8C107EFCC4A4}" presName="Name21" presStyleCnt="0"/>
      <dgm:spPr/>
    </dgm:pt>
    <dgm:pt modelId="{8A316E9E-A3DB-460C-A4D4-FC06D0954750}" type="pres">
      <dgm:prSet presAssocID="{66BEA8CE-181A-4146-B985-8C107EFCC4A4}" presName="level2Shape" presStyleLbl="node2" presStyleIdx="1" presStyleCnt="5" custScaleX="298195" custScaleY="676383" custLinFactNeighborX="50270" custLinFactNeighborY="27184"/>
      <dgm:spPr/>
    </dgm:pt>
    <dgm:pt modelId="{CB72A5F5-A85A-4DBE-8833-85E1E265EC60}" type="pres">
      <dgm:prSet presAssocID="{66BEA8CE-181A-4146-B985-8C107EFCC4A4}" presName="hierChild3" presStyleCnt="0"/>
      <dgm:spPr/>
    </dgm:pt>
    <dgm:pt modelId="{E0B9C38B-BB39-4DA7-84EB-D67623E1F61F}" type="pres">
      <dgm:prSet presAssocID="{A69D0FC7-4D97-430B-BB68-7AB83800324D}" presName="Name19" presStyleLbl="parChTrans1D2" presStyleIdx="2" presStyleCnt="5"/>
      <dgm:spPr/>
    </dgm:pt>
    <dgm:pt modelId="{363498AE-1C4D-4CB4-BB2E-390E5198C99F}" type="pres">
      <dgm:prSet presAssocID="{734B393A-05D1-46E3-AA1A-271CCB8966D7}" presName="Name21" presStyleCnt="0"/>
      <dgm:spPr/>
    </dgm:pt>
    <dgm:pt modelId="{D7EB6702-44A2-4E06-9A92-064C90AE2EE2}" type="pres">
      <dgm:prSet presAssocID="{734B393A-05D1-46E3-AA1A-271CCB8966D7}" presName="level2Shape" presStyleLbl="node2" presStyleIdx="2" presStyleCnt="5" custScaleX="298195" custScaleY="676383" custLinFactNeighborX="57051" custLinFactNeighborY="27184"/>
      <dgm:spPr/>
    </dgm:pt>
    <dgm:pt modelId="{2020DC2B-3ED3-46E1-9205-F04876DB2F66}" type="pres">
      <dgm:prSet presAssocID="{734B393A-05D1-46E3-AA1A-271CCB8966D7}" presName="hierChild3" presStyleCnt="0"/>
      <dgm:spPr/>
    </dgm:pt>
    <dgm:pt modelId="{1C57663F-7194-43CF-A1D3-C5442EFAB756}" type="pres">
      <dgm:prSet presAssocID="{46441F39-C009-45F8-9737-4851D279B73A}" presName="Name19" presStyleLbl="parChTrans1D2" presStyleIdx="3" presStyleCnt="5"/>
      <dgm:spPr/>
    </dgm:pt>
    <dgm:pt modelId="{D2682301-5044-42DF-A34A-9A6447CC8C32}" type="pres">
      <dgm:prSet presAssocID="{7E7B1B18-795F-4F59-B084-4E7C22827097}" presName="Name21" presStyleCnt="0"/>
      <dgm:spPr/>
    </dgm:pt>
    <dgm:pt modelId="{A149A025-25C3-4577-AC52-E3DEBF3A9581}" type="pres">
      <dgm:prSet presAssocID="{7E7B1B18-795F-4F59-B084-4E7C22827097}" presName="level2Shape" presStyleLbl="node2" presStyleIdx="3" presStyleCnt="5" custScaleX="298195" custScaleY="676383" custLinFactNeighborX="48445" custLinFactNeighborY="27184"/>
      <dgm:spPr/>
    </dgm:pt>
    <dgm:pt modelId="{00BDE2EC-E18A-469F-AF49-1FA5C4F11BF4}" type="pres">
      <dgm:prSet presAssocID="{7E7B1B18-795F-4F59-B084-4E7C22827097}" presName="hierChild3" presStyleCnt="0"/>
      <dgm:spPr/>
    </dgm:pt>
    <dgm:pt modelId="{BCF57523-D507-4917-9AB4-CB4AD7D073EE}" type="pres">
      <dgm:prSet presAssocID="{21810AAE-21CF-487B-9C83-765196B574D2}" presName="Name19" presStyleLbl="parChTrans1D2" presStyleIdx="4" presStyleCnt="5"/>
      <dgm:spPr/>
    </dgm:pt>
    <dgm:pt modelId="{DB9F1376-78BA-4806-A340-6B87494DF414}" type="pres">
      <dgm:prSet presAssocID="{03F4EEF2-9262-4E40-AB2E-DF10085F5CD6}" presName="Name21" presStyleCnt="0"/>
      <dgm:spPr/>
    </dgm:pt>
    <dgm:pt modelId="{5C680D34-A3C1-4C14-8C9E-4BA9063F0831}" type="pres">
      <dgm:prSet presAssocID="{03F4EEF2-9262-4E40-AB2E-DF10085F5CD6}" presName="level2Shape" presStyleLbl="node2" presStyleIdx="4" presStyleCnt="5" custScaleX="298195" custScaleY="676383" custLinFactNeighborX="58289" custLinFactNeighborY="455"/>
      <dgm:spPr/>
    </dgm:pt>
    <dgm:pt modelId="{0994E2D4-1E23-4E19-9AEF-9C15DD08AA32}" type="pres">
      <dgm:prSet presAssocID="{03F4EEF2-9262-4E40-AB2E-DF10085F5CD6}" presName="hierChild3" presStyleCnt="0"/>
      <dgm:spPr/>
    </dgm:pt>
    <dgm:pt modelId="{82AA5046-AA2D-4EF5-B9BE-671FC923860E}" type="pres">
      <dgm:prSet presAssocID="{C18F80AA-6A59-44B4-AD58-30CB94074E5A}" presName="bgShapesFlow" presStyleCnt="0"/>
      <dgm:spPr/>
    </dgm:pt>
  </dgm:ptLst>
  <dgm:cxnLst>
    <dgm:cxn modelId="{CE08510F-A6C1-4382-A72B-5D437F894B7D}" srcId="{72DD92E8-D57A-497F-ACF8-D07B767F7896}" destId="{66BEA8CE-181A-4146-B985-8C107EFCC4A4}" srcOrd="1" destOrd="0" parTransId="{5FBDB1C4-273E-4C1C-A052-C85CBE2BBFA1}" sibTransId="{16C2C08A-5D59-495D-B24D-3AAADA1FDB76}"/>
    <dgm:cxn modelId="{E1D7141B-7521-409B-9F9E-8CE84795AB15}" type="presOf" srcId="{734B393A-05D1-46E3-AA1A-271CCB8966D7}" destId="{D7EB6702-44A2-4E06-9A92-064C90AE2EE2}" srcOrd="0" destOrd="0" presId="urn:microsoft.com/office/officeart/2005/8/layout/hierarchy6"/>
    <dgm:cxn modelId="{16C20220-1839-4615-853F-3734A6AA9C5B}" type="presOf" srcId="{66BEA8CE-181A-4146-B985-8C107EFCC4A4}" destId="{8A316E9E-A3DB-460C-A4D4-FC06D0954750}" srcOrd="0" destOrd="0" presId="urn:microsoft.com/office/officeart/2005/8/layout/hierarchy6"/>
    <dgm:cxn modelId="{AD05FE26-899D-4982-A4EB-207E873ED060}" srcId="{72DD92E8-D57A-497F-ACF8-D07B767F7896}" destId="{03F4EEF2-9262-4E40-AB2E-DF10085F5CD6}" srcOrd="4" destOrd="0" parTransId="{21810AAE-21CF-487B-9C83-765196B574D2}" sibTransId="{6D7C3D3B-0B44-464F-ADFD-19510451A21D}"/>
    <dgm:cxn modelId="{CB04D429-EB73-463A-89F0-6E4A4C97E883}" type="presOf" srcId="{5FBDB1C4-273E-4C1C-A052-C85CBE2BBFA1}" destId="{BA513304-A31A-45D5-84BD-289B1375E8FB}" srcOrd="0" destOrd="0" presId="urn:microsoft.com/office/officeart/2005/8/layout/hierarchy6"/>
    <dgm:cxn modelId="{1A64EF41-2250-4F0A-84A0-A969F6AA4977}" type="presOf" srcId="{03F4EEF2-9262-4E40-AB2E-DF10085F5CD6}" destId="{5C680D34-A3C1-4C14-8C9E-4BA9063F0831}" srcOrd="0" destOrd="0" presId="urn:microsoft.com/office/officeart/2005/8/layout/hierarchy6"/>
    <dgm:cxn modelId="{F6082446-F75E-40A7-A482-D9474D99CF68}" type="presOf" srcId="{438E5266-80F9-4ACD-9C32-DA166A2ED429}" destId="{35EB367E-B8A9-40B7-9D6B-15FB20FB3989}" srcOrd="0" destOrd="0" presId="urn:microsoft.com/office/officeart/2005/8/layout/hierarchy6"/>
    <dgm:cxn modelId="{731EBC4E-80AD-4DC7-A98C-598020724A0F}" type="presOf" srcId="{7E7B1B18-795F-4F59-B084-4E7C22827097}" destId="{A149A025-25C3-4577-AC52-E3DEBF3A9581}" srcOrd="0" destOrd="0" presId="urn:microsoft.com/office/officeart/2005/8/layout/hierarchy6"/>
    <dgm:cxn modelId="{87DB0A78-1D66-4EE2-BEB7-065204B2D3A1}" type="presOf" srcId="{21810AAE-21CF-487B-9C83-765196B574D2}" destId="{BCF57523-D507-4917-9AB4-CB4AD7D073EE}" srcOrd="0" destOrd="0" presId="urn:microsoft.com/office/officeart/2005/8/layout/hierarchy6"/>
    <dgm:cxn modelId="{7BE8B778-922A-4205-8EE8-737B8DE9977F}" srcId="{72DD92E8-D57A-497F-ACF8-D07B767F7896}" destId="{7E7B1B18-795F-4F59-B084-4E7C22827097}" srcOrd="3" destOrd="0" parTransId="{46441F39-C009-45F8-9737-4851D279B73A}" sibTransId="{6A7A80CD-37FB-46AA-AEA7-0AF0EB11BC7E}"/>
    <dgm:cxn modelId="{AE8E035A-67B6-4138-B84B-87954DECC9E4}" type="presOf" srcId="{72DD92E8-D57A-497F-ACF8-D07B767F7896}" destId="{0857E8A7-60F4-4D72-9D18-212626E5921C}" srcOrd="0" destOrd="0" presId="urn:microsoft.com/office/officeart/2005/8/layout/hierarchy6"/>
    <dgm:cxn modelId="{1C349085-9820-43B7-88B3-192F7F6461A8}" srcId="{72DD92E8-D57A-497F-ACF8-D07B767F7896}" destId="{734B393A-05D1-46E3-AA1A-271CCB8966D7}" srcOrd="2" destOrd="0" parTransId="{A69D0FC7-4D97-430B-BB68-7AB83800324D}" sibTransId="{965D5695-0294-489F-BC2E-B2FF0A7E83FA}"/>
    <dgm:cxn modelId="{ECD1DF86-8514-4732-B56D-AB34FCE071F3}" srcId="{72DD92E8-D57A-497F-ACF8-D07B767F7896}" destId="{0EA49DE6-4501-4FB3-A31E-AD5ADEB1C788}" srcOrd="0" destOrd="0" parTransId="{438E5266-80F9-4ACD-9C32-DA166A2ED429}" sibTransId="{BBE440F7-9647-4850-AC71-9986441A0956}"/>
    <dgm:cxn modelId="{A8412593-3DB5-4B62-80A9-5D8F0292B50D}" type="presOf" srcId="{0EA49DE6-4501-4FB3-A31E-AD5ADEB1C788}" destId="{16EA922E-983F-4102-9735-B1CB25606F22}" srcOrd="0" destOrd="0" presId="urn:microsoft.com/office/officeart/2005/8/layout/hierarchy6"/>
    <dgm:cxn modelId="{0DFA97A2-9C0E-432A-BAE5-87E450ABD7CC}" srcId="{C18F80AA-6A59-44B4-AD58-30CB94074E5A}" destId="{72DD92E8-D57A-497F-ACF8-D07B767F7896}" srcOrd="0" destOrd="0" parTransId="{37CD638A-9989-48BC-8F13-4C502AE3E380}" sibTransId="{59DF4D5A-E73B-479F-BDEC-1E26110DD7CE}"/>
    <dgm:cxn modelId="{A70F0EA7-4A60-42E8-8E81-7F2206FD25A6}" type="presOf" srcId="{C18F80AA-6A59-44B4-AD58-30CB94074E5A}" destId="{949FEA65-BBAD-4DE5-B6DC-AFD47BCFA7DC}" srcOrd="0" destOrd="0" presId="urn:microsoft.com/office/officeart/2005/8/layout/hierarchy6"/>
    <dgm:cxn modelId="{FAF697FB-3AE6-42A2-B05A-06EA0184794A}" type="presOf" srcId="{A69D0FC7-4D97-430B-BB68-7AB83800324D}" destId="{E0B9C38B-BB39-4DA7-84EB-D67623E1F61F}" srcOrd="0" destOrd="0" presId="urn:microsoft.com/office/officeart/2005/8/layout/hierarchy6"/>
    <dgm:cxn modelId="{411013FF-4B7A-417D-A4D3-97AB7AD842FF}" type="presOf" srcId="{46441F39-C009-45F8-9737-4851D279B73A}" destId="{1C57663F-7194-43CF-A1D3-C5442EFAB756}" srcOrd="0" destOrd="0" presId="urn:microsoft.com/office/officeart/2005/8/layout/hierarchy6"/>
    <dgm:cxn modelId="{131C4B4B-6FC0-4630-B09D-7FCAC2801DEB}" type="presParOf" srcId="{949FEA65-BBAD-4DE5-B6DC-AFD47BCFA7DC}" destId="{2EDBB45D-2A89-49E5-97ED-80E8C451DFAC}" srcOrd="0" destOrd="0" presId="urn:microsoft.com/office/officeart/2005/8/layout/hierarchy6"/>
    <dgm:cxn modelId="{E4750206-37DE-4B6E-9EBA-D1D4136E54F9}" type="presParOf" srcId="{2EDBB45D-2A89-49E5-97ED-80E8C451DFAC}" destId="{F0D4AFAA-4843-4243-A278-76A8B59C751C}" srcOrd="0" destOrd="0" presId="urn:microsoft.com/office/officeart/2005/8/layout/hierarchy6"/>
    <dgm:cxn modelId="{F42B0031-C96E-4481-A6C2-E6FA6BD422ED}" type="presParOf" srcId="{F0D4AFAA-4843-4243-A278-76A8B59C751C}" destId="{D1832E2E-EECA-4C3F-8395-EDC09B167FCB}" srcOrd="0" destOrd="0" presId="urn:microsoft.com/office/officeart/2005/8/layout/hierarchy6"/>
    <dgm:cxn modelId="{F85CCFA7-1C97-41D6-81E9-E1AAF64E3C09}" type="presParOf" srcId="{D1832E2E-EECA-4C3F-8395-EDC09B167FCB}" destId="{0857E8A7-60F4-4D72-9D18-212626E5921C}" srcOrd="0" destOrd="0" presId="urn:microsoft.com/office/officeart/2005/8/layout/hierarchy6"/>
    <dgm:cxn modelId="{CD4ABB88-5A2F-4160-8818-B024E6500869}" type="presParOf" srcId="{D1832E2E-EECA-4C3F-8395-EDC09B167FCB}" destId="{18CAC0BE-65F0-4D1B-B885-363229857401}" srcOrd="1" destOrd="0" presId="urn:microsoft.com/office/officeart/2005/8/layout/hierarchy6"/>
    <dgm:cxn modelId="{AE92EB59-E7E8-430F-848E-A2C9C9DF65DD}" type="presParOf" srcId="{18CAC0BE-65F0-4D1B-B885-363229857401}" destId="{35EB367E-B8A9-40B7-9D6B-15FB20FB3989}" srcOrd="0" destOrd="0" presId="urn:microsoft.com/office/officeart/2005/8/layout/hierarchy6"/>
    <dgm:cxn modelId="{E89D9D40-63D0-4405-A96F-B6F556F71927}" type="presParOf" srcId="{18CAC0BE-65F0-4D1B-B885-363229857401}" destId="{FFF82EEB-52CD-40D5-8DF0-2E4CEB2480D2}" srcOrd="1" destOrd="0" presId="urn:microsoft.com/office/officeart/2005/8/layout/hierarchy6"/>
    <dgm:cxn modelId="{313C7359-4F17-4A29-935B-7EFC7D53E1FC}" type="presParOf" srcId="{FFF82EEB-52CD-40D5-8DF0-2E4CEB2480D2}" destId="{16EA922E-983F-4102-9735-B1CB25606F22}" srcOrd="0" destOrd="0" presId="urn:microsoft.com/office/officeart/2005/8/layout/hierarchy6"/>
    <dgm:cxn modelId="{0E2F5DCC-79BA-4622-B0D2-6002578D814E}" type="presParOf" srcId="{FFF82EEB-52CD-40D5-8DF0-2E4CEB2480D2}" destId="{F16EFAAF-5220-44D4-8D84-B8F28AD01333}" srcOrd="1" destOrd="0" presId="urn:microsoft.com/office/officeart/2005/8/layout/hierarchy6"/>
    <dgm:cxn modelId="{B98D1833-8802-4657-B53B-65F1C52DCA17}" type="presParOf" srcId="{18CAC0BE-65F0-4D1B-B885-363229857401}" destId="{BA513304-A31A-45D5-84BD-289B1375E8FB}" srcOrd="2" destOrd="0" presId="urn:microsoft.com/office/officeart/2005/8/layout/hierarchy6"/>
    <dgm:cxn modelId="{EC6462AD-BA4E-4B0C-A988-56954B2664DB}" type="presParOf" srcId="{18CAC0BE-65F0-4D1B-B885-363229857401}" destId="{50834854-F8EE-407D-BE98-33636CD448A4}" srcOrd="3" destOrd="0" presId="urn:microsoft.com/office/officeart/2005/8/layout/hierarchy6"/>
    <dgm:cxn modelId="{A0483FFD-7590-4814-91E0-F330F451C19A}" type="presParOf" srcId="{50834854-F8EE-407D-BE98-33636CD448A4}" destId="{8A316E9E-A3DB-460C-A4D4-FC06D0954750}" srcOrd="0" destOrd="0" presId="urn:microsoft.com/office/officeart/2005/8/layout/hierarchy6"/>
    <dgm:cxn modelId="{12810EA1-A5EA-428A-8B92-4F5DAD5BA679}" type="presParOf" srcId="{50834854-F8EE-407D-BE98-33636CD448A4}" destId="{CB72A5F5-A85A-4DBE-8833-85E1E265EC60}" srcOrd="1" destOrd="0" presId="urn:microsoft.com/office/officeart/2005/8/layout/hierarchy6"/>
    <dgm:cxn modelId="{7FB536B0-22AC-4850-9C19-37A258B6D053}" type="presParOf" srcId="{18CAC0BE-65F0-4D1B-B885-363229857401}" destId="{E0B9C38B-BB39-4DA7-84EB-D67623E1F61F}" srcOrd="4" destOrd="0" presId="urn:microsoft.com/office/officeart/2005/8/layout/hierarchy6"/>
    <dgm:cxn modelId="{E2B493BC-ECF6-4730-A9E5-7B578FD31BE4}" type="presParOf" srcId="{18CAC0BE-65F0-4D1B-B885-363229857401}" destId="{363498AE-1C4D-4CB4-BB2E-390E5198C99F}" srcOrd="5" destOrd="0" presId="urn:microsoft.com/office/officeart/2005/8/layout/hierarchy6"/>
    <dgm:cxn modelId="{1E07829C-2E57-4C9B-85B0-15365D9F51F5}" type="presParOf" srcId="{363498AE-1C4D-4CB4-BB2E-390E5198C99F}" destId="{D7EB6702-44A2-4E06-9A92-064C90AE2EE2}" srcOrd="0" destOrd="0" presId="urn:microsoft.com/office/officeart/2005/8/layout/hierarchy6"/>
    <dgm:cxn modelId="{EAD14CC9-AED2-4A23-B907-87B0869C5B2C}" type="presParOf" srcId="{363498AE-1C4D-4CB4-BB2E-390E5198C99F}" destId="{2020DC2B-3ED3-46E1-9205-F04876DB2F66}" srcOrd="1" destOrd="0" presId="urn:microsoft.com/office/officeart/2005/8/layout/hierarchy6"/>
    <dgm:cxn modelId="{0297767D-C649-46F8-BB92-A04B7CB58A47}" type="presParOf" srcId="{18CAC0BE-65F0-4D1B-B885-363229857401}" destId="{1C57663F-7194-43CF-A1D3-C5442EFAB756}" srcOrd="6" destOrd="0" presId="urn:microsoft.com/office/officeart/2005/8/layout/hierarchy6"/>
    <dgm:cxn modelId="{C3BDF58B-617A-4227-99BE-E6F7EC9B328D}" type="presParOf" srcId="{18CAC0BE-65F0-4D1B-B885-363229857401}" destId="{D2682301-5044-42DF-A34A-9A6447CC8C32}" srcOrd="7" destOrd="0" presId="urn:microsoft.com/office/officeart/2005/8/layout/hierarchy6"/>
    <dgm:cxn modelId="{6BE327AC-578D-4B64-A818-2C26A394844D}" type="presParOf" srcId="{D2682301-5044-42DF-A34A-9A6447CC8C32}" destId="{A149A025-25C3-4577-AC52-E3DEBF3A9581}" srcOrd="0" destOrd="0" presId="urn:microsoft.com/office/officeart/2005/8/layout/hierarchy6"/>
    <dgm:cxn modelId="{A514935D-07BA-49E0-A429-066261331AE1}" type="presParOf" srcId="{D2682301-5044-42DF-A34A-9A6447CC8C32}" destId="{00BDE2EC-E18A-469F-AF49-1FA5C4F11BF4}" srcOrd="1" destOrd="0" presId="urn:microsoft.com/office/officeart/2005/8/layout/hierarchy6"/>
    <dgm:cxn modelId="{F55CD981-29B9-491E-86EC-2E63FD44F161}" type="presParOf" srcId="{18CAC0BE-65F0-4D1B-B885-363229857401}" destId="{BCF57523-D507-4917-9AB4-CB4AD7D073EE}" srcOrd="8" destOrd="0" presId="urn:microsoft.com/office/officeart/2005/8/layout/hierarchy6"/>
    <dgm:cxn modelId="{0BCB6657-F55D-43C4-BFAF-04FB4C63D331}" type="presParOf" srcId="{18CAC0BE-65F0-4D1B-B885-363229857401}" destId="{DB9F1376-78BA-4806-A340-6B87494DF414}" srcOrd="9" destOrd="0" presId="urn:microsoft.com/office/officeart/2005/8/layout/hierarchy6"/>
    <dgm:cxn modelId="{2C42BCD7-18B9-4A30-9AF5-A0E8A0055F67}" type="presParOf" srcId="{DB9F1376-78BA-4806-A340-6B87494DF414}" destId="{5C680D34-A3C1-4C14-8C9E-4BA9063F0831}" srcOrd="0" destOrd="0" presId="urn:microsoft.com/office/officeart/2005/8/layout/hierarchy6"/>
    <dgm:cxn modelId="{FDE20B24-7F6D-4F1B-8739-C89288305692}" type="presParOf" srcId="{DB9F1376-78BA-4806-A340-6B87494DF414}" destId="{0994E2D4-1E23-4E19-9AEF-9C15DD08AA32}" srcOrd="1" destOrd="0" presId="urn:microsoft.com/office/officeart/2005/8/layout/hierarchy6"/>
    <dgm:cxn modelId="{5316FD31-FC1D-4C5A-B352-BF68EAA8CBB5}" type="presParOf" srcId="{949FEA65-BBAD-4DE5-B6DC-AFD47BCFA7DC}" destId="{82AA5046-AA2D-4EF5-B9BE-671FC923860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182FB5B-4905-45D1-8A3A-89617F8B7B2D}" type="doc">
      <dgm:prSet loTypeId="urn:microsoft.com/office/officeart/2005/8/layout/chevron2" loCatId="process" qsTypeId="urn:microsoft.com/office/officeart/2005/8/quickstyle/simple1" qsCatId="simple" csTypeId="urn:microsoft.com/office/officeart/2005/8/colors/colorful1#2" csCatId="colorful" phldr="1"/>
      <dgm:spPr/>
      <dgm:t>
        <a:bodyPr/>
        <a:lstStyle/>
        <a:p>
          <a:endParaRPr lang="en-IN"/>
        </a:p>
      </dgm:t>
    </dgm:pt>
    <dgm:pt modelId="{6FE5A8EF-EF9A-4BE8-8B63-08DFBF2EA85F}">
      <dgm:prSet phldrT="[Text]"/>
      <dgm:spPr/>
      <dgm:t>
        <a:bodyPr/>
        <a:lstStyle/>
        <a:p>
          <a:r>
            <a:rPr lang="en-US" dirty="0"/>
            <a:t>1</a:t>
          </a:r>
          <a:endParaRPr lang="en-IN" dirty="0"/>
        </a:p>
      </dgm:t>
    </dgm:pt>
    <dgm:pt modelId="{1AD4B8AF-A6D0-4065-8FDB-AD4D9A2C4E1A}" type="parTrans" cxnId="{E8307D82-F18C-40E7-979F-9323ED7966DA}">
      <dgm:prSet/>
      <dgm:spPr/>
      <dgm:t>
        <a:bodyPr/>
        <a:lstStyle/>
        <a:p>
          <a:endParaRPr lang="en-IN"/>
        </a:p>
      </dgm:t>
    </dgm:pt>
    <dgm:pt modelId="{02120C52-0338-4BD8-8D03-361DC86B57AA}" type="sibTrans" cxnId="{E8307D82-F18C-40E7-979F-9323ED7966DA}">
      <dgm:prSet/>
      <dgm:spPr/>
      <dgm:t>
        <a:bodyPr/>
        <a:lstStyle/>
        <a:p>
          <a:endParaRPr lang="en-IN"/>
        </a:p>
      </dgm:t>
    </dgm:pt>
    <dgm:pt modelId="{33ACCD88-B495-4177-8BBB-FACA27034551}">
      <dgm:prSet phldrT="[Text]"/>
      <dgm:spPr/>
      <dgm:t>
        <a:bodyPr/>
        <a:lstStyle/>
        <a:p>
          <a:r>
            <a:rPr lang="en-US" b="1" dirty="0">
              <a:latin typeface="Arial" panose="020B0604020202020204" pitchFamily="34" charset="0"/>
              <a:cs typeface="Arial" panose="020B0604020202020204" pitchFamily="34" charset="0"/>
            </a:rPr>
            <a:t>Minimal residual disease monitoring</a:t>
          </a:r>
          <a:endParaRPr lang="en-IN" b="1" dirty="0">
            <a:latin typeface="Arial" panose="020B0604020202020204" pitchFamily="34" charset="0"/>
            <a:cs typeface="Arial" panose="020B0604020202020204" pitchFamily="34" charset="0"/>
          </a:endParaRPr>
        </a:p>
      </dgm:t>
    </dgm:pt>
    <dgm:pt modelId="{32937C23-8813-477F-A5E2-D97DB8D21B68}" type="parTrans" cxnId="{49424B2A-5197-4582-AA39-CDC8D16193B0}">
      <dgm:prSet/>
      <dgm:spPr/>
      <dgm:t>
        <a:bodyPr/>
        <a:lstStyle/>
        <a:p>
          <a:endParaRPr lang="en-IN"/>
        </a:p>
      </dgm:t>
    </dgm:pt>
    <dgm:pt modelId="{13C78CCB-CA6D-4D66-840F-7BCF10C62AEC}" type="sibTrans" cxnId="{49424B2A-5197-4582-AA39-CDC8D16193B0}">
      <dgm:prSet/>
      <dgm:spPr/>
      <dgm:t>
        <a:bodyPr/>
        <a:lstStyle/>
        <a:p>
          <a:endParaRPr lang="en-IN"/>
        </a:p>
      </dgm:t>
    </dgm:pt>
    <dgm:pt modelId="{A5DB3CA1-F776-45DA-9833-80678E887769}">
      <dgm:prSet phldrT="[Text]"/>
      <dgm:spPr/>
      <dgm:t>
        <a:bodyPr/>
        <a:lstStyle/>
        <a:p>
          <a:r>
            <a:rPr lang="en-US" dirty="0"/>
            <a:t>2</a:t>
          </a:r>
          <a:endParaRPr lang="en-IN" dirty="0"/>
        </a:p>
      </dgm:t>
    </dgm:pt>
    <dgm:pt modelId="{BD6FCC17-9E14-41A0-B6EA-9B9026F8F10E}" type="parTrans" cxnId="{54F2165F-EB4B-429F-9D64-32732A722306}">
      <dgm:prSet/>
      <dgm:spPr/>
      <dgm:t>
        <a:bodyPr/>
        <a:lstStyle/>
        <a:p>
          <a:endParaRPr lang="en-IN"/>
        </a:p>
      </dgm:t>
    </dgm:pt>
    <dgm:pt modelId="{82389FA2-CDC1-4AE9-A2AD-4CB0BC1D3A3F}" type="sibTrans" cxnId="{54F2165F-EB4B-429F-9D64-32732A722306}">
      <dgm:prSet/>
      <dgm:spPr/>
      <dgm:t>
        <a:bodyPr/>
        <a:lstStyle/>
        <a:p>
          <a:endParaRPr lang="en-IN"/>
        </a:p>
      </dgm:t>
    </dgm:pt>
    <dgm:pt modelId="{58ED4DD4-223C-405D-B068-365A725D628E}">
      <dgm:prSet phldrT="[Text]"/>
      <dgm:spPr/>
      <dgm:t>
        <a:bodyPr/>
        <a:lstStyle/>
        <a:p>
          <a:r>
            <a:rPr lang="en-US" b="1" dirty="0">
              <a:latin typeface="Arial" panose="020B0604020202020204" pitchFamily="34" charset="0"/>
              <a:cs typeface="Arial" panose="020B0604020202020204" pitchFamily="34" charset="0"/>
            </a:rPr>
            <a:t>Assessing treatment response</a:t>
          </a:r>
          <a:endParaRPr lang="en-IN" b="1" dirty="0">
            <a:latin typeface="Arial" panose="020B0604020202020204" pitchFamily="34" charset="0"/>
            <a:cs typeface="Arial" panose="020B0604020202020204" pitchFamily="34" charset="0"/>
          </a:endParaRPr>
        </a:p>
      </dgm:t>
    </dgm:pt>
    <dgm:pt modelId="{3ED56C68-5098-481A-A1A1-977AAB0CCCA0}" type="parTrans" cxnId="{033D5B48-6B94-4210-8E31-6B0F92FB54AA}">
      <dgm:prSet/>
      <dgm:spPr/>
      <dgm:t>
        <a:bodyPr/>
        <a:lstStyle/>
        <a:p>
          <a:endParaRPr lang="en-IN"/>
        </a:p>
      </dgm:t>
    </dgm:pt>
    <dgm:pt modelId="{5896BA84-7CAE-4BE8-B073-F86F8F55D26C}" type="sibTrans" cxnId="{033D5B48-6B94-4210-8E31-6B0F92FB54AA}">
      <dgm:prSet/>
      <dgm:spPr/>
      <dgm:t>
        <a:bodyPr/>
        <a:lstStyle/>
        <a:p>
          <a:endParaRPr lang="en-IN"/>
        </a:p>
      </dgm:t>
    </dgm:pt>
    <dgm:pt modelId="{3C94E8DF-6DA1-484E-9376-2FC4D756F975}">
      <dgm:prSet phldrT="[Text]"/>
      <dgm:spPr/>
      <dgm:t>
        <a:bodyPr/>
        <a:lstStyle/>
        <a:p>
          <a:r>
            <a:rPr lang="en-US" dirty="0"/>
            <a:t>3</a:t>
          </a:r>
          <a:endParaRPr lang="en-IN" dirty="0"/>
        </a:p>
      </dgm:t>
    </dgm:pt>
    <dgm:pt modelId="{ECFAC152-D2D1-4943-B96A-835806979970}" type="parTrans" cxnId="{F8988CD6-D070-4732-9B02-AA8F08E23CEF}">
      <dgm:prSet/>
      <dgm:spPr/>
      <dgm:t>
        <a:bodyPr/>
        <a:lstStyle/>
        <a:p>
          <a:endParaRPr lang="en-IN"/>
        </a:p>
      </dgm:t>
    </dgm:pt>
    <dgm:pt modelId="{93788BF6-6AE7-4932-A5E7-3BCC00D263E0}" type="sibTrans" cxnId="{F8988CD6-D070-4732-9B02-AA8F08E23CEF}">
      <dgm:prSet/>
      <dgm:spPr/>
      <dgm:t>
        <a:bodyPr/>
        <a:lstStyle/>
        <a:p>
          <a:endParaRPr lang="en-IN"/>
        </a:p>
      </dgm:t>
    </dgm:pt>
    <dgm:pt modelId="{60D78F69-4C97-4272-B44E-1C02534CBCAC}">
      <dgm:prSet phldrT="[Text]"/>
      <dgm:spPr/>
      <dgm:t>
        <a:bodyPr/>
        <a:lstStyle/>
        <a:p>
          <a:r>
            <a:rPr lang="en-US" b="1" dirty="0">
              <a:latin typeface="Arial" panose="020B0604020202020204" pitchFamily="34" charset="0"/>
              <a:cs typeface="Arial" panose="020B0604020202020204" pitchFamily="34" charset="0"/>
            </a:rPr>
            <a:t>Tracing the tissue origin of </a:t>
          </a:r>
          <a:r>
            <a:rPr lang="en-US" b="1" dirty="0" err="1">
              <a:latin typeface="Arial" panose="020B0604020202020204" pitchFamily="34" charset="0"/>
              <a:cs typeface="Arial" panose="020B0604020202020204" pitchFamily="34" charset="0"/>
            </a:rPr>
            <a:t>ctDNA</a:t>
          </a:r>
          <a:endParaRPr lang="en-IN" b="1" dirty="0">
            <a:latin typeface="Arial" panose="020B0604020202020204" pitchFamily="34" charset="0"/>
            <a:cs typeface="Arial" panose="020B0604020202020204" pitchFamily="34" charset="0"/>
          </a:endParaRPr>
        </a:p>
      </dgm:t>
    </dgm:pt>
    <dgm:pt modelId="{747223F4-FF17-4B37-9B40-17F3AA80902F}" type="parTrans" cxnId="{9C71117B-8CA1-44CA-9458-1FE63173FEE6}">
      <dgm:prSet/>
      <dgm:spPr/>
      <dgm:t>
        <a:bodyPr/>
        <a:lstStyle/>
        <a:p>
          <a:endParaRPr lang="en-IN"/>
        </a:p>
      </dgm:t>
    </dgm:pt>
    <dgm:pt modelId="{5BD1BE21-A90B-46C3-BE56-6BE9C6BFCFE3}" type="sibTrans" cxnId="{9C71117B-8CA1-44CA-9458-1FE63173FEE6}">
      <dgm:prSet/>
      <dgm:spPr/>
      <dgm:t>
        <a:bodyPr/>
        <a:lstStyle/>
        <a:p>
          <a:endParaRPr lang="en-IN"/>
        </a:p>
      </dgm:t>
    </dgm:pt>
    <dgm:pt modelId="{EF10A6E4-91BF-414F-B43D-6FC2BB0C0798}">
      <dgm:prSet/>
      <dgm:spPr/>
      <dgm:t>
        <a:bodyPr/>
        <a:lstStyle/>
        <a:p>
          <a:r>
            <a:rPr lang="en-US" dirty="0"/>
            <a:t>4</a:t>
          </a:r>
          <a:endParaRPr lang="en-IN" dirty="0"/>
        </a:p>
      </dgm:t>
    </dgm:pt>
    <dgm:pt modelId="{841D58D4-91B8-4013-B097-2AD887F100DF}" type="parTrans" cxnId="{A7DBF7FD-BB61-4540-A0A0-3E50310C599C}">
      <dgm:prSet/>
      <dgm:spPr/>
      <dgm:t>
        <a:bodyPr/>
        <a:lstStyle/>
        <a:p>
          <a:endParaRPr lang="en-IN"/>
        </a:p>
      </dgm:t>
    </dgm:pt>
    <dgm:pt modelId="{42C7E844-223D-4A5D-A122-9DA71E9D3D7A}" type="sibTrans" cxnId="{A7DBF7FD-BB61-4540-A0A0-3E50310C599C}">
      <dgm:prSet/>
      <dgm:spPr/>
      <dgm:t>
        <a:bodyPr/>
        <a:lstStyle/>
        <a:p>
          <a:endParaRPr lang="en-IN"/>
        </a:p>
      </dgm:t>
    </dgm:pt>
    <dgm:pt modelId="{952D804B-1C86-40FE-BA71-2F7B844B6425}">
      <dgm:prSet/>
      <dgm:spPr/>
      <dgm:t>
        <a:bodyPr/>
        <a:lstStyle/>
        <a:p>
          <a:r>
            <a:rPr lang="en-US" dirty="0"/>
            <a:t>5</a:t>
          </a:r>
          <a:endParaRPr lang="en-IN" dirty="0"/>
        </a:p>
      </dgm:t>
    </dgm:pt>
    <dgm:pt modelId="{3878D5EA-56B0-4CC7-B4BE-71FD5DF79C50}" type="parTrans" cxnId="{ADDE3782-32CF-49D1-AE86-05C18BC262CA}">
      <dgm:prSet/>
      <dgm:spPr/>
      <dgm:t>
        <a:bodyPr/>
        <a:lstStyle/>
        <a:p>
          <a:endParaRPr lang="en-IN"/>
        </a:p>
      </dgm:t>
    </dgm:pt>
    <dgm:pt modelId="{B14C2AB5-1FB6-43E1-848C-3646AEAD72BB}" type="sibTrans" cxnId="{ADDE3782-32CF-49D1-AE86-05C18BC262CA}">
      <dgm:prSet/>
      <dgm:spPr/>
      <dgm:t>
        <a:bodyPr/>
        <a:lstStyle/>
        <a:p>
          <a:endParaRPr lang="en-IN"/>
        </a:p>
      </dgm:t>
    </dgm:pt>
    <dgm:pt modelId="{AD47359A-CE30-46D3-B6B7-7EBB23F2F128}">
      <dgm:prSet/>
      <dgm:spPr/>
      <dgm:t>
        <a:bodyPr/>
        <a:lstStyle/>
        <a:p>
          <a:r>
            <a:rPr lang="en-US" b="1" dirty="0">
              <a:latin typeface="Arial" panose="020B0604020202020204" pitchFamily="34" charset="0"/>
              <a:cs typeface="Arial" panose="020B0604020202020204" pitchFamily="34" charset="0"/>
            </a:rPr>
            <a:t>Molecular profiling or prognostication</a:t>
          </a:r>
          <a:endParaRPr lang="en-IN" b="1" dirty="0">
            <a:latin typeface="Arial" panose="020B0604020202020204" pitchFamily="34" charset="0"/>
            <a:cs typeface="Arial" panose="020B0604020202020204" pitchFamily="34" charset="0"/>
          </a:endParaRPr>
        </a:p>
      </dgm:t>
    </dgm:pt>
    <dgm:pt modelId="{089CB422-FCBD-40F7-850F-C2CCDAFBFA28}" type="parTrans" cxnId="{CD5DB8DA-A05C-4E49-8E36-4FDD37000DAC}">
      <dgm:prSet/>
      <dgm:spPr/>
      <dgm:t>
        <a:bodyPr/>
        <a:lstStyle/>
        <a:p>
          <a:endParaRPr lang="en-IN"/>
        </a:p>
      </dgm:t>
    </dgm:pt>
    <dgm:pt modelId="{6F40B432-CFF2-4296-9F90-D01F88090209}" type="sibTrans" cxnId="{CD5DB8DA-A05C-4E49-8E36-4FDD37000DAC}">
      <dgm:prSet/>
      <dgm:spPr/>
      <dgm:t>
        <a:bodyPr/>
        <a:lstStyle/>
        <a:p>
          <a:endParaRPr lang="en-IN"/>
        </a:p>
      </dgm:t>
    </dgm:pt>
    <dgm:pt modelId="{4A9E37C4-6A37-4838-9A92-874F6D3A6255}">
      <dgm:prSet/>
      <dgm:spPr/>
      <dgm:t>
        <a:bodyPr/>
        <a:lstStyle/>
        <a:p>
          <a:r>
            <a:rPr lang="en-US" b="1" dirty="0">
              <a:latin typeface="Arial" panose="020B0604020202020204" pitchFamily="34" charset="0"/>
              <a:cs typeface="Arial" panose="020B0604020202020204" pitchFamily="34" charset="0"/>
            </a:rPr>
            <a:t>Cancer detection screening or earlier  diagnosis</a:t>
          </a:r>
          <a:endParaRPr lang="en-IN" b="1" dirty="0">
            <a:latin typeface="Arial" panose="020B0604020202020204" pitchFamily="34" charset="0"/>
            <a:cs typeface="Arial" panose="020B0604020202020204" pitchFamily="34" charset="0"/>
          </a:endParaRPr>
        </a:p>
      </dgm:t>
    </dgm:pt>
    <dgm:pt modelId="{594B73C5-0ADC-4FF6-A7BF-F02CA105323E}" type="parTrans" cxnId="{203ADA42-FA84-4D56-A778-19ED1F560884}">
      <dgm:prSet/>
      <dgm:spPr/>
      <dgm:t>
        <a:bodyPr/>
        <a:lstStyle/>
        <a:p>
          <a:endParaRPr lang="en-IN"/>
        </a:p>
      </dgm:t>
    </dgm:pt>
    <dgm:pt modelId="{4266C64A-C60C-433F-ACBA-01F54AE808F3}" type="sibTrans" cxnId="{203ADA42-FA84-4D56-A778-19ED1F560884}">
      <dgm:prSet/>
      <dgm:spPr/>
      <dgm:t>
        <a:bodyPr/>
        <a:lstStyle/>
        <a:p>
          <a:endParaRPr lang="en-IN"/>
        </a:p>
      </dgm:t>
    </dgm:pt>
    <dgm:pt modelId="{DCAC8F1D-04C1-4A4C-81C7-95576339E721}">
      <dgm:prSet/>
      <dgm:spPr/>
      <dgm:t>
        <a:bodyPr/>
        <a:lstStyle/>
        <a:p>
          <a:r>
            <a:rPr lang="en-US" dirty="0"/>
            <a:t>6</a:t>
          </a:r>
          <a:endParaRPr lang="en-IN" dirty="0"/>
        </a:p>
      </dgm:t>
    </dgm:pt>
    <dgm:pt modelId="{A7AD02C0-BD3F-4F59-8173-5434E39EF309}" type="parTrans" cxnId="{B62B65D1-2EB5-4FB7-9F50-FF1EEE0C4A4C}">
      <dgm:prSet/>
      <dgm:spPr/>
      <dgm:t>
        <a:bodyPr/>
        <a:lstStyle/>
        <a:p>
          <a:endParaRPr lang="en-IN"/>
        </a:p>
      </dgm:t>
    </dgm:pt>
    <dgm:pt modelId="{45781A19-C1EA-47A4-9F64-E386A83F6D12}" type="sibTrans" cxnId="{B62B65D1-2EB5-4FB7-9F50-FF1EEE0C4A4C}">
      <dgm:prSet/>
      <dgm:spPr/>
      <dgm:t>
        <a:bodyPr/>
        <a:lstStyle/>
        <a:p>
          <a:endParaRPr lang="en-IN"/>
        </a:p>
      </dgm:t>
    </dgm:pt>
    <dgm:pt modelId="{A1D8B828-C883-474A-943A-379663F46F77}">
      <dgm:prSet/>
      <dgm:spPr/>
      <dgm:t>
        <a:bodyPr/>
        <a:lstStyle/>
        <a:p>
          <a:r>
            <a:rPr lang="en-US" b="1" dirty="0">
              <a:latin typeface="Arial" panose="020B0604020202020204" pitchFamily="34" charset="0"/>
              <a:cs typeface="Arial" panose="020B0604020202020204" pitchFamily="34" charset="0"/>
            </a:rPr>
            <a:t>Non-Invasive</a:t>
          </a:r>
          <a:endParaRPr lang="en-IN" b="1" dirty="0">
            <a:latin typeface="Arial" panose="020B0604020202020204" pitchFamily="34" charset="0"/>
            <a:cs typeface="Arial" panose="020B0604020202020204" pitchFamily="34" charset="0"/>
          </a:endParaRPr>
        </a:p>
      </dgm:t>
    </dgm:pt>
    <dgm:pt modelId="{EA906684-4AB3-471C-97DC-E885AD2B4149}" type="parTrans" cxnId="{F0935863-E248-41A3-AA99-D0A9EAF38A57}">
      <dgm:prSet/>
      <dgm:spPr/>
      <dgm:t>
        <a:bodyPr/>
        <a:lstStyle/>
        <a:p>
          <a:endParaRPr lang="en-IN"/>
        </a:p>
      </dgm:t>
    </dgm:pt>
    <dgm:pt modelId="{4EC65F03-73DD-406B-B80A-19CDE5ABA80A}" type="sibTrans" cxnId="{F0935863-E248-41A3-AA99-D0A9EAF38A57}">
      <dgm:prSet/>
      <dgm:spPr/>
      <dgm:t>
        <a:bodyPr/>
        <a:lstStyle/>
        <a:p>
          <a:endParaRPr lang="en-IN"/>
        </a:p>
      </dgm:t>
    </dgm:pt>
    <dgm:pt modelId="{A549633E-556A-451B-9CBD-9447E2359C7A}">
      <dgm:prSet/>
      <dgm:spPr/>
      <dgm:t>
        <a:bodyPr/>
        <a:lstStyle/>
        <a:p>
          <a:r>
            <a:rPr lang="en-US" dirty="0"/>
            <a:t>7</a:t>
          </a:r>
          <a:endParaRPr lang="en-IN" dirty="0"/>
        </a:p>
      </dgm:t>
    </dgm:pt>
    <dgm:pt modelId="{64C3F970-F66F-4FF0-BF2F-D8342D8F883E}" type="parTrans" cxnId="{0E44115B-2A98-406D-85EA-6EFB5B12644C}">
      <dgm:prSet/>
      <dgm:spPr/>
      <dgm:t>
        <a:bodyPr/>
        <a:lstStyle/>
        <a:p>
          <a:endParaRPr lang="en-IN"/>
        </a:p>
      </dgm:t>
    </dgm:pt>
    <dgm:pt modelId="{2BD769F0-0DF1-48B1-ABB6-6EA836BA4A6C}" type="sibTrans" cxnId="{0E44115B-2A98-406D-85EA-6EFB5B12644C}">
      <dgm:prSet/>
      <dgm:spPr/>
      <dgm:t>
        <a:bodyPr/>
        <a:lstStyle/>
        <a:p>
          <a:endParaRPr lang="en-IN"/>
        </a:p>
      </dgm:t>
    </dgm:pt>
    <dgm:pt modelId="{2F511AF9-C043-4280-B304-5C680BC3FBD2}">
      <dgm:prSet/>
      <dgm:spPr/>
      <dgm:t>
        <a:bodyPr/>
        <a:lstStyle/>
        <a:p>
          <a:r>
            <a:rPr lang="en-US" dirty="0"/>
            <a:t>8</a:t>
          </a:r>
          <a:endParaRPr lang="en-IN" dirty="0"/>
        </a:p>
      </dgm:t>
    </dgm:pt>
    <dgm:pt modelId="{159F1B82-1374-450F-9775-0F98131E5D13}" type="parTrans" cxnId="{D611F7B1-967C-41D6-A43F-CA63A3F40F8A}">
      <dgm:prSet/>
      <dgm:spPr/>
      <dgm:t>
        <a:bodyPr/>
        <a:lstStyle/>
        <a:p>
          <a:endParaRPr lang="en-IN"/>
        </a:p>
      </dgm:t>
    </dgm:pt>
    <dgm:pt modelId="{3ED4F424-FE73-49AE-A956-DF8003D213E0}" type="sibTrans" cxnId="{D611F7B1-967C-41D6-A43F-CA63A3F40F8A}">
      <dgm:prSet/>
      <dgm:spPr/>
      <dgm:t>
        <a:bodyPr/>
        <a:lstStyle/>
        <a:p>
          <a:endParaRPr lang="en-IN"/>
        </a:p>
      </dgm:t>
    </dgm:pt>
    <dgm:pt modelId="{FDB3E4BD-7996-4165-B995-A68EF83F2B23}">
      <dgm:prSet/>
      <dgm:spPr/>
      <dgm:t>
        <a:bodyPr/>
        <a:lstStyle/>
        <a:p>
          <a:r>
            <a:rPr lang="en-US" dirty="0"/>
            <a:t>9</a:t>
          </a:r>
          <a:endParaRPr lang="en-IN" dirty="0"/>
        </a:p>
      </dgm:t>
    </dgm:pt>
    <dgm:pt modelId="{1576869D-C261-46C3-8126-12A4A7614658}" type="parTrans" cxnId="{2D07863B-B4CC-4435-9CA4-622B8E8CA348}">
      <dgm:prSet/>
      <dgm:spPr/>
      <dgm:t>
        <a:bodyPr/>
        <a:lstStyle/>
        <a:p>
          <a:endParaRPr lang="en-IN"/>
        </a:p>
      </dgm:t>
    </dgm:pt>
    <dgm:pt modelId="{0D7CB3C8-1DBC-4D7B-A250-A8E6EA0FC12B}" type="sibTrans" cxnId="{2D07863B-B4CC-4435-9CA4-622B8E8CA348}">
      <dgm:prSet/>
      <dgm:spPr/>
      <dgm:t>
        <a:bodyPr/>
        <a:lstStyle/>
        <a:p>
          <a:endParaRPr lang="en-IN"/>
        </a:p>
      </dgm:t>
    </dgm:pt>
    <dgm:pt modelId="{84CFB807-BB6C-439E-9899-A7606B9B1B39}">
      <dgm:prSet/>
      <dgm:spPr/>
      <dgm:t>
        <a:bodyPr/>
        <a:lstStyle/>
        <a:p>
          <a:r>
            <a:rPr lang="en-US" b="1">
              <a:latin typeface="Arial" panose="020B0604020202020204" pitchFamily="34" charset="0"/>
              <a:cs typeface="Arial" panose="020B0604020202020204" pitchFamily="34" charset="0"/>
            </a:rPr>
            <a:t>predicting recurrence</a:t>
          </a:r>
          <a:endParaRPr lang="en-IN"/>
        </a:p>
      </dgm:t>
    </dgm:pt>
    <dgm:pt modelId="{5BF44ED7-AFB7-4B39-B42E-BDC7C75F80EF}" type="parTrans" cxnId="{07788574-6BD0-46E4-B694-5ECF1B53F885}">
      <dgm:prSet/>
      <dgm:spPr/>
      <dgm:t>
        <a:bodyPr/>
        <a:lstStyle/>
        <a:p>
          <a:endParaRPr lang="en-IN"/>
        </a:p>
      </dgm:t>
    </dgm:pt>
    <dgm:pt modelId="{DD69EFA1-F974-42F4-809A-093E0AB50BCC}" type="sibTrans" cxnId="{07788574-6BD0-46E4-B694-5ECF1B53F885}">
      <dgm:prSet/>
      <dgm:spPr/>
      <dgm:t>
        <a:bodyPr/>
        <a:lstStyle/>
        <a:p>
          <a:endParaRPr lang="en-IN"/>
        </a:p>
      </dgm:t>
    </dgm:pt>
    <dgm:pt modelId="{986F54D2-DA6F-4E8D-8479-A013215DB2A0}">
      <dgm:prSet/>
      <dgm:spPr/>
      <dgm:t>
        <a:bodyPr/>
        <a:lstStyle/>
        <a:p>
          <a:r>
            <a:rPr lang="en-US" b="1">
              <a:latin typeface="Arial" panose="020B0604020202020204" pitchFamily="34" charset="0"/>
              <a:cs typeface="Arial" panose="020B0604020202020204" pitchFamily="34" charset="0"/>
            </a:rPr>
            <a:t>assessing tumor burden</a:t>
          </a:r>
          <a:endParaRPr lang="en-IN"/>
        </a:p>
      </dgm:t>
    </dgm:pt>
    <dgm:pt modelId="{E887D812-52BB-4720-9569-9B47633E42CD}" type="parTrans" cxnId="{C2F7C004-FA5D-4D2E-965D-C132EE7B8CE1}">
      <dgm:prSet/>
      <dgm:spPr/>
      <dgm:t>
        <a:bodyPr/>
        <a:lstStyle/>
        <a:p>
          <a:endParaRPr lang="en-IN"/>
        </a:p>
      </dgm:t>
    </dgm:pt>
    <dgm:pt modelId="{14EDF6A2-7231-437E-9902-838EFF29DCBB}" type="sibTrans" cxnId="{C2F7C004-FA5D-4D2E-965D-C132EE7B8CE1}">
      <dgm:prSet/>
      <dgm:spPr/>
      <dgm:t>
        <a:bodyPr/>
        <a:lstStyle/>
        <a:p>
          <a:endParaRPr lang="en-IN"/>
        </a:p>
      </dgm:t>
    </dgm:pt>
    <dgm:pt modelId="{D5C9B6C6-F1AE-4D06-BE2C-866E3D1132BA}">
      <dgm:prSet/>
      <dgm:spPr/>
      <dgm:t>
        <a:bodyPr/>
        <a:lstStyle/>
        <a:p>
          <a:r>
            <a:rPr lang="en-US" b="1">
              <a:latin typeface="Arial" panose="020B0604020202020204" pitchFamily="34" charset="0"/>
              <a:cs typeface="Arial" panose="020B0604020202020204" pitchFamily="34" charset="0"/>
            </a:rPr>
            <a:t>later-disease staging</a:t>
          </a:r>
          <a:endParaRPr lang="en-IN"/>
        </a:p>
      </dgm:t>
    </dgm:pt>
    <dgm:pt modelId="{1BF3F49C-D824-4E99-8BCA-582FE77D7579}" type="parTrans" cxnId="{CD50F321-28FA-4E22-BB69-F4DFF190C5E5}">
      <dgm:prSet/>
      <dgm:spPr/>
      <dgm:t>
        <a:bodyPr/>
        <a:lstStyle/>
        <a:p>
          <a:endParaRPr lang="en-IN"/>
        </a:p>
      </dgm:t>
    </dgm:pt>
    <dgm:pt modelId="{FB8A5BBC-1205-402B-BCA0-EFAB59C5CB9B}" type="sibTrans" cxnId="{CD50F321-28FA-4E22-BB69-F4DFF190C5E5}">
      <dgm:prSet/>
      <dgm:spPr/>
      <dgm:t>
        <a:bodyPr/>
        <a:lstStyle/>
        <a:p>
          <a:endParaRPr lang="en-IN"/>
        </a:p>
      </dgm:t>
    </dgm:pt>
    <dgm:pt modelId="{832F3009-01AA-4CE1-A2E7-15C4EEA5392E}" type="pres">
      <dgm:prSet presAssocID="{1182FB5B-4905-45D1-8A3A-89617F8B7B2D}" presName="linearFlow" presStyleCnt="0">
        <dgm:presLayoutVars>
          <dgm:dir/>
          <dgm:animLvl val="lvl"/>
          <dgm:resizeHandles val="exact"/>
        </dgm:presLayoutVars>
      </dgm:prSet>
      <dgm:spPr/>
    </dgm:pt>
    <dgm:pt modelId="{EACADD2A-C5D7-443C-ACD3-C33A290F5229}" type="pres">
      <dgm:prSet presAssocID="{6FE5A8EF-EF9A-4BE8-8B63-08DFBF2EA85F}" presName="composite" presStyleCnt="0"/>
      <dgm:spPr/>
    </dgm:pt>
    <dgm:pt modelId="{4E92C18A-CFD6-4A09-8088-F74B52369B48}" type="pres">
      <dgm:prSet presAssocID="{6FE5A8EF-EF9A-4BE8-8B63-08DFBF2EA85F}" presName="parentText" presStyleLbl="alignNode1" presStyleIdx="0" presStyleCnt="9">
        <dgm:presLayoutVars>
          <dgm:chMax val="1"/>
          <dgm:bulletEnabled val="1"/>
        </dgm:presLayoutVars>
      </dgm:prSet>
      <dgm:spPr/>
    </dgm:pt>
    <dgm:pt modelId="{A5DD1B06-C3EA-45FC-9857-22F269BA9ACF}" type="pres">
      <dgm:prSet presAssocID="{6FE5A8EF-EF9A-4BE8-8B63-08DFBF2EA85F}" presName="descendantText" presStyleLbl="alignAcc1" presStyleIdx="0" presStyleCnt="9">
        <dgm:presLayoutVars>
          <dgm:bulletEnabled val="1"/>
        </dgm:presLayoutVars>
      </dgm:prSet>
      <dgm:spPr/>
    </dgm:pt>
    <dgm:pt modelId="{4CFBCC13-8302-4848-BDBE-3912F7D1217E}" type="pres">
      <dgm:prSet presAssocID="{02120C52-0338-4BD8-8D03-361DC86B57AA}" presName="sp" presStyleCnt="0"/>
      <dgm:spPr/>
    </dgm:pt>
    <dgm:pt modelId="{5849BD7B-9CA3-4D95-806E-07E6F59E7202}" type="pres">
      <dgm:prSet presAssocID="{A5DB3CA1-F776-45DA-9833-80678E887769}" presName="composite" presStyleCnt="0"/>
      <dgm:spPr/>
    </dgm:pt>
    <dgm:pt modelId="{03D0CDE8-5FDE-4363-AC24-1F52A1591789}" type="pres">
      <dgm:prSet presAssocID="{A5DB3CA1-F776-45DA-9833-80678E887769}" presName="parentText" presStyleLbl="alignNode1" presStyleIdx="1" presStyleCnt="9">
        <dgm:presLayoutVars>
          <dgm:chMax val="1"/>
          <dgm:bulletEnabled val="1"/>
        </dgm:presLayoutVars>
      </dgm:prSet>
      <dgm:spPr/>
    </dgm:pt>
    <dgm:pt modelId="{D00B4D5F-6D3B-48CB-8EEB-2C1866B4A562}" type="pres">
      <dgm:prSet presAssocID="{A5DB3CA1-F776-45DA-9833-80678E887769}" presName="descendantText" presStyleLbl="alignAcc1" presStyleIdx="1" presStyleCnt="9">
        <dgm:presLayoutVars>
          <dgm:bulletEnabled val="1"/>
        </dgm:presLayoutVars>
      </dgm:prSet>
      <dgm:spPr/>
    </dgm:pt>
    <dgm:pt modelId="{8653BB55-A19E-4398-BC8B-85CBEA3E03B2}" type="pres">
      <dgm:prSet presAssocID="{82389FA2-CDC1-4AE9-A2AD-4CB0BC1D3A3F}" presName="sp" presStyleCnt="0"/>
      <dgm:spPr/>
    </dgm:pt>
    <dgm:pt modelId="{D8E1C958-EED1-4E14-9097-7CFA57B50004}" type="pres">
      <dgm:prSet presAssocID="{3C94E8DF-6DA1-484E-9376-2FC4D756F975}" presName="composite" presStyleCnt="0"/>
      <dgm:spPr/>
    </dgm:pt>
    <dgm:pt modelId="{CD1BE5BB-A23B-4FB7-A3CB-DA249C699455}" type="pres">
      <dgm:prSet presAssocID="{3C94E8DF-6DA1-484E-9376-2FC4D756F975}" presName="parentText" presStyleLbl="alignNode1" presStyleIdx="2" presStyleCnt="9">
        <dgm:presLayoutVars>
          <dgm:chMax val="1"/>
          <dgm:bulletEnabled val="1"/>
        </dgm:presLayoutVars>
      </dgm:prSet>
      <dgm:spPr/>
    </dgm:pt>
    <dgm:pt modelId="{8F8C68CF-9C11-4A2B-844C-720FAAA504EA}" type="pres">
      <dgm:prSet presAssocID="{3C94E8DF-6DA1-484E-9376-2FC4D756F975}" presName="descendantText" presStyleLbl="alignAcc1" presStyleIdx="2" presStyleCnt="9">
        <dgm:presLayoutVars>
          <dgm:bulletEnabled val="1"/>
        </dgm:presLayoutVars>
      </dgm:prSet>
      <dgm:spPr/>
    </dgm:pt>
    <dgm:pt modelId="{3068264E-7A5A-4D7A-9EDA-5AFC93764B3F}" type="pres">
      <dgm:prSet presAssocID="{93788BF6-6AE7-4932-A5E7-3BCC00D263E0}" presName="sp" presStyleCnt="0"/>
      <dgm:spPr/>
    </dgm:pt>
    <dgm:pt modelId="{5991FADC-BBD0-4D68-BD2D-7B63A4BFC20E}" type="pres">
      <dgm:prSet presAssocID="{EF10A6E4-91BF-414F-B43D-6FC2BB0C0798}" presName="composite" presStyleCnt="0"/>
      <dgm:spPr/>
    </dgm:pt>
    <dgm:pt modelId="{A6B821C8-30DC-453B-BAF7-5E5841C63674}" type="pres">
      <dgm:prSet presAssocID="{EF10A6E4-91BF-414F-B43D-6FC2BB0C0798}" presName="parentText" presStyleLbl="alignNode1" presStyleIdx="3" presStyleCnt="9">
        <dgm:presLayoutVars>
          <dgm:chMax val="1"/>
          <dgm:bulletEnabled val="1"/>
        </dgm:presLayoutVars>
      </dgm:prSet>
      <dgm:spPr/>
    </dgm:pt>
    <dgm:pt modelId="{A5ADD6E8-097C-4644-88F3-352D83732834}" type="pres">
      <dgm:prSet presAssocID="{EF10A6E4-91BF-414F-B43D-6FC2BB0C0798}" presName="descendantText" presStyleLbl="alignAcc1" presStyleIdx="3" presStyleCnt="9">
        <dgm:presLayoutVars>
          <dgm:bulletEnabled val="1"/>
        </dgm:presLayoutVars>
      </dgm:prSet>
      <dgm:spPr/>
    </dgm:pt>
    <dgm:pt modelId="{56F534E6-5829-4485-8538-F93E6B723509}" type="pres">
      <dgm:prSet presAssocID="{42C7E844-223D-4A5D-A122-9DA71E9D3D7A}" presName="sp" presStyleCnt="0"/>
      <dgm:spPr/>
    </dgm:pt>
    <dgm:pt modelId="{6E9DF176-DE7B-4416-BB78-177DB9EDBCE2}" type="pres">
      <dgm:prSet presAssocID="{952D804B-1C86-40FE-BA71-2F7B844B6425}" presName="composite" presStyleCnt="0"/>
      <dgm:spPr/>
    </dgm:pt>
    <dgm:pt modelId="{993D9C8B-96E0-4C40-9F42-15B51FA81D1A}" type="pres">
      <dgm:prSet presAssocID="{952D804B-1C86-40FE-BA71-2F7B844B6425}" presName="parentText" presStyleLbl="alignNode1" presStyleIdx="4" presStyleCnt="9">
        <dgm:presLayoutVars>
          <dgm:chMax val="1"/>
          <dgm:bulletEnabled val="1"/>
        </dgm:presLayoutVars>
      </dgm:prSet>
      <dgm:spPr/>
    </dgm:pt>
    <dgm:pt modelId="{FF4B3DB1-FF46-4E86-A2BB-0747C7BAC69C}" type="pres">
      <dgm:prSet presAssocID="{952D804B-1C86-40FE-BA71-2F7B844B6425}" presName="descendantText" presStyleLbl="alignAcc1" presStyleIdx="4" presStyleCnt="9">
        <dgm:presLayoutVars>
          <dgm:bulletEnabled val="1"/>
        </dgm:presLayoutVars>
      </dgm:prSet>
      <dgm:spPr/>
    </dgm:pt>
    <dgm:pt modelId="{E4EA0D90-FEFF-4F78-A9E6-516F37C78924}" type="pres">
      <dgm:prSet presAssocID="{B14C2AB5-1FB6-43E1-848C-3646AEAD72BB}" presName="sp" presStyleCnt="0"/>
      <dgm:spPr/>
    </dgm:pt>
    <dgm:pt modelId="{31EF4EC3-8265-4C58-A74B-83FF0B0C7030}" type="pres">
      <dgm:prSet presAssocID="{DCAC8F1D-04C1-4A4C-81C7-95576339E721}" presName="composite" presStyleCnt="0"/>
      <dgm:spPr/>
    </dgm:pt>
    <dgm:pt modelId="{CFD8DCB6-E0AE-455F-83A4-53138BF038CC}" type="pres">
      <dgm:prSet presAssocID="{DCAC8F1D-04C1-4A4C-81C7-95576339E721}" presName="parentText" presStyleLbl="alignNode1" presStyleIdx="5" presStyleCnt="9">
        <dgm:presLayoutVars>
          <dgm:chMax val="1"/>
          <dgm:bulletEnabled val="1"/>
        </dgm:presLayoutVars>
      </dgm:prSet>
      <dgm:spPr/>
    </dgm:pt>
    <dgm:pt modelId="{16F2AE5F-9DA6-4476-AFCB-FC40B03765E2}" type="pres">
      <dgm:prSet presAssocID="{DCAC8F1D-04C1-4A4C-81C7-95576339E721}" presName="descendantText" presStyleLbl="alignAcc1" presStyleIdx="5" presStyleCnt="9">
        <dgm:presLayoutVars>
          <dgm:bulletEnabled val="1"/>
        </dgm:presLayoutVars>
      </dgm:prSet>
      <dgm:spPr/>
    </dgm:pt>
    <dgm:pt modelId="{2C90E94E-58FE-4809-AB0A-318261C7F524}" type="pres">
      <dgm:prSet presAssocID="{45781A19-C1EA-47A4-9F64-E386A83F6D12}" presName="sp" presStyleCnt="0"/>
      <dgm:spPr/>
    </dgm:pt>
    <dgm:pt modelId="{02A09270-744C-4AA1-8D65-31C2BFEB9FE0}" type="pres">
      <dgm:prSet presAssocID="{A549633E-556A-451B-9CBD-9447E2359C7A}" presName="composite" presStyleCnt="0"/>
      <dgm:spPr/>
    </dgm:pt>
    <dgm:pt modelId="{9F014FE1-176B-49AA-91FD-2EBAD7E13015}" type="pres">
      <dgm:prSet presAssocID="{A549633E-556A-451B-9CBD-9447E2359C7A}" presName="parentText" presStyleLbl="alignNode1" presStyleIdx="6" presStyleCnt="9">
        <dgm:presLayoutVars>
          <dgm:chMax val="1"/>
          <dgm:bulletEnabled val="1"/>
        </dgm:presLayoutVars>
      </dgm:prSet>
      <dgm:spPr/>
    </dgm:pt>
    <dgm:pt modelId="{BE957D30-01E7-4A3F-B96D-FA190A5B9ED9}" type="pres">
      <dgm:prSet presAssocID="{A549633E-556A-451B-9CBD-9447E2359C7A}" presName="descendantText" presStyleLbl="alignAcc1" presStyleIdx="6" presStyleCnt="9">
        <dgm:presLayoutVars>
          <dgm:bulletEnabled val="1"/>
        </dgm:presLayoutVars>
      </dgm:prSet>
      <dgm:spPr/>
    </dgm:pt>
    <dgm:pt modelId="{4B815BEC-248A-4EB9-BBC4-1F87209C9EC3}" type="pres">
      <dgm:prSet presAssocID="{2BD769F0-0DF1-48B1-ABB6-6EA836BA4A6C}" presName="sp" presStyleCnt="0"/>
      <dgm:spPr/>
    </dgm:pt>
    <dgm:pt modelId="{EE215ABF-E15F-4B6C-9851-E825CE827EBD}" type="pres">
      <dgm:prSet presAssocID="{2F511AF9-C043-4280-B304-5C680BC3FBD2}" presName="composite" presStyleCnt="0"/>
      <dgm:spPr/>
    </dgm:pt>
    <dgm:pt modelId="{FD1C7452-5A1B-4A68-A0A5-666ECF10B117}" type="pres">
      <dgm:prSet presAssocID="{2F511AF9-C043-4280-B304-5C680BC3FBD2}" presName="parentText" presStyleLbl="alignNode1" presStyleIdx="7" presStyleCnt="9">
        <dgm:presLayoutVars>
          <dgm:chMax val="1"/>
          <dgm:bulletEnabled val="1"/>
        </dgm:presLayoutVars>
      </dgm:prSet>
      <dgm:spPr/>
    </dgm:pt>
    <dgm:pt modelId="{89524D18-3045-4BD3-9EA9-6EF24030647B}" type="pres">
      <dgm:prSet presAssocID="{2F511AF9-C043-4280-B304-5C680BC3FBD2}" presName="descendantText" presStyleLbl="alignAcc1" presStyleIdx="7" presStyleCnt="9">
        <dgm:presLayoutVars>
          <dgm:bulletEnabled val="1"/>
        </dgm:presLayoutVars>
      </dgm:prSet>
      <dgm:spPr/>
    </dgm:pt>
    <dgm:pt modelId="{0A33033A-5842-4144-A36D-9461CA7047C7}" type="pres">
      <dgm:prSet presAssocID="{3ED4F424-FE73-49AE-A956-DF8003D213E0}" presName="sp" presStyleCnt="0"/>
      <dgm:spPr/>
    </dgm:pt>
    <dgm:pt modelId="{4E381B3D-CFE0-421E-87CA-0D2328045613}" type="pres">
      <dgm:prSet presAssocID="{FDB3E4BD-7996-4165-B995-A68EF83F2B23}" presName="composite" presStyleCnt="0"/>
      <dgm:spPr/>
    </dgm:pt>
    <dgm:pt modelId="{B279288A-F3E9-414F-AF4F-6E10840C0B4B}" type="pres">
      <dgm:prSet presAssocID="{FDB3E4BD-7996-4165-B995-A68EF83F2B23}" presName="parentText" presStyleLbl="alignNode1" presStyleIdx="8" presStyleCnt="9">
        <dgm:presLayoutVars>
          <dgm:chMax val="1"/>
          <dgm:bulletEnabled val="1"/>
        </dgm:presLayoutVars>
      </dgm:prSet>
      <dgm:spPr/>
    </dgm:pt>
    <dgm:pt modelId="{B286DD78-B4DB-453B-BCB8-01F453CA785A}" type="pres">
      <dgm:prSet presAssocID="{FDB3E4BD-7996-4165-B995-A68EF83F2B23}" presName="descendantText" presStyleLbl="alignAcc1" presStyleIdx="8" presStyleCnt="9">
        <dgm:presLayoutVars>
          <dgm:bulletEnabled val="1"/>
        </dgm:presLayoutVars>
      </dgm:prSet>
      <dgm:spPr/>
    </dgm:pt>
  </dgm:ptLst>
  <dgm:cxnLst>
    <dgm:cxn modelId="{19571600-FA4A-423E-AD26-29512ABADCA3}" type="presOf" srcId="{A549633E-556A-451B-9CBD-9447E2359C7A}" destId="{9F014FE1-176B-49AA-91FD-2EBAD7E13015}" srcOrd="0" destOrd="0" presId="urn:microsoft.com/office/officeart/2005/8/layout/chevron2"/>
    <dgm:cxn modelId="{C2F7C004-FA5D-4D2E-965D-C132EE7B8CE1}" srcId="{2F511AF9-C043-4280-B304-5C680BC3FBD2}" destId="{986F54D2-DA6F-4E8D-8479-A013215DB2A0}" srcOrd="0" destOrd="0" parTransId="{E887D812-52BB-4720-9569-9B47633E42CD}" sibTransId="{14EDF6A2-7231-437E-9902-838EFF29DCBB}"/>
    <dgm:cxn modelId="{C435ED1E-C905-4BC9-ACCC-4991C91FFD2E}" type="presOf" srcId="{84CFB807-BB6C-439E-9899-A7606B9B1B39}" destId="{BE957D30-01E7-4A3F-B96D-FA190A5B9ED9}" srcOrd="0" destOrd="0" presId="urn:microsoft.com/office/officeart/2005/8/layout/chevron2"/>
    <dgm:cxn modelId="{CD50F321-28FA-4E22-BB69-F4DFF190C5E5}" srcId="{FDB3E4BD-7996-4165-B995-A68EF83F2B23}" destId="{D5C9B6C6-F1AE-4D06-BE2C-866E3D1132BA}" srcOrd="0" destOrd="0" parTransId="{1BF3F49C-D824-4E99-8BCA-582FE77D7579}" sibTransId="{FB8A5BBC-1205-402B-BCA0-EFAB59C5CB9B}"/>
    <dgm:cxn modelId="{E0CD9425-F758-447A-9EE7-8E8D7BC5C2F0}" type="presOf" srcId="{D5C9B6C6-F1AE-4D06-BE2C-866E3D1132BA}" destId="{B286DD78-B4DB-453B-BCB8-01F453CA785A}" srcOrd="0" destOrd="0" presId="urn:microsoft.com/office/officeart/2005/8/layout/chevron2"/>
    <dgm:cxn modelId="{49424B2A-5197-4582-AA39-CDC8D16193B0}" srcId="{6FE5A8EF-EF9A-4BE8-8B63-08DFBF2EA85F}" destId="{33ACCD88-B495-4177-8BBB-FACA27034551}" srcOrd="0" destOrd="0" parTransId="{32937C23-8813-477F-A5E2-D97DB8D21B68}" sibTransId="{13C78CCB-CA6D-4D66-840F-7BCF10C62AEC}"/>
    <dgm:cxn modelId="{3BA2032B-A786-40D6-942D-BEFABDAACFC1}" type="presOf" srcId="{60D78F69-4C97-4272-B44E-1C02534CBCAC}" destId="{8F8C68CF-9C11-4A2B-844C-720FAAA504EA}" srcOrd="0" destOrd="0" presId="urn:microsoft.com/office/officeart/2005/8/layout/chevron2"/>
    <dgm:cxn modelId="{43C9A335-E96A-4504-975B-1C743BC8391B}" type="presOf" srcId="{1182FB5B-4905-45D1-8A3A-89617F8B7B2D}" destId="{832F3009-01AA-4CE1-A2E7-15C4EEA5392E}" srcOrd="0" destOrd="0" presId="urn:microsoft.com/office/officeart/2005/8/layout/chevron2"/>
    <dgm:cxn modelId="{374D1C39-F136-44D9-88F1-39DB63AE4C18}" type="presOf" srcId="{A5DB3CA1-F776-45DA-9833-80678E887769}" destId="{03D0CDE8-5FDE-4363-AC24-1F52A1591789}" srcOrd="0" destOrd="0" presId="urn:microsoft.com/office/officeart/2005/8/layout/chevron2"/>
    <dgm:cxn modelId="{2D07863B-B4CC-4435-9CA4-622B8E8CA348}" srcId="{1182FB5B-4905-45D1-8A3A-89617F8B7B2D}" destId="{FDB3E4BD-7996-4165-B995-A68EF83F2B23}" srcOrd="8" destOrd="0" parTransId="{1576869D-C261-46C3-8126-12A4A7614658}" sibTransId="{0D7CB3C8-1DBC-4D7B-A250-A8E6EA0FC12B}"/>
    <dgm:cxn modelId="{E9C4A53D-9D5E-4083-ADA0-DCED48804A9F}" type="presOf" srcId="{986F54D2-DA6F-4E8D-8479-A013215DB2A0}" destId="{89524D18-3045-4BD3-9EA9-6EF24030647B}" srcOrd="0" destOrd="0" presId="urn:microsoft.com/office/officeart/2005/8/layout/chevron2"/>
    <dgm:cxn modelId="{0E44115B-2A98-406D-85EA-6EFB5B12644C}" srcId="{1182FB5B-4905-45D1-8A3A-89617F8B7B2D}" destId="{A549633E-556A-451B-9CBD-9447E2359C7A}" srcOrd="6" destOrd="0" parTransId="{64C3F970-F66F-4FF0-BF2F-D8342D8F883E}" sibTransId="{2BD769F0-0DF1-48B1-ABB6-6EA836BA4A6C}"/>
    <dgm:cxn modelId="{54F2165F-EB4B-429F-9D64-32732A722306}" srcId="{1182FB5B-4905-45D1-8A3A-89617F8B7B2D}" destId="{A5DB3CA1-F776-45DA-9833-80678E887769}" srcOrd="1" destOrd="0" parTransId="{BD6FCC17-9E14-41A0-B6EA-9B9026F8F10E}" sibTransId="{82389FA2-CDC1-4AE9-A2AD-4CB0BC1D3A3F}"/>
    <dgm:cxn modelId="{203ADA42-FA84-4D56-A778-19ED1F560884}" srcId="{EF10A6E4-91BF-414F-B43D-6FC2BB0C0798}" destId="{4A9E37C4-6A37-4838-9A92-874F6D3A6255}" srcOrd="0" destOrd="0" parTransId="{594B73C5-0ADC-4FF6-A7BF-F02CA105323E}" sibTransId="{4266C64A-C60C-433F-ACBA-01F54AE808F3}"/>
    <dgm:cxn modelId="{F0935863-E248-41A3-AA99-D0A9EAF38A57}" srcId="{DCAC8F1D-04C1-4A4C-81C7-95576339E721}" destId="{A1D8B828-C883-474A-943A-379663F46F77}" srcOrd="0" destOrd="0" parTransId="{EA906684-4AB3-471C-97DC-E885AD2B4149}" sibTransId="{4EC65F03-73DD-406B-B80A-19CDE5ABA80A}"/>
    <dgm:cxn modelId="{18696264-4270-40A8-A117-DCBA1AFE0F22}" type="presOf" srcId="{A1D8B828-C883-474A-943A-379663F46F77}" destId="{16F2AE5F-9DA6-4476-AFCB-FC40B03765E2}" srcOrd="0" destOrd="0" presId="urn:microsoft.com/office/officeart/2005/8/layout/chevron2"/>
    <dgm:cxn modelId="{5B30A845-C10B-4099-8E5C-221E13B8CF76}" type="presOf" srcId="{2F511AF9-C043-4280-B304-5C680BC3FBD2}" destId="{FD1C7452-5A1B-4A68-A0A5-666ECF10B117}" srcOrd="0" destOrd="0" presId="urn:microsoft.com/office/officeart/2005/8/layout/chevron2"/>
    <dgm:cxn modelId="{A78F5D67-EED3-4AD7-86A8-5FB9CFA9FFAA}" type="presOf" srcId="{4A9E37C4-6A37-4838-9A92-874F6D3A6255}" destId="{A5ADD6E8-097C-4644-88F3-352D83732834}" srcOrd="0" destOrd="0" presId="urn:microsoft.com/office/officeart/2005/8/layout/chevron2"/>
    <dgm:cxn modelId="{033D5B48-6B94-4210-8E31-6B0F92FB54AA}" srcId="{A5DB3CA1-F776-45DA-9833-80678E887769}" destId="{58ED4DD4-223C-405D-B068-365A725D628E}" srcOrd="0" destOrd="0" parTransId="{3ED56C68-5098-481A-A1A1-977AAB0CCCA0}" sibTransId="{5896BA84-7CAE-4BE8-B073-F86F8F55D26C}"/>
    <dgm:cxn modelId="{929D4E4B-4D86-4110-BA53-A8F888BA0293}" type="presOf" srcId="{3C94E8DF-6DA1-484E-9376-2FC4D756F975}" destId="{CD1BE5BB-A23B-4FB7-A3CB-DA249C699455}" srcOrd="0" destOrd="0" presId="urn:microsoft.com/office/officeart/2005/8/layout/chevron2"/>
    <dgm:cxn modelId="{07788574-6BD0-46E4-B694-5ECF1B53F885}" srcId="{A549633E-556A-451B-9CBD-9447E2359C7A}" destId="{84CFB807-BB6C-439E-9899-A7606B9B1B39}" srcOrd="0" destOrd="0" parTransId="{5BF44ED7-AFB7-4B39-B42E-BDC7C75F80EF}" sibTransId="{DD69EFA1-F974-42F4-809A-093E0AB50BCC}"/>
    <dgm:cxn modelId="{9C71117B-8CA1-44CA-9458-1FE63173FEE6}" srcId="{3C94E8DF-6DA1-484E-9376-2FC4D756F975}" destId="{60D78F69-4C97-4272-B44E-1C02534CBCAC}" srcOrd="0" destOrd="0" parTransId="{747223F4-FF17-4B37-9B40-17F3AA80902F}" sibTransId="{5BD1BE21-A90B-46C3-BE56-6BE9C6BFCFE3}"/>
    <dgm:cxn modelId="{7B5F2A7E-E102-4830-9854-3BF943E7322B}" type="presOf" srcId="{EF10A6E4-91BF-414F-B43D-6FC2BB0C0798}" destId="{A6B821C8-30DC-453B-BAF7-5E5841C63674}" srcOrd="0" destOrd="0" presId="urn:microsoft.com/office/officeart/2005/8/layout/chevron2"/>
    <dgm:cxn modelId="{ADDE3782-32CF-49D1-AE86-05C18BC262CA}" srcId="{1182FB5B-4905-45D1-8A3A-89617F8B7B2D}" destId="{952D804B-1C86-40FE-BA71-2F7B844B6425}" srcOrd="4" destOrd="0" parTransId="{3878D5EA-56B0-4CC7-B4BE-71FD5DF79C50}" sibTransId="{B14C2AB5-1FB6-43E1-848C-3646AEAD72BB}"/>
    <dgm:cxn modelId="{E8307D82-F18C-40E7-979F-9323ED7966DA}" srcId="{1182FB5B-4905-45D1-8A3A-89617F8B7B2D}" destId="{6FE5A8EF-EF9A-4BE8-8B63-08DFBF2EA85F}" srcOrd="0" destOrd="0" parTransId="{1AD4B8AF-A6D0-4065-8FDB-AD4D9A2C4E1A}" sibTransId="{02120C52-0338-4BD8-8D03-361DC86B57AA}"/>
    <dgm:cxn modelId="{3427928B-ED56-4FC0-957F-4817F4385800}" type="presOf" srcId="{AD47359A-CE30-46D3-B6B7-7EBB23F2F128}" destId="{FF4B3DB1-FF46-4E86-A2BB-0747C7BAC69C}" srcOrd="0" destOrd="0" presId="urn:microsoft.com/office/officeart/2005/8/layout/chevron2"/>
    <dgm:cxn modelId="{7B197896-F613-4FA3-AD3F-5A5E2332A6FA}" type="presOf" srcId="{33ACCD88-B495-4177-8BBB-FACA27034551}" destId="{A5DD1B06-C3EA-45FC-9857-22F269BA9ACF}" srcOrd="0" destOrd="0" presId="urn:microsoft.com/office/officeart/2005/8/layout/chevron2"/>
    <dgm:cxn modelId="{07F3369B-27B4-41D5-9FA2-6B928B3F0293}" type="presOf" srcId="{58ED4DD4-223C-405D-B068-365A725D628E}" destId="{D00B4D5F-6D3B-48CB-8EEB-2C1866B4A562}" srcOrd="0" destOrd="0" presId="urn:microsoft.com/office/officeart/2005/8/layout/chevron2"/>
    <dgm:cxn modelId="{5498B5A6-D89C-4617-89FE-B6D4B257CD48}" type="presOf" srcId="{952D804B-1C86-40FE-BA71-2F7B844B6425}" destId="{993D9C8B-96E0-4C40-9F42-15B51FA81D1A}" srcOrd="0" destOrd="0" presId="urn:microsoft.com/office/officeart/2005/8/layout/chevron2"/>
    <dgm:cxn modelId="{D611F7B1-967C-41D6-A43F-CA63A3F40F8A}" srcId="{1182FB5B-4905-45D1-8A3A-89617F8B7B2D}" destId="{2F511AF9-C043-4280-B304-5C680BC3FBD2}" srcOrd="7" destOrd="0" parTransId="{159F1B82-1374-450F-9775-0F98131E5D13}" sibTransId="{3ED4F424-FE73-49AE-A956-DF8003D213E0}"/>
    <dgm:cxn modelId="{B62B65D1-2EB5-4FB7-9F50-FF1EEE0C4A4C}" srcId="{1182FB5B-4905-45D1-8A3A-89617F8B7B2D}" destId="{DCAC8F1D-04C1-4A4C-81C7-95576339E721}" srcOrd="5" destOrd="0" parTransId="{A7AD02C0-BD3F-4F59-8173-5434E39EF309}" sibTransId="{45781A19-C1EA-47A4-9F64-E386A83F6D12}"/>
    <dgm:cxn modelId="{F8988CD6-D070-4732-9B02-AA8F08E23CEF}" srcId="{1182FB5B-4905-45D1-8A3A-89617F8B7B2D}" destId="{3C94E8DF-6DA1-484E-9376-2FC4D756F975}" srcOrd="2" destOrd="0" parTransId="{ECFAC152-D2D1-4943-B96A-835806979970}" sibTransId="{93788BF6-6AE7-4932-A5E7-3BCC00D263E0}"/>
    <dgm:cxn modelId="{3BD379D8-9ADD-49AC-B0FE-A0D50A9957F7}" type="presOf" srcId="{6FE5A8EF-EF9A-4BE8-8B63-08DFBF2EA85F}" destId="{4E92C18A-CFD6-4A09-8088-F74B52369B48}" srcOrd="0" destOrd="0" presId="urn:microsoft.com/office/officeart/2005/8/layout/chevron2"/>
    <dgm:cxn modelId="{CD5DB8DA-A05C-4E49-8E36-4FDD37000DAC}" srcId="{952D804B-1C86-40FE-BA71-2F7B844B6425}" destId="{AD47359A-CE30-46D3-B6B7-7EBB23F2F128}" srcOrd="0" destOrd="0" parTransId="{089CB422-FCBD-40F7-850F-C2CCDAFBFA28}" sibTransId="{6F40B432-CFF2-4296-9F90-D01F88090209}"/>
    <dgm:cxn modelId="{DA7750DB-87D0-4FB8-98E1-B7120AB48091}" type="presOf" srcId="{DCAC8F1D-04C1-4A4C-81C7-95576339E721}" destId="{CFD8DCB6-E0AE-455F-83A4-53138BF038CC}" srcOrd="0" destOrd="0" presId="urn:microsoft.com/office/officeart/2005/8/layout/chevron2"/>
    <dgm:cxn modelId="{166387EF-CE6A-4331-B7F4-00FA5ED34B37}" type="presOf" srcId="{FDB3E4BD-7996-4165-B995-A68EF83F2B23}" destId="{B279288A-F3E9-414F-AF4F-6E10840C0B4B}" srcOrd="0" destOrd="0" presId="urn:microsoft.com/office/officeart/2005/8/layout/chevron2"/>
    <dgm:cxn modelId="{A7DBF7FD-BB61-4540-A0A0-3E50310C599C}" srcId="{1182FB5B-4905-45D1-8A3A-89617F8B7B2D}" destId="{EF10A6E4-91BF-414F-B43D-6FC2BB0C0798}" srcOrd="3" destOrd="0" parTransId="{841D58D4-91B8-4013-B097-2AD887F100DF}" sibTransId="{42C7E844-223D-4A5D-A122-9DA71E9D3D7A}"/>
    <dgm:cxn modelId="{DD0E499A-7373-4181-B031-2D27B69E0590}" type="presParOf" srcId="{832F3009-01AA-4CE1-A2E7-15C4EEA5392E}" destId="{EACADD2A-C5D7-443C-ACD3-C33A290F5229}" srcOrd="0" destOrd="0" presId="urn:microsoft.com/office/officeart/2005/8/layout/chevron2"/>
    <dgm:cxn modelId="{F1C91B6B-5670-41DC-AA50-2EEB3F0BBB03}" type="presParOf" srcId="{EACADD2A-C5D7-443C-ACD3-C33A290F5229}" destId="{4E92C18A-CFD6-4A09-8088-F74B52369B48}" srcOrd="0" destOrd="0" presId="urn:microsoft.com/office/officeart/2005/8/layout/chevron2"/>
    <dgm:cxn modelId="{A58BEC99-7B93-4EA1-890A-19C7B0647A93}" type="presParOf" srcId="{EACADD2A-C5D7-443C-ACD3-C33A290F5229}" destId="{A5DD1B06-C3EA-45FC-9857-22F269BA9ACF}" srcOrd="1" destOrd="0" presId="urn:microsoft.com/office/officeart/2005/8/layout/chevron2"/>
    <dgm:cxn modelId="{77E55346-017E-4097-920E-BB6F68EC42AF}" type="presParOf" srcId="{832F3009-01AA-4CE1-A2E7-15C4EEA5392E}" destId="{4CFBCC13-8302-4848-BDBE-3912F7D1217E}" srcOrd="1" destOrd="0" presId="urn:microsoft.com/office/officeart/2005/8/layout/chevron2"/>
    <dgm:cxn modelId="{1627B7EA-D6C2-4466-A341-6E48B371CE64}" type="presParOf" srcId="{832F3009-01AA-4CE1-A2E7-15C4EEA5392E}" destId="{5849BD7B-9CA3-4D95-806E-07E6F59E7202}" srcOrd="2" destOrd="0" presId="urn:microsoft.com/office/officeart/2005/8/layout/chevron2"/>
    <dgm:cxn modelId="{CD9802E5-B3E7-4583-AAE1-834A5A7A27AF}" type="presParOf" srcId="{5849BD7B-9CA3-4D95-806E-07E6F59E7202}" destId="{03D0CDE8-5FDE-4363-AC24-1F52A1591789}" srcOrd="0" destOrd="0" presId="urn:microsoft.com/office/officeart/2005/8/layout/chevron2"/>
    <dgm:cxn modelId="{D2E8C9F7-CDCB-46DB-AA00-F8F393177B77}" type="presParOf" srcId="{5849BD7B-9CA3-4D95-806E-07E6F59E7202}" destId="{D00B4D5F-6D3B-48CB-8EEB-2C1866B4A562}" srcOrd="1" destOrd="0" presId="urn:microsoft.com/office/officeart/2005/8/layout/chevron2"/>
    <dgm:cxn modelId="{AD4702FB-DDC6-404C-92D0-10B2273FDD88}" type="presParOf" srcId="{832F3009-01AA-4CE1-A2E7-15C4EEA5392E}" destId="{8653BB55-A19E-4398-BC8B-85CBEA3E03B2}" srcOrd="3" destOrd="0" presId="urn:microsoft.com/office/officeart/2005/8/layout/chevron2"/>
    <dgm:cxn modelId="{279BF15C-47B0-46B8-B9CB-09E95F6E9D0E}" type="presParOf" srcId="{832F3009-01AA-4CE1-A2E7-15C4EEA5392E}" destId="{D8E1C958-EED1-4E14-9097-7CFA57B50004}" srcOrd="4" destOrd="0" presId="urn:microsoft.com/office/officeart/2005/8/layout/chevron2"/>
    <dgm:cxn modelId="{1331317B-6F7A-4DE7-A621-68F646A9DABC}" type="presParOf" srcId="{D8E1C958-EED1-4E14-9097-7CFA57B50004}" destId="{CD1BE5BB-A23B-4FB7-A3CB-DA249C699455}" srcOrd="0" destOrd="0" presId="urn:microsoft.com/office/officeart/2005/8/layout/chevron2"/>
    <dgm:cxn modelId="{CCAC76D9-D8D2-4835-8B6F-79D89C60A6CC}" type="presParOf" srcId="{D8E1C958-EED1-4E14-9097-7CFA57B50004}" destId="{8F8C68CF-9C11-4A2B-844C-720FAAA504EA}" srcOrd="1" destOrd="0" presId="urn:microsoft.com/office/officeart/2005/8/layout/chevron2"/>
    <dgm:cxn modelId="{8468FC33-C8AB-4247-A145-40FDB95993A9}" type="presParOf" srcId="{832F3009-01AA-4CE1-A2E7-15C4EEA5392E}" destId="{3068264E-7A5A-4D7A-9EDA-5AFC93764B3F}" srcOrd="5" destOrd="0" presId="urn:microsoft.com/office/officeart/2005/8/layout/chevron2"/>
    <dgm:cxn modelId="{96919212-EE11-46E1-8299-493BDEA302C9}" type="presParOf" srcId="{832F3009-01AA-4CE1-A2E7-15C4EEA5392E}" destId="{5991FADC-BBD0-4D68-BD2D-7B63A4BFC20E}" srcOrd="6" destOrd="0" presId="urn:microsoft.com/office/officeart/2005/8/layout/chevron2"/>
    <dgm:cxn modelId="{74E48B7F-6AD4-4450-B547-4CDB81FF4052}" type="presParOf" srcId="{5991FADC-BBD0-4D68-BD2D-7B63A4BFC20E}" destId="{A6B821C8-30DC-453B-BAF7-5E5841C63674}" srcOrd="0" destOrd="0" presId="urn:microsoft.com/office/officeart/2005/8/layout/chevron2"/>
    <dgm:cxn modelId="{DA4A7B90-82F3-4354-8749-C686E6A8C5C8}" type="presParOf" srcId="{5991FADC-BBD0-4D68-BD2D-7B63A4BFC20E}" destId="{A5ADD6E8-097C-4644-88F3-352D83732834}" srcOrd="1" destOrd="0" presId="urn:microsoft.com/office/officeart/2005/8/layout/chevron2"/>
    <dgm:cxn modelId="{76AEC2D5-2534-43AF-920D-592005ADCAD8}" type="presParOf" srcId="{832F3009-01AA-4CE1-A2E7-15C4EEA5392E}" destId="{56F534E6-5829-4485-8538-F93E6B723509}" srcOrd="7" destOrd="0" presId="urn:microsoft.com/office/officeart/2005/8/layout/chevron2"/>
    <dgm:cxn modelId="{DFB56624-6689-40F2-878D-4FE6B70D5FF1}" type="presParOf" srcId="{832F3009-01AA-4CE1-A2E7-15C4EEA5392E}" destId="{6E9DF176-DE7B-4416-BB78-177DB9EDBCE2}" srcOrd="8" destOrd="0" presId="urn:microsoft.com/office/officeart/2005/8/layout/chevron2"/>
    <dgm:cxn modelId="{381F6C27-282B-4D03-BDCB-6C132E9966DE}" type="presParOf" srcId="{6E9DF176-DE7B-4416-BB78-177DB9EDBCE2}" destId="{993D9C8B-96E0-4C40-9F42-15B51FA81D1A}" srcOrd="0" destOrd="0" presId="urn:microsoft.com/office/officeart/2005/8/layout/chevron2"/>
    <dgm:cxn modelId="{B1994B84-1AFE-4B78-BA34-34A9EC622568}" type="presParOf" srcId="{6E9DF176-DE7B-4416-BB78-177DB9EDBCE2}" destId="{FF4B3DB1-FF46-4E86-A2BB-0747C7BAC69C}" srcOrd="1" destOrd="0" presId="urn:microsoft.com/office/officeart/2005/8/layout/chevron2"/>
    <dgm:cxn modelId="{1C851D84-FD24-40EC-90DD-60AA258FE485}" type="presParOf" srcId="{832F3009-01AA-4CE1-A2E7-15C4EEA5392E}" destId="{E4EA0D90-FEFF-4F78-A9E6-516F37C78924}" srcOrd="9" destOrd="0" presId="urn:microsoft.com/office/officeart/2005/8/layout/chevron2"/>
    <dgm:cxn modelId="{C75F3C20-1C51-4C1B-AA28-EE5432339365}" type="presParOf" srcId="{832F3009-01AA-4CE1-A2E7-15C4EEA5392E}" destId="{31EF4EC3-8265-4C58-A74B-83FF0B0C7030}" srcOrd="10" destOrd="0" presId="urn:microsoft.com/office/officeart/2005/8/layout/chevron2"/>
    <dgm:cxn modelId="{ECDD5E4B-C916-4CE9-9026-CC0B0A687B2B}" type="presParOf" srcId="{31EF4EC3-8265-4C58-A74B-83FF0B0C7030}" destId="{CFD8DCB6-E0AE-455F-83A4-53138BF038CC}" srcOrd="0" destOrd="0" presId="urn:microsoft.com/office/officeart/2005/8/layout/chevron2"/>
    <dgm:cxn modelId="{3FEF97E8-324F-414F-A813-98F82CFA7822}" type="presParOf" srcId="{31EF4EC3-8265-4C58-A74B-83FF0B0C7030}" destId="{16F2AE5F-9DA6-4476-AFCB-FC40B03765E2}" srcOrd="1" destOrd="0" presId="urn:microsoft.com/office/officeart/2005/8/layout/chevron2"/>
    <dgm:cxn modelId="{D2B63B89-1BDA-4731-A551-B6C3D68FC9DE}" type="presParOf" srcId="{832F3009-01AA-4CE1-A2E7-15C4EEA5392E}" destId="{2C90E94E-58FE-4809-AB0A-318261C7F524}" srcOrd="11" destOrd="0" presId="urn:microsoft.com/office/officeart/2005/8/layout/chevron2"/>
    <dgm:cxn modelId="{58A88BCE-BE58-46F3-9163-DBFAD2BF669A}" type="presParOf" srcId="{832F3009-01AA-4CE1-A2E7-15C4EEA5392E}" destId="{02A09270-744C-4AA1-8D65-31C2BFEB9FE0}" srcOrd="12" destOrd="0" presId="urn:microsoft.com/office/officeart/2005/8/layout/chevron2"/>
    <dgm:cxn modelId="{499493FA-51CF-4054-9A9F-A58A3E937B4C}" type="presParOf" srcId="{02A09270-744C-4AA1-8D65-31C2BFEB9FE0}" destId="{9F014FE1-176B-49AA-91FD-2EBAD7E13015}" srcOrd="0" destOrd="0" presId="urn:microsoft.com/office/officeart/2005/8/layout/chevron2"/>
    <dgm:cxn modelId="{B26DAA1E-B9E4-43DC-B72D-2D3090A964D7}" type="presParOf" srcId="{02A09270-744C-4AA1-8D65-31C2BFEB9FE0}" destId="{BE957D30-01E7-4A3F-B96D-FA190A5B9ED9}" srcOrd="1" destOrd="0" presId="urn:microsoft.com/office/officeart/2005/8/layout/chevron2"/>
    <dgm:cxn modelId="{08431F8C-9E91-46F4-8CB3-F19F66227251}" type="presParOf" srcId="{832F3009-01AA-4CE1-A2E7-15C4EEA5392E}" destId="{4B815BEC-248A-4EB9-BBC4-1F87209C9EC3}" srcOrd="13" destOrd="0" presId="urn:microsoft.com/office/officeart/2005/8/layout/chevron2"/>
    <dgm:cxn modelId="{D6E18878-DBFA-4C71-BE1D-78170847DD15}" type="presParOf" srcId="{832F3009-01AA-4CE1-A2E7-15C4EEA5392E}" destId="{EE215ABF-E15F-4B6C-9851-E825CE827EBD}" srcOrd="14" destOrd="0" presId="urn:microsoft.com/office/officeart/2005/8/layout/chevron2"/>
    <dgm:cxn modelId="{0819D26A-96DE-4D90-B4CA-902BFE22DC01}" type="presParOf" srcId="{EE215ABF-E15F-4B6C-9851-E825CE827EBD}" destId="{FD1C7452-5A1B-4A68-A0A5-666ECF10B117}" srcOrd="0" destOrd="0" presId="urn:microsoft.com/office/officeart/2005/8/layout/chevron2"/>
    <dgm:cxn modelId="{535CF5B9-C8B8-4EB3-9635-D1AF16706890}" type="presParOf" srcId="{EE215ABF-E15F-4B6C-9851-E825CE827EBD}" destId="{89524D18-3045-4BD3-9EA9-6EF24030647B}" srcOrd="1" destOrd="0" presId="urn:microsoft.com/office/officeart/2005/8/layout/chevron2"/>
    <dgm:cxn modelId="{60FA2B18-F398-4FE8-AD02-17F43B7F03A9}" type="presParOf" srcId="{832F3009-01AA-4CE1-A2E7-15C4EEA5392E}" destId="{0A33033A-5842-4144-A36D-9461CA7047C7}" srcOrd="15" destOrd="0" presId="urn:microsoft.com/office/officeart/2005/8/layout/chevron2"/>
    <dgm:cxn modelId="{4DFEC9C8-CBB2-40E1-AACC-7D5F3B3098DE}" type="presParOf" srcId="{832F3009-01AA-4CE1-A2E7-15C4EEA5392E}" destId="{4E381B3D-CFE0-421E-87CA-0D2328045613}" srcOrd="16" destOrd="0" presId="urn:microsoft.com/office/officeart/2005/8/layout/chevron2"/>
    <dgm:cxn modelId="{C5D7AC59-5724-4F9E-88FB-0F66A61022B1}" type="presParOf" srcId="{4E381B3D-CFE0-421E-87CA-0D2328045613}" destId="{B279288A-F3E9-414F-AF4F-6E10840C0B4B}" srcOrd="0" destOrd="0" presId="urn:microsoft.com/office/officeart/2005/8/layout/chevron2"/>
    <dgm:cxn modelId="{8F973BE5-4190-489E-A68A-33C4507FCA46}" type="presParOf" srcId="{4E381B3D-CFE0-421E-87CA-0D2328045613}" destId="{B286DD78-B4DB-453B-BCB8-01F453CA785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7E8A7-60F4-4D72-9D18-212626E5921C}">
      <dsp:nvSpPr>
        <dsp:cNvPr id="0" name=""/>
        <dsp:cNvSpPr/>
      </dsp:nvSpPr>
      <dsp:spPr>
        <a:xfrm>
          <a:off x="4149778" y="0"/>
          <a:ext cx="2449062" cy="6900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Early Diagnosis</a:t>
          </a:r>
          <a:endParaRPr lang="en-IN" sz="2400" kern="1200" dirty="0"/>
        </a:p>
      </dsp:txBody>
      <dsp:txXfrm>
        <a:off x="4169989" y="20211"/>
        <a:ext cx="2408640" cy="649642"/>
      </dsp:txXfrm>
    </dsp:sp>
    <dsp:sp modelId="{35EB367E-B8A9-40B7-9D6B-15FB20FB3989}">
      <dsp:nvSpPr>
        <dsp:cNvPr id="0" name=""/>
        <dsp:cNvSpPr/>
      </dsp:nvSpPr>
      <dsp:spPr>
        <a:xfrm>
          <a:off x="2570527" y="690064"/>
          <a:ext cx="2803782" cy="127655"/>
        </a:xfrm>
        <a:custGeom>
          <a:avLst/>
          <a:gdLst/>
          <a:ahLst/>
          <a:cxnLst/>
          <a:rect l="0" t="0" r="0" b="0"/>
          <a:pathLst>
            <a:path>
              <a:moveTo>
                <a:pt x="2803782" y="0"/>
              </a:moveTo>
              <a:lnTo>
                <a:pt x="2803782" y="63827"/>
              </a:lnTo>
              <a:lnTo>
                <a:pt x="0" y="63827"/>
              </a:lnTo>
              <a:lnTo>
                <a:pt x="0" y="12765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EA922E-983F-4102-9735-B1CB25606F22}">
      <dsp:nvSpPr>
        <dsp:cNvPr id="0" name=""/>
        <dsp:cNvSpPr/>
      </dsp:nvSpPr>
      <dsp:spPr>
        <a:xfrm>
          <a:off x="1858280" y="817720"/>
          <a:ext cx="1424494" cy="215407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LAMP based detection</a:t>
          </a:r>
          <a:endParaRPr lang="en-IN" sz="1700" kern="1200" dirty="0"/>
        </a:p>
      </dsp:txBody>
      <dsp:txXfrm>
        <a:off x="1900002" y="859442"/>
        <a:ext cx="1341050" cy="2070635"/>
      </dsp:txXfrm>
    </dsp:sp>
    <dsp:sp modelId="{BA513304-A31A-45D5-84BD-289B1375E8FB}">
      <dsp:nvSpPr>
        <dsp:cNvPr id="0" name=""/>
        <dsp:cNvSpPr/>
      </dsp:nvSpPr>
      <dsp:spPr>
        <a:xfrm>
          <a:off x="4100025" y="690064"/>
          <a:ext cx="1274284" cy="127655"/>
        </a:xfrm>
        <a:custGeom>
          <a:avLst/>
          <a:gdLst/>
          <a:ahLst/>
          <a:cxnLst/>
          <a:rect l="0" t="0" r="0" b="0"/>
          <a:pathLst>
            <a:path>
              <a:moveTo>
                <a:pt x="1274284" y="0"/>
              </a:moveTo>
              <a:lnTo>
                <a:pt x="1274284" y="63827"/>
              </a:lnTo>
              <a:lnTo>
                <a:pt x="0" y="63827"/>
              </a:lnTo>
              <a:lnTo>
                <a:pt x="0" y="12765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316E9E-A3DB-460C-A4D4-FC06D0954750}">
      <dsp:nvSpPr>
        <dsp:cNvPr id="0" name=""/>
        <dsp:cNvSpPr/>
      </dsp:nvSpPr>
      <dsp:spPr>
        <a:xfrm>
          <a:off x="3387778" y="817720"/>
          <a:ext cx="1424494" cy="2154079"/>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GeneXpert TAT testing</a:t>
          </a:r>
          <a:endParaRPr lang="en-IN" sz="1700" kern="1200" dirty="0"/>
        </a:p>
      </dsp:txBody>
      <dsp:txXfrm>
        <a:off x="3429500" y="859442"/>
        <a:ext cx="1341050" cy="2070635"/>
      </dsp:txXfrm>
    </dsp:sp>
    <dsp:sp modelId="{E0B9C38B-BB39-4DA7-84EB-D67623E1F61F}">
      <dsp:nvSpPr>
        <dsp:cNvPr id="0" name=""/>
        <dsp:cNvSpPr/>
      </dsp:nvSpPr>
      <dsp:spPr>
        <a:xfrm>
          <a:off x="5374310" y="690064"/>
          <a:ext cx="325914" cy="127655"/>
        </a:xfrm>
        <a:custGeom>
          <a:avLst/>
          <a:gdLst/>
          <a:ahLst/>
          <a:cxnLst/>
          <a:rect l="0" t="0" r="0" b="0"/>
          <a:pathLst>
            <a:path>
              <a:moveTo>
                <a:pt x="0" y="0"/>
              </a:moveTo>
              <a:lnTo>
                <a:pt x="0" y="63827"/>
              </a:lnTo>
              <a:lnTo>
                <a:pt x="325914" y="63827"/>
              </a:lnTo>
              <a:lnTo>
                <a:pt x="325914" y="12765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EB6702-44A2-4E06-9A92-064C90AE2EE2}">
      <dsp:nvSpPr>
        <dsp:cNvPr id="0" name=""/>
        <dsp:cNvSpPr/>
      </dsp:nvSpPr>
      <dsp:spPr>
        <a:xfrm>
          <a:off x="4987977" y="817720"/>
          <a:ext cx="1424494" cy="215407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Expert HPV Assay</a:t>
          </a:r>
          <a:endParaRPr lang="en-IN" sz="1700" kern="1200" dirty="0"/>
        </a:p>
      </dsp:txBody>
      <dsp:txXfrm>
        <a:off x="5029699" y="859442"/>
        <a:ext cx="1341050" cy="2070635"/>
      </dsp:txXfrm>
    </dsp:sp>
    <dsp:sp modelId="{1C57663F-7194-43CF-A1D3-C5442EFAB756}">
      <dsp:nvSpPr>
        <dsp:cNvPr id="0" name=""/>
        <dsp:cNvSpPr/>
      </dsp:nvSpPr>
      <dsp:spPr>
        <a:xfrm>
          <a:off x="5374310" y="690064"/>
          <a:ext cx="1852608" cy="127655"/>
        </a:xfrm>
        <a:custGeom>
          <a:avLst/>
          <a:gdLst/>
          <a:ahLst/>
          <a:cxnLst/>
          <a:rect l="0" t="0" r="0" b="0"/>
          <a:pathLst>
            <a:path>
              <a:moveTo>
                <a:pt x="0" y="0"/>
              </a:moveTo>
              <a:lnTo>
                <a:pt x="0" y="63827"/>
              </a:lnTo>
              <a:lnTo>
                <a:pt x="1852608" y="63827"/>
              </a:lnTo>
              <a:lnTo>
                <a:pt x="1852608" y="12765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49A025-25C3-4577-AC52-E3DEBF3A9581}">
      <dsp:nvSpPr>
        <dsp:cNvPr id="0" name=""/>
        <dsp:cNvSpPr/>
      </dsp:nvSpPr>
      <dsp:spPr>
        <a:xfrm>
          <a:off x="6514672" y="817720"/>
          <a:ext cx="1424494" cy="2154079"/>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b="1" i="0" kern="1200" dirty="0"/>
            <a:t>Loop</a:t>
          </a:r>
          <a:r>
            <a:rPr lang="en-IN" sz="1700" b="0" i="0" kern="1200" dirty="0"/>
            <a:t>-mediated isothermal amplification</a:t>
          </a:r>
          <a:endParaRPr lang="en-IN" sz="1700" kern="1200" dirty="0"/>
        </a:p>
      </dsp:txBody>
      <dsp:txXfrm>
        <a:off x="6556394" y="859442"/>
        <a:ext cx="1341050" cy="2070635"/>
      </dsp:txXfrm>
    </dsp:sp>
    <dsp:sp modelId="{BCF57523-D507-4917-9AB4-CB4AD7D073EE}">
      <dsp:nvSpPr>
        <dsp:cNvPr id="0" name=""/>
        <dsp:cNvSpPr/>
      </dsp:nvSpPr>
      <dsp:spPr>
        <a:xfrm>
          <a:off x="5374310" y="690064"/>
          <a:ext cx="3467439" cy="127655"/>
        </a:xfrm>
        <a:custGeom>
          <a:avLst/>
          <a:gdLst/>
          <a:ahLst/>
          <a:cxnLst/>
          <a:rect l="0" t="0" r="0" b="0"/>
          <a:pathLst>
            <a:path>
              <a:moveTo>
                <a:pt x="0" y="0"/>
              </a:moveTo>
              <a:lnTo>
                <a:pt x="0" y="63827"/>
              </a:lnTo>
              <a:lnTo>
                <a:pt x="3467439" y="63827"/>
              </a:lnTo>
              <a:lnTo>
                <a:pt x="3467439" y="12765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680D34-A3C1-4C14-8C9E-4BA9063F0831}">
      <dsp:nvSpPr>
        <dsp:cNvPr id="0" name=""/>
        <dsp:cNvSpPr/>
      </dsp:nvSpPr>
      <dsp:spPr>
        <a:xfrm>
          <a:off x="8129503" y="817720"/>
          <a:ext cx="1424494" cy="2154079"/>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Point of Care Testing</a:t>
          </a:r>
          <a:endParaRPr lang="en-IN" sz="1700" kern="1200" dirty="0"/>
        </a:p>
      </dsp:txBody>
      <dsp:txXfrm>
        <a:off x="8171225" y="859442"/>
        <a:ext cx="1341050" cy="20706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2C18A-CFD6-4A09-8088-F74B52369B48}">
      <dsp:nvSpPr>
        <dsp:cNvPr id="0" name=""/>
        <dsp:cNvSpPr/>
      </dsp:nvSpPr>
      <dsp:spPr>
        <a:xfrm rot="5400000">
          <a:off x="-85532" y="86135"/>
          <a:ext cx="570214" cy="399150"/>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1</a:t>
          </a:r>
          <a:endParaRPr lang="en-IN" sz="1100" kern="1200" dirty="0"/>
        </a:p>
      </dsp:txBody>
      <dsp:txXfrm rot="-5400000">
        <a:off x="0" y="200178"/>
        <a:ext cx="399150" cy="171064"/>
      </dsp:txXfrm>
    </dsp:sp>
    <dsp:sp modelId="{A5DD1B06-C3EA-45FC-9857-22F269BA9ACF}">
      <dsp:nvSpPr>
        <dsp:cNvPr id="0" name=""/>
        <dsp:cNvSpPr/>
      </dsp:nvSpPr>
      <dsp:spPr>
        <a:xfrm rot="5400000">
          <a:off x="3709955" y="-3310202"/>
          <a:ext cx="370639" cy="6992249"/>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latin typeface="Arial" panose="020B0604020202020204" pitchFamily="34" charset="0"/>
              <a:cs typeface="Arial" panose="020B0604020202020204" pitchFamily="34" charset="0"/>
            </a:rPr>
            <a:t>Minimal residual disease monitoring</a:t>
          </a:r>
          <a:endParaRPr lang="en-IN" sz="2100" b="1" kern="1200" dirty="0">
            <a:latin typeface="Arial" panose="020B0604020202020204" pitchFamily="34" charset="0"/>
            <a:cs typeface="Arial" panose="020B0604020202020204" pitchFamily="34" charset="0"/>
          </a:endParaRPr>
        </a:p>
      </dsp:txBody>
      <dsp:txXfrm rot="-5400000">
        <a:off x="399151" y="18695"/>
        <a:ext cx="6974156" cy="334453"/>
      </dsp:txXfrm>
    </dsp:sp>
    <dsp:sp modelId="{03D0CDE8-5FDE-4363-AC24-1F52A1591789}">
      <dsp:nvSpPr>
        <dsp:cNvPr id="0" name=""/>
        <dsp:cNvSpPr/>
      </dsp:nvSpPr>
      <dsp:spPr>
        <a:xfrm rot="5400000">
          <a:off x="-85532" y="589978"/>
          <a:ext cx="570214" cy="39915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2</a:t>
          </a:r>
          <a:endParaRPr lang="en-IN" sz="1100" kern="1200" dirty="0"/>
        </a:p>
      </dsp:txBody>
      <dsp:txXfrm rot="-5400000">
        <a:off x="0" y="704021"/>
        <a:ext cx="399150" cy="171064"/>
      </dsp:txXfrm>
    </dsp:sp>
    <dsp:sp modelId="{D00B4D5F-6D3B-48CB-8EEB-2C1866B4A562}">
      <dsp:nvSpPr>
        <dsp:cNvPr id="0" name=""/>
        <dsp:cNvSpPr/>
      </dsp:nvSpPr>
      <dsp:spPr>
        <a:xfrm rot="5400000">
          <a:off x="3709955" y="-2806359"/>
          <a:ext cx="370639" cy="699224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latin typeface="Arial" panose="020B0604020202020204" pitchFamily="34" charset="0"/>
              <a:cs typeface="Arial" panose="020B0604020202020204" pitchFamily="34" charset="0"/>
            </a:rPr>
            <a:t>Assessing treatment response</a:t>
          </a:r>
          <a:endParaRPr lang="en-IN" sz="2100" b="1" kern="1200" dirty="0">
            <a:latin typeface="Arial" panose="020B0604020202020204" pitchFamily="34" charset="0"/>
            <a:cs typeface="Arial" panose="020B0604020202020204" pitchFamily="34" charset="0"/>
          </a:endParaRPr>
        </a:p>
      </dsp:txBody>
      <dsp:txXfrm rot="-5400000">
        <a:off x="399151" y="522538"/>
        <a:ext cx="6974156" cy="334453"/>
      </dsp:txXfrm>
    </dsp:sp>
    <dsp:sp modelId="{CD1BE5BB-A23B-4FB7-A3CB-DA249C699455}">
      <dsp:nvSpPr>
        <dsp:cNvPr id="0" name=""/>
        <dsp:cNvSpPr/>
      </dsp:nvSpPr>
      <dsp:spPr>
        <a:xfrm rot="5400000">
          <a:off x="-85532" y="1093820"/>
          <a:ext cx="570214" cy="399150"/>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3</a:t>
          </a:r>
          <a:endParaRPr lang="en-IN" sz="1100" kern="1200" dirty="0"/>
        </a:p>
      </dsp:txBody>
      <dsp:txXfrm rot="-5400000">
        <a:off x="0" y="1207863"/>
        <a:ext cx="399150" cy="171064"/>
      </dsp:txXfrm>
    </dsp:sp>
    <dsp:sp modelId="{8F8C68CF-9C11-4A2B-844C-720FAAA504EA}">
      <dsp:nvSpPr>
        <dsp:cNvPr id="0" name=""/>
        <dsp:cNvSpPr/>
      </dsp:nvSpPr>
      <dsp:spPr>
        <a:xfrm rot="5400000">
          <a:off x="3709955" y="-2302516"/>
          <a:ext cx="370639" cy="6992249"/>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latin typeface="Arial" panose="020B0604020202020204" pitchFamily="34" charset="0"/>
              <a:cs typeface="Arial" panose="020B0604020202020204" pitchFamily="34" charset="0"/>
            </a:rPr>
            <a:t>Tracing the tissue origin of </a:t>
          </a:r>
          <a:r>
            <a:rPr lang="en-US" sz="2100" b="1" kern="1200" dirty="0" err="1">
              <a:latin typeface="Arial" panose="020B0604020202020204" pitchFamily="34" charset="0"/>
              <a:cs typeface="Arial" panose="020B0604020202020204" pitchFamily="34" charset="0"/>
            </a:rPr>
            <a:t>ctDNA</a:t>
          </a:r>
          <a:endParaRPr lang="en-IN" sz="2100" b="1" kern="1200" dirty="0">
            <a:latin typeface="Arial" panose="020B0604020202020204" pitchFamily="34" charset="0"/>
            <a:cs typeface="Arial" panose="020B0604020202020204" pitchFamily="34" charset="0"/>
          </a:endParaRPr>
        </a:p>
      </dsp:txBody>
      <dsp:txXfrm rot="-5400000">
        <a:off x="399151" y="1026381"/>
        <a:ext cx="6974156" cy="334453"/>
      </dsp:txXfrm>
    </dsp:sp>
    <dsp:sp modelId="{A6B821C8-30DC-453B-BAF7-5E5841C63674}">
      <dsp:nvSpPr>
        <dsp:cNvPr id="0" name=""/>
        <dsp:cNvSpPr/>
      </dsp:nvSpPr>
      <dsp:spPr>
        <a:xfrm rot="5400000">
          <a:off x="-85532" y="1597663"/>
          <a:ext cx="570214" cy="399150"/>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4</a:t>
          </a:r>
          <a:endParaRPr lang="en-IN" sz="1100" kern="1200" dirty="0"/>
        </a:p>
      </dsp:txBody>
      <dsp:txXfrm rot="-5400000">
        <a:off x="0" y="1711706"/>
        <a:ext cx="399150" cy="171064"/>
      </dsp:txXfrm>
    </dsp:sp>
    <dsp:sp modelId="{A5ADD6E8-097C-4644-88F3-352D83732834}">
      <dsp:nvSpPr>
        <dsp:cNvPr id="0" name=""/>
        <dsp:cNvSpPr/>
      </dsp:nvSpPr>
      <dsp:spPr>
        <a:xfrm rot="5400000">
          <a:off x="3709955" y="-1798673"/>
          <a:ext cx="370639" cy="6992249"/>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latin typeface="Arial" panose="020B0604020202020204" pitchFamily="34" charset="0"/>
              <a:cs typeface="Arial" panose="020B0604020202020204" pitchFamily="34" charset="0"/>
            </a:rPr>
            <a:t>Cancer detection screening or earlier  diagnosis</a:t>
          </a:r>
          <a:endParaRPr lang="en-IN" sz="2100" b="1" kern="1200" dirty="0">
            <a:latin typeface="Arial" panose="020B0604020202020204" pitchFamily="34" charset="0"/>
            <a:cs typeface="Arial" panose="020B0604020202020204" pitchFamily="34" charset="0"/>
          </a:endParaRPr>
        </a:p>
      </dsp:txBody>
      <dsp:txXfrm rot="-5400000">
        <a:off x="399151" y="1530224"/>
        <a:ext cx="6974156" cy="334453"/>
      </dsp:txXfrm>
    </dsp:sp>
    <dsp:sp modelId="{993D9C8B-96E0-4C40-9F42-15B51FA81D1A}">
      <dsp:nvSpPr>
        <dsp:cNvPr id="0" name=""/>
        <dsp:cNvSpPr/>
      </dsp:nvSpPr>
      <dsp:spPr>
        <a:xfrm rot="5400000">
          <a:off x="-85532" y="2101506"/>
          <a:ext cx="570214" cy="399150"/>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5</a:t>
          </a:r>
          <a:endParaRPr lang="en-IN" sz="1100" kern="1200" dirty="0"/>
        </a:p>
      </dsp:txBody>
      <dsp:txXfrm rot="-5400000">
        <a:off x="0" y="2215549"/>
        <a:ext cx="399150" cy="171064"/>
      </dsp:txXfrm>
    </dsp:sp>
    <dsp:sp modelId="{FF4B3DB1-FF46-4E86-A2BB-0747C7BAC69C}">
      <dsp:nvSpPr>
        <dsp:cNvPr id="0" name=""/>
        <dsp:cNvSpPr/>
      </dsp:nvSpPr>
      <dsp:spPr>
        <a:xfrm rot="5400000">
          <a:off x="3709955" y="-1294830"/>
          <a:ext cx="370639" cy="6992249"/>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latin typeface="Arial" panose="020B0604020202020204" pitchFamily="34" charset="0"/>
              <a:cs typeface="Arial" panose="020B0604020202020204" pitchFamily="34" charset="0"/>
            </a:rPr>
            <a:t>Molecular profiling or prognostication</a:t>
          </a:r>
          <a:endParaRPr lang="en-IN" sz="2100" b="1" kern="1200" dirty="0">
            <a:latin typeface="Arial" panose="020B0604020202020204" pitchFamily="34" charset="0"/>
            <a:cs typeface="Arial" panose="020B0604020202020204" pitchFamily="34" charset="0"/>
          </a:endParaRPr>
        </a:p>
      </dsp:txBody>
      <dsp:txXfrm rot="-5400000">
        <a:off x="399151" y="2034067"/>
        <a:ext cx="6974156" cy="334453"/>
      </dsp:txXfrm>
    </dsp:sp>
    <dsp:sp modelId="{CFD8DCB6-E0AE-455F-83A4-53138BF038CC}">
      <dsp:nvSpPr>
        <dsp:cNvPr id="0" name=""/>
        <dsp:cNvSpPr/>
      </dsp:nvSpPr>
      <dsp:spPr>
        <a:xfrm rot="5400000">
          <a:off x="-85532" y="2605349"/>
          <a:ext cx="570214" cy="399150"/>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6</a:t>
          </a:r>
          <a:endParaRPr lang="en-IN" sz="1100" kern="1200" dirty="0"/>
        </a:p>
      </dsp:txBody>
      <dsp:txXfrm rot="-5400000">
        <a:off x="0" y="2719392"/>
        <a:ext cx="399150" cy="171064"/>
      </dsp:txXfrm>
    </dsp:sp>
    <dsp:sp modelId="{16F2AE5F-9DA6-4476-AFCB-FC40B03765E2}">
      <dsp:nvSpPr>
        <dsp:cNvPr id="0" name=""/>
        <dsp:cNvSpPr/>
      </dsp:nvSpPr>
      <dsp:spPr>
        <a:xfrm rot="5400000">
          <a:off x="3709955" y="-790988"/>
          <a:ext cx="370639" cy="6992249"/>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a:latin typeface="Arial" panose="020B0604020202020204" pitchFamily="34" charset="0"/>
              <a:cs typeface="Arial" panose="020B0604020202020204" pitchFamily="34" charset="0"/>
            </a:rPr>
            <a:t>Non-Invasive</a:t>
          </a:r>
          <a:endParaRPr lang="en-IN" sz="2100" b="1" kern="1200" dirty="0">
            <a:latin typeface="Arial" panose="020B0604020202020204" pitchFamily="34" charset="0"/>
            <a:cs typeface="Arial" panose="020B0604020202020204" pitchFamily="34" charset="0"/>
          </a:endParaRPr>
        </a:p>
      </dsp:txBody>
      <dsp:txXfrm rot="-5400000">
        <a:off x="399151" y="2537909"/>
        <a:ext cx="6974156" cy="334453"/>
      </dsp:txXfrm>
    </dsp:sp>
    <dsp:sp modelId="{9F014FE1-176B-49AA-91FD-2EBAD7E13015}">
      <dsp:nvSpPr>
        <dsp:cNvPr id="0" name=""/>
        <dsp:cNvSpPr/>
      </dsp:nvSpPr>
      <dsp:spPr>
        <a:xfrm rot="5400000">
          <a:off x="-85532" y="3109192"/>
          <a:ext cx="570214" cy="39915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7</a:t>
          </a:r>
          <a:endParaRPr lang="en-IN" sz="1100" kern="1200" dirty="0"/>
        </a:p>
      </dsp:txBody>
      <dsp:txXfrm rot="-5400000">
        <a:off x="0" y="3223235"/>
        <a:ext cx="399150" cy="171064"/>
      </dsp:txXfrm>
    </dsp:sp>
    <dsp:sp modelId="{BE957D30-01E7-4A3F-B96D-FA190A5B9ED9}">
      <dsp:nvSpPr>
        <dsp:cNvPr id="0" name=""/>
        <dsp:cNvSpPr/>
      </dsp:nvSpPr>
      <dsp:spPr>
        <a:xfrm rot="5400000">
          <a:off x="3709955" y="-287145"/>
          <a:ext cx="370639" cy="699224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a:latin typeface="Arial" panose="020B0604020202020204" pitchFamily="34" charset="0"/>
              <a:cs typeface="Arial" panose="020B0604020202020204" pitchFamily="34" charset="0"/>
            </a:rPr>
            <a:t>predicting recurrence</a:t>
          </a:r>
          <a:endParaRPr lang="en-IN" sz="2100" kern="1200"/>
        </a:p>
      </dsp:txBody>
      <dsp:txXfrm rot="-5400000">
        <a:off x="399151" y="3041752"/>
        <a:ext cx="6974156" cy="334453"/>
      </dsp:txXfrm>
    </dsp:sp>
    <dsp:sp modelId="{FD1C7452-5A1B-4A68-A0A5-666ECF10B117}">
      <dsp:nvSpPr>
        <dsp:cNvPr id="0" name=""/>
        <dsp:cNvSpPr/>
      </dsp:nvSpPr>
      <dsp:spPr>
        <a:xfrm rot="5400000">
          <a:off x="-85532" y="3613034"/>
          <a:ext cx="570214" cy="399150"/>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8</a:t>
          </a:r>
          <a:endParaRPr lang="en-IN" sz="1100" kern="1200" dirty="0"/>
        </a:p>
      </dsp:txBody>
      <dsp:txXfrm rot="-5400000">
        <a:off x="0" y="3727077"/>
        <a:ext cx="399150" cy="171064"/>
      </dsp:txXfrm>
    </dsp:sp>
    <dsp:sp modelId="{89524D18-3045-4BD3-9EA9-6EF24030647B}">
      <dsp:nvSpPr>
        <dsp:cNvPr id="0" name=""/>
        <dsp:cNvSpPr/>
      </dsp:nvSpPr>
      <dsp:spPr>
        <a:xfrm rot="5400000">
          <a:off x="3709955" y="216697"/>
          <a:ext cx="370639" cy="6992249"/>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a:latin typeface="Arial" panose="020B0604020202020204" pitchFamily="34" charset="0"/>
              <a:cs typeface="Arial" panose="020B0604020202020204" pitchFamily="34" charset="0"/>
            </a:rPr>
            <a:t>assessing tumor burden</a:t>
          </a:r>
          <a:endParaRPr lang="en-IN" sz="2100" kern="1200"/>
        </a:p>
      </dsp:txBody>
      <dsp:txXfrm rot="-5400000">
        <a:off x="399151" y="3545595"/>
        <a:ext cx="6974156" cy="334453"/>
      </dsp:txXfrm>
    </dsp:sp>
    <dsp:sp modelId="{B279288A-F3E9-414F-AF4F-6E10840C0B4B}">
      <dsp:nvSpPr>
        <dsp:cNvPr id="0" name=""/>
        <dsp:cNvSpPr/>
      </dsp:nvSpPr>
      <dsp:spPr>
        <a:xfrm rot="5400000">
          <a:off x="-85532" y="4116877"/>
          <a:ext cx="570214" cy="399150"/>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9</a:t>
          </a:r>
          <a:endParaRPr lang="en-IN" sz="1100" kern="1200" dirty="0"/>
        </a:p>
      </dsp:txBody>
      <dsp:txXfrm rot="-5400000">
        <a:off x="0" y="4230920"/>
        <a:ext cx="399150" cy="171064"/>
      </dsp:txXfrm>
    </dsp:sp>
    <dsp:sp modelId="{B286DD78-B4DB-453B-BCB8-01F453CA785A}">
      <dsp:nvSpPr>
        <dsp:cNvPr id="0" name=""/>
        <dsp:cNvSpPr/>
      </dsp:nvSpPr>
      <dsp:spPr>
        <a:xfrm rot="5400000">
          <a:off x="3709955" y="720540"/>
          <a:ext cx="370639" cy="6992249"/>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b="1" kern="1200">
              <a:latin typeface="Arial" panose="020B0604020202020204" pitchFamily="34" charset="0"/>
              <a:cs typeface="Arial" panose="020B0604020202020204" pitchFamily="34" charset="0"/>
            </a:rPr>
            <a:t>later-disease staging</a:t>
          </a:r>
          <a:endParaRPr lang="en-IN" sz="2100" kern="1200"/>
        </a:p>
      </dsp:txBody>
      <dsp:txXfrm rot="-5400000">
        <a:off x="399151" y="4049438"/>
        <a:ext cx="6974156" cy="3344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D5643B-44C0-42CF-A910-17A51D94CF65}" type="datetimeFigureOut">
              <a:rPr lang="en-US" smtClean="0"/>
              <a:pPr/>
              <a:t>6/3/2024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B1950F-DAF8-4D72-BC61-8CB32212FB2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CB121CC-AFFE-4B01-8759-D11064B6DA0A}"/>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5" name="Footer Placeholder 4">
            <a:extLst>
              <a:ext uri="{FF2B5EF4-FFF2-40B4-BE49-F238E27FC236}">
                <a16:creationId xmlns:a16="http://schemas.microsoft.com/office/drawing/2014/main" id="{20D84501-EB18-40AD-BC49-D91233565B9F}"/>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F4C891CC-0859-4280-8BC7-0DC6CDE3E8BD}"/>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2352246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0C11E5-14BC-4C2F-B395-7A81BBE660E5}"/>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5" name="Footer Placeholder 4">
            <a:extLst>
              <a:ext uri="{FF2B5EF4-FFF2-40B4-BE49-F238E27FC236}">
                <a16:creationId xmlns:a16="http://schemas.microsoft.com/office/drawing/2014/main" id="{369D04C9-711E-4B11-8129-2CF05DBA4AD5}"/>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2D825DFC-A3D7-4E0B-8C46-294BF07CAACC}"/>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71899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6"/>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71"/>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F0A8C6-9805-4F9E-83D1-0902B997998C}"/>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5" name="Footer Placeholder 4">
            <a:extLst>
              <a:ext uri="{FF2B5EF4-FFF2-40B4-BE49-F238E27FC236}">
                <a16:creationId xmlns:a16="http://schemas.microsoft.com/office/drawing/2014/main" id="{68FBB8D1-1349-40EC-A157-9D486CF865A8}"/>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739C9249-E37D-4565-A8B2-20220C5C1BAB}"/>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483999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D04D67F-536E-4E5A-B211-5E354873249E}"/>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6" name="Footer Placeholder 4">
            <a:extLst>
              <a:ext uri="{FF2B5EF4-FFF2-40B4-BE49-F238E27FC236}">
                <a16:creationId xmlns:a16="http://schemas.microsoft.com/office/drawing/2014/main" id="{749DC66A-0AD5-428F-9D29-6C220F60A368}"/>
              </a:ext>
            </a:extLst>
          </p:cNvPr>
          <p:cNvSpPr>
            <a:spLocks noGrp="1"/>
          </p:cNvSpPr>
          <p:nvPr>
            <p:ph type="ftr" sz="quarter" idx="11"/>
          </p:nvPr>
        </p:nvSpPr>
        <p:spPr/>
        <p:txBody>
          <a:bodyPr/>
          <a:lstStyle>
            <a:lvl1pPr>
              <a:defRPr/>
            </a:lvl1pPr>
          </a:lstStyle>
          <a:p>
            <a:endParaRPr lang="en-US"/>
          </a:p>
        </p:txBody>
      </p:sp>
      <p:sp>
        <p:nvSpPr>
          <p:cNvPr id="7" name="Slide Number Placeholder 5">
            <a:extLst>
              <a:ext uri="{FF2B5EF4-FFF2-40B4-BE49-F238E27FC236}">
                <a16:creationId xmlns:a16="http://schemas.microsoft.com/office/drawing/2014/main" id="{562A449F-36ED-402B-9216-AC6EEAEE9655}"/>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1456362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8A2F042-7338-4C0D-A35C-CFA16574107A}"/>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8" name="Footer Placeholder 4">
            <a:extLst>
              <a:ext uri="{FF2B5EF4-FFF2-40B4-BE49-F238E27FC236}">
                <a16:creationId xmlns:a16="http://schemas.microsoft.com/office/drawing/2014/main" id="{6D332406-4119-48AF-9322-065A992C4227}"/>
              </a:ext>
            </a:extLst>
          </p:cNvPr>
          <p:cNvSpPr>
            <a:spLocks noGrp="1"/>
          </p:cNvSpPr>
          <p:nvPr>
            <p:ph type="ftr" sz="quarter" idx="11"/>
          </p:nvPr>
        </p:nvSpPr>
        <p:spPr/>
        <p:txBody>
          <a:bodyPr/>
          <a:lstStyle>
            <a:lvl1pPr>
              <a:defRPr/>
            </a:lvl1pPr>
          </a:lstStyle>
          <a:p>
            <a:endParaRPr lang="en-US"/>
          </a:p>
        </p:txBody>
      </p:sp>
      <p:sp>
        <p:nvSpPr>
          <p:cNvPr id="9" name="Slide Number Placeholder 5">
            <a:extLst>
              <a:ext uri="{FF2B5EF4-FFF2-40B4-BE49-F238E27FC236}">
                <a16:creationId xmlns:a16="http://schemas.microsoft.com/office/drawing/2014/main" id="{266A970E-9A5C-4CB6-8FE4-F23846E14509}"/>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3806875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89562A5-CB9D-4B12-B66B-10B9EA4216CA}"/>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4" name="Footer Placeholder 4">
            <a:extLst>
              <a:ext uri="{FF2B5EF4-FFF2-40B4-BE49-F238E27FC236}">
                <a16:creationId xmlns:a16="http://schemas.microsoft.com/office/drawing/2014/main" id="{1C99A2D5-3477-4304-92FB-C281806417EB}"/>
              </a:ext>
            </a:extLst>
          </p:cNvPr>
          <p:cNvSpPr>
            <a:spLocks noGrp="1"/>
          </p:cNvSpPr>
          <p:nvPr>
            <p:ph type="ftr" sz="quarter" idx="11"/>
          </p:nvPr>
        </p:nvSpPr>
        <p:spPr/>
        <p:txBody>
          <a:bodyPr/>
          <a:lstStyle>
            <a:lvl1pPr>
              <a:defRPr/>
            </a:lvl1pPr>
          </a:lstStyle>
          <a:p>
            <a:endParaRPr lang="en-US"/>
          </a:p>
        </p:txBody>
      </p:sp>
      <p:sp>
        <p:nvSpPr>
          <p:cNvPr id="5" name="Slide Number Placeholder 5">
            <a:extLst>
              <a:ext uri="{FF2B5EF4-FFF2-40B4-BE49-F238E27FC236}">
                <a16:creationId xmlns:a16="http://schemas.microsoft.com/office/drawing/2014/main" id="{5CA76A3C-FCA7-451E-87FF-BBC89155B9D6}"/>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404725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72AA36-1C5D-4BE4-8AF5-B5F13C45C7E2}"/>
              </a:ext>
            </a:extLst>
          </p:cNvPr>
          <p:cNvSpPr/>
          <p:nvPr/>
        </p:nvSpPr>
        <p:spPr>
          <a:xfrm rot="10800000" flipV="1">
            <a:off x="0" y="6694488"/>
            <a:ext cx="12192000" cy="114300"/>
          </a:xfrm>
          <a:prstGeom prst="rect">
            <a:avLst/>
          </a:prstGeom>
          <a:solidFill>
            <a:srgbClr val="0244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3" name="Date Placeholder 1">
            <a:extLst>
              <a:ext uri="{FF2B5EF4-FFF2-40B4-BE49-F238E27FC236}">
                <a16:creationId xmlns:a16="http://schemas.microsoft.com/office/drawing/2014/main" id="{0431A521-8CF9-4499-A898-3EFDD73456B6}"/>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4" name="Footer Placeholder 2">
            <a:extLst>
              <a:ext uri="{FF2B5EF4-FFF2-40B4-BE49-F238E27FC236}">
                <a16:creationId xmlns:a16="http://schemas.microsoft.com/office/drawing/2014/main" id="{7BE1E8FC-23B0-41B6-9594-4F902933DC4F}"/>
              </a:ext>
            </a:extLst>
          </p:cNvPr>
          <p:cNvSpPr>
            <a:spLocks noGrp="1"/>
          </p:cNvSpPr>
          <p:nvPr>
            <p:ph type="ftr" sz="quarter" idx="11"/>
          </p:nvPr>
        </p:nvSpPr>
        <p:spPr/>
        <p:txBody>
          <a:bodyPr/>
          <a:lstStyle>
            <a:lvl1pPr>
              <a:defRPr/>
            </a:lvl1pPr>
          </a:lstStyle>
          <a:p>
            <a:endParaRPr lang="en-US"/>
          </a:p>
        </p:txBody>
      </p:sp>
      <p:sp>
        <p:nvSpPr>
          <p:cNvPr id="5" name="Slide Number Placeholder 3">
            <a:extLst>
              <a:ext uri="{FF2B5EF4-FFF2-40B4-BE49-F238E27FC236}">
                <a16:creationId xmlns:a16="http://schemas.microsoft.com/office/drawing/2014/main" id="{81243ED1-B121-4F37-987C-265FBAD073E6}"/>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3255847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33"/>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55D1CA0E-C220-4D4D-AD34-22727EBA8E31}"/>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6" name="Footer Placeholder 4">
            <a:extLst>
              <a:ext uri="{FF2B5EF4-FFF2-40B4-BE49-F238E27FC236}">
                <a16:creationId xmlns:a16="http://schemas.microsoft.com/office/drawing/2014/main" id="{0A60FD07-BB15-41D5-977B-FC73348F5EB5}"/>
              </a:ext>
            </a:extLst>
          </p:cNvPr>
          <p:cNvSpPr>
            <a:spLocks noGrp="1"/>
          </p:cNvSpPr>
          <p:nvPr>
            <p:ph type="ftr" sz="quarter" idx="11"/>
          </p:nvPr>
        </p:nvSpPr>
        <p:spPr/>
        <p:txBody>
          <a:bodyPr/>
          <a:lstStyle>
            <a:lvl1pPr>
              <a:defRPr/>
            </a:lvl1pPr>
          </a:lstStyle>
          <a:p>
            <a:endParaRPr lang="en-US"/>
          </a:p>
        </p:txBody>
      </p:sp>
      <p:sp>
        <p:nvSpPr>
          <p:cNvPr id="7" name="Slide Number Placeholder 5">
            <a:extLst>
              <a:ext uri="{FF2B5EF4-FFF2-40B4-BE49-F238E27FC236}">
                <a16:creationId xmlns:a16="http://schemas.microsoft.com/office/drawing/2014/main" id="{8E329D60-9CD1-4080-A899-320CD1FD86AD}"/>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132915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33"/>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FB3F5373-235F-4FB2-9A6E-2CCD0E377DFF}"/>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6" name="Footer Placeholder 4">
            <a:extLst>
              <a:ext uri="{FF2B5EF4-FFF2-40B4-BE49-F238E27FC236}">
                <a16:creationId xmlns:a16="http://schemas.microsoft.com/office/drawing/2014/main" id="{BA6D46EB-2DD5-4C0E-BC73-45DC6B37E03C}"/>
              </a:ext>
            </a:extLst>
          </p:cNvPr>
          <p:cNvSpPr>
            <a:spLocks noGrp="1"/>
          </p:cNvSpPr>
          <p:nvPr>
            <p:ph type="ftr" sz="quarter" idx="11"/>
          </p:nvPr>
        </p:nvSpPr>
        <p:spPr/>
        <p:txBody>
          <a:bodyPr/>
          <a:lstStyle>
            <a:lvl1pPr>
              <a:defRPr/>
            </a:lvl1pPr>
          </a:lstStyle>
          <a:p>
            <a:endParaRPr lang="en-US"/>
          </a:p>
        </p:txBody>
      </p:sp>
      <p:sp>
        <p:nvSpPr>
          <p:cNvPr id="7" name="Slide Number Placeholder 5">
            <a:extLst>
              <a:ext uri="{FF2B5EF4-FFF2-40B4-BE49-F238E27FC236}">
                <a16:creationId xmlns:a16="http://schemas.microsoft.com/office/drawing/2014/main" id="{AD5FBF25-A541-49DF-8099-7666E0F3BD3D}"/>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2282630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B3986-6C66-4149-B2AB-9098058AF120}"/>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5" name="Footer Placeholder 4">
            <a:extLst>
              <a:ext uri="{FF2B5EF4-FFF2-40B4-BE49-F238E27FC236}">
                <a16:creationId xmlns:a16="http://schemas.microsoft.com/office/drawing/2014/main" id="{AF2B2842-AD6C-4DD5-BF60-B78A1057A28C}"/>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8601910C-98B5-46CD-93B8-D8334B5E4B5B}"/>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1284452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AEE44-E262-49BA-BCFC-0E2566C7CE40}"/>
              </a:ext>
            </a:extLst>
          </p:cNvPr>
          <p:cNvSpPr>
            <a:spLocks noGrp="1"/>
          </p:cNvSpPr>
          <p:nvPr>
            <p:ph type="dt" sz="half" idx="10"/>
          </p:nvPr>
        </p:nvSpPr>
        <p:spPr/>
        <p:txBody>
          <a:bodyPr/>
          <a:lstStyle>
            <a:lvl1pPr>
              <a:defRPr/>
            </a:lvl1pPr>
          </a:lstStyle>
          <a:p>
            <a:fld id="{3D000FD2-D2CB-4B21-8BD3-06DF347D8DA3}" type="datetimeFigureOut">
              <a:rPr lang="en-US" smtClean="0"/>
              <a:pPr/>
              <a:t>6/3/2024</a:t>
            </a:fld>
            <a:endParaRPr lang="en-US"/>
          </a:p>
        </p:txBody>
      </p:sp>
      <p:sp>
        <p:nvSpPr>
          <p:cNvPr id="5" name="Footer Placeholder 4">
            <a:extLst>
              <a:ext uri="{FF2B5EF4-FFF2-40B4-BE49-F238E27FC236}">
                <a16:creationId xmlns:a16="http://schemas.microsoft.com/office/drawing/2014/main" id="{FFEB215A-2467-4901-8616-840176982702}"/>
              </a:ext>
            </a:extLst>
          </p:cNvPr>
          <p:cNvSpPr>
            <a:spLocks noGrp="1"/>
          </p:cNvSpPr>
          <p:nvPr>
            <p:ph type="ftr" sz="quarter" idx="11"/>
          </p:nvPr>
        </p:nvSpPr>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3F412A16-F53D-4E2E-A591-FADC82EEE649}"/>
              </a:ext>
            </a:extLst>
          </p:cNvPr>
          <p:cNvSpPr>
            <a:spLocks noGrp="1"/>
          </p:cNvSpPr>
          <p:nvPr>
            <p:ph type="sldNum" sz="quarter" idx="12"/>
          </p:nvPr>
        </p:nvSpPr>
        <p:spPr/>
        <p:txBody>
          <a:bodyPr/>
          <a:lstStyle>
            <a:lvl1pPr>
              <a:defRPr/>
            </a:lvl1pPr>
          </a:lstStyle>
          <a:p>
            <a:fld id="{4149756F-6776-4D45-96C3-64F9419943B7}" type="slidenum">
              <a:rPr lang="en-US" smtClean="0"/>
              <a:pPr/>
              <a:t>‹#›</a:t>
            </a:fld>
            <a:endParaRPr lang="en-US"/>
          </a:p>
        </p:txBody>
      </p:sp>
    </p:spTree>
    <p:extLst>
      <p:ext uri="{BB962C8B-B14F-4D97-AF65-F5344CB8AC3E}">
        <p14:creationId xmlns:p14="http://schemas.microsoft.com/office/powerpoint/2010/main" val="2888872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27B8523-0243-4976-B23D-3802DC56E2FF}"/>
              </a:ext>
            </a:extLst>
          </p:cNvPr>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62781B9-6AB0-4862-9489-4CD0C107E5D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EBE4A8AF-B929-40E7-A121-F7F1D15A429A}"/>
              </a:ext>
            </a:extLst>
          </p:cNvPr>
          <p:cNvSpPr>
            <a:spLocks noGrp="1"/>
          </p:cNvSpPr>
          <p:nvPr>
            <p:ph type="dt" sz="half" idx="2"/>
          </p:nvPr>
        </p:nvSpPr>
        <p:spPr>
          <a:xfrm>
            <a:off x="838200" y="6356358"/>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fld id="{3D000FD2-D2CB-4B21-8BD3-06DF347D8DA3}" type="datetimeFigureOut">
              <a:rPr lang="en-US" smtClean="0"/>
              <a:pPr/>
              <a:t>6/3/2024</a:t>
            </a:fld>
            <a:endParaRPr lang="en-US"/>
          </a:p>
        </p:txBody>
      </p:sp>
      <p:sp>
        <p:nvSpPr>
          <p:cNvPr id="5" name="Footer Placeholder 4">
            <a:extLst>
              <a:ext uri="{FF2B5EF4-FFF2-40B4-BE49-F238E27FC236}">
                <a16:creationId xmlns:a16="http://schemas.microsoft.com/office/drawing/2014/main" id="{F8BFFEF9-A10E-4A9C-971F-EBC7AA7A1238}"/>
              </a:ext>
            </a:extLst>
          </p:cNvPr>
          <p:cNvSpPr>
            <a:spLocks noGrp="1"/>
          </p:cNvSpPr>
          <p:nvPr>
            <p:ph type="ftr" sz="quarter" idx="3"/>
          </p:nvPr>
        </p:nvSpPr>
        <p:spPr>
          <a:xfrm>
            <a:off x="4038600" y="6356358"/>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A3B386CA-AFA1-4CA4-A34A-9238BAA64F5D}"/>
              </a:ext>
            </a:extLst>
          </p:cNvPr>
          <p:cNvSpPr>
            <a:spLocks noGrp="1"/>
          </p:cNvSpPr>
          <p:nvPr>
            <p:ph type="sldNum" sz="quarter" idx="4"/>
          </p:nvPr>
        </p:nvSpPr>
        <p:spPr>
          <a:xfrm>
            <a:off x="8610600" y="6356358"/>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4149756F-6776-4D45-96C3-64F9419943B7}" type="slidenum">
              <a:rPr lang="en-US" smtClean="0"/>
              <a:pPr/>
              <a:t>‹#›</a:t>
            </a:fld>
            <a:endParaRPr lang="en-US"/>
          </a:p>
        </p:txBody>
      </p:sp>
      <p:pic>
        <p:nvPicPr>
          <p:cNvPr id="1031" name="Picture 6" descr="A close up of a sign&#10;&#10;Description automatically generated">
            <a:extLst>
              <a:ext uri="{FF2B5EF4-FFF2-40B4-BE49-F238E27FC236}">
                <a16:creationId xmlns:a16="http://schemas.microsoft.com/office/drawing/2014/main" id="{173F2095-591F-4F54-95AC-95CFF5FEB24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337800" y="155575"/>
            <a:ext cx="18542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descr="A close up of a sign&#10;&#10;Description automatically generated">
            <a:extLst>
              <a:ext uri="{FF2B5EF4-FFF2-40B4-BE49-F238E27FC236}">
                <a16:creationId xmlns:a16="http://schemas.microsoft.com/office/drawing/2014/main" id="{EF4FD45E-EE14-4B66-B768-B8AB8B225B5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336213" y="73025"/>
            <a:ext cx="18542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5D9AA897-A40A-4083-860C-FDB0D5ACEF21}"/>
              </a:ext>
            </a:extLst>
          </p:cNvPr>
          <p:cNvSpPr/>
          <p:nvPr/>
        </p:nvSpPr>
        <p:spPr>
          <a:xfrm flipV="1">
            <a:off x="0" y="1588"/>
            <a:ext cx="12192000" cy="114300"/>
          </a:xfrm>
          <a:prstGeom prst="rect">
            <a:avLst/>
          </a:prstGeom>
          <a:solidFill>
            <a:srgbClr val="E35F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11" name="Rectangle 10">
            <a:extLst>
              <a:ext uri="{FF2B5EF4-FFF2-40B4-BE49-F238E27FC236}">
                <a16:creationId xmlns:a16="http://schemas.microsoft.com/office/drawing/2014/main" id="{B72A3C90-4218-43EC-A808-7504523582A2}"/>
              </a:ext>
            </a:extLst>
          </p:cNvPr>
          <p:cNvSpPr/>
          <p:nvPr/>
        </p:nvSpPr>
        <p:spPr>
          <a:xfrm rot="10800000" flipV="1">
            <a:off x="0" y="6748463"/>
            <a:ext cx="12192000" cy="114300"/>
          </a:xfrm>
          <a:prstGeom prst="rect">
            <a:avLst/>
          </a:prstGeom>
          <a:solidFill>
            <a:srgbClr val="0244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Tree>
    <p:custDataLst>
      <p:tags r:id="rId13"/>
    </p:custDataLst>
    <p:extLst>
      <p:ext uri="{BB962C8B-B14F-4D97-AF65-F5344CB8AC3E}">
        <p14:creationId xmlns:p14="http://schemas.microsoft.com/office/powerpoint/2010/main" val="308716869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5pPr>
      <a:lvl6pPr marL="3429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6pPr>
      <a:lvl7pPr marL="6858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7pPr>
      <a:lvl8pPr marL="10287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8pPr>
      <a:lvl9pPr marL="13716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597BF-ED24-45D0-BDDC-CD5DB858EC2A}"/>
              </a:ext>
            </a:extLst>
          </p:cNvPr>
          <p:cNvSpPr>
            <a:spLocks noGrp="1"/>
          </p:cNvSpPr>
          <p:nvPr>
            <p:ph type="title"/>
          </p:nvPr>
        </p:nvSpPr>
        <p:spPr>
          <a:xfrm>
            <a:off x="304800" y="1447800"/>
            <a:ext cx="11277600" cy="1325563"/>
          </a:xfrm>
        </p:spPr>
        <p:txBody>
          <a:bodyPr>
            <a:noAutofit/>
          </a:bodyPr>
          <a:lstStyle/>
          <a:p>
            <a:pPr algn="ctr">
              <a:tabLst>
                <a:tab pos="1708150" algn="l"/>
              </a:tabLst>
            </a:pPr>
            <a:r>
              <a:rPr lang="en-US" sz="3600" b="1" dirty="0">
                <a:latin typeface="Arial" panose="020B0604020202020204" pitchFamily="34" charset="0"/>
                <a:cs typeface="Arial" panose="020B0604020202020204" pitchFamily="34" charset="0"/>
              </a:rPr>
              <a:t>PCR-based amplification is required for the detection of circulating cell-free DNA from serum.</a:t>
            </a:r>
            <a:br>
              <a:rPr lang="en-IN" sz="3600" b="1" dirty="0">
                <a:latin typeface="Arial" panose="020B0604020202020204" pitchFamily="34" charset="0"/>
                <a:cs typeface="Arial" panose="020B0604020202020204" pitchFamily="34" charset="0"/>
              </a:rPr>
            </a:br>
            <a:br>
              <a:rPr lang="en-US" sz="3600" b="1" dirty="0">
                <a:latin typeface="Arial" panose="020B0604020202020204" pitchFamily="34" charset="0"/>
                <a:cs typeface="Arial" panose="020B0604020202020204" pitchFamily="34" charset="0"/>
              </a:rPr>
            </a:br>
            <a:endParaRPr lang="en-IN" sz="36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B0A55DA-4DF3-4DE9-BE60-6706CC6F6978}"/>
              </a:ext>
            </a:extLst>
          </p:cNvPr>
          <p:cNvSpPr/>
          <p:nvPr/>
        </p:nvSpPr>
        <p:spPr>
          <a:xfrm>
            <a:off x="152400" y="3944698"/>
            <a:ext cx="4648200" cy="2769989"/>
          </a:xfrm>
          <a:prstGeom prst="rect">
            <a:avLst/>
          </a:prstGeom>
        </p:spPr>
        <p:txBody>
          <a:bodyPr wrap="square">
            <a:spAutoFit/>
          </a:bodyPr>
          <a:lstStyle/>
          <a:p>
            <a:pPr algn="ctr"/>
            <a:r>
              <a:rPr lang="en-US" sz="2400" b="1" baseline="300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Presenting Author</a:t>
            </a:r>
          </a:p>
          <a:p>
            <a:pPr algn="ctr"/>
            <a:r>
              <a:rPr lang="en-US" sz="2000"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Venkatesha</a:t>
            </a:r>
            <a:endParaRPr lang="en-US" b="1"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Ph.D. Scholar</a:t>
            </a:r>
          </a:p>
          <a:p>
            <a:pPr algn="ctr"/>
            <a:r>
              <a:rPr lang="en-US" dirty="0">
                <a:latin typeface="Arial" panose="020B0604020202020204" pitchFamily="34" charset="0"/>
                <a:cs typeface="Arial" panose="020B0604020202020204" pitchFamily="34" charset="0"/>
              </a:rPr>
              <a:t>Center of Excellence in Molecular Biology &amp; Regenerative Medicine</a:t>
            </a:r>
          </a:p>
          <a:p>
            <a:pPr algn="ctr"/>
            <a:r>
              <a:rPr lang="en-US" dirty="0">
                <a:latin typeface="Arial" panose="020B0604020202020204" pitchFamily="34" charset="0"/>
                <a:cs typeface="Arial" panose="020B0604020202020204" pitchFamily="34" charset="0"/>
              </a:rPr>
              <a:t>JSS Medical College, Mysuru</a:t>
            </a:r>
          </a:p>
          <a:p>
            <a:pPr algn="ctr"/>
            <a:r>
              <a:rPr lang="it-IT" dirty="0">
                <a:latin typeface="Arial" panose="020B0604020202020204" pitchFamily="34" charset="0"/>
                <a:cs typeface="Arial" panose="020B0604020202020204" pitchFamily="34" charset="0"/>
              </a:rPr>
              <a:t>email:venkatesh@jssuni.edu.in          Mobile: +91-903-549-8255</a:t>
            </a:r>
          </a:p>
          <a:p>
            <a:pPr algn="ctr"/>
            <a:endParaRPr lang="en-US" sz="24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A63FE36-BAA1-4973-BDFA-4E49C9809C6E}"/>
              </a:ext>
            </a:extLst>
          </p:cNvPr>
          <p:cNvSpPr txBox="1"/>
          <p:nvPr/>
        </p:nvSpPr>
        <p:spPr>
          <a:xfrm>
            <a:off x="838200" y="2667000"/>
            <a:ext cx="9906000" cy="830997"/>
          </a:xfrm>
          <a:prstGeom prst="rect">
            <a:avLst/>
          </a:prstGeom>
          <a:noFill/>
        </p:spPr>
        <p:txBody>
          <a:bodyPr wrap="square">
            <a:spAutoFit/>
          </a:bodyPr>
          <a:lstStyle/>
          <a:p>
            <a:r>
              <a:rPr lang="en-IN" b="1" dirty="0">
                <a:solidFill>
                  <a:srgbClr val="0000FF"/>
                </a:solidFill>
                <a:latin typeface="Arial" panose="020B0604020202020204" pitchFamily="34" charset="0"/>
                <a:cs typeface="Arial" panose="020B0604020202020204" pitchFamily="34" charset="0"/>
              </a:rPr>
              <a:t>Venkatesh Madegowda</a:t>
            </a:r>
            <a:r>
              <a:rPr lang="en-IN" b="1" baseline="30000" dirty="0">
                <a:solidFill>
                  <a:srgbClr val="0000FF"/>
                </a:solidFill>
                <a:latin typeface="Arial" panose="020B0604020202020204" pitchFamily="34" charset="0"/>
                <a:cs typeface="Arial" panose="020B0604020202020204" pitchFamily="34" charset="0"/>
              </a:rPr>
              <a:t>1</a:t>
            </a:r>
            <a:r>
              <a:rPr lang="en-IN" b="1" dirty="0">
                <a:solidFill>
                  <a:srgbClr val="0000FF"/>
                </a:solidFill>
                <a:latin typeface="Arial" panose="020B0604020202020204" pitchFamily="34" charset="0"/>
                <a:cs typeface="Arial" panose="020B0604020202020204" pitchFamily="34" charset="0"/>
              </a:rPr>
              <a:t>*, </a:t>
            </a:r>
            <a:r>
              <a:rPr lang="en-IN" b="1" dirty="0">
                <a:latin typeface="Arial" panose="020B0604020202020204" pitchFamily="34" charset="0"/>
                <a:cs typeface="Arial" panose="020B0604020202020204" pitchFamily="34" charset="0"/>
              </a:rPr>
              <a:t>Manohar M V</a:t>
            </a:r>
            <a:r>
              <a:rPr lang="en-IN" b="1" baseline="30000" dirty="0">
                <a:latin typeface="Arial" panose="020B0604020202020204" pitchFamily="34" charset="0"/>
                <a:cs typeface="Arial" panose="020B0604020202020204" pitchFamily="34" charset="0"/>
              </a:rPr>
              <a:t>1</a:t>
            </a:r>
            <a:r>
              <a:rPr lang="en-IN" b="1" dirty="0">
                <a:latin typeface="Arial" panose="020B0604020202020204" pitchFamily="34" charset="0"/>
                <a:cs typeface="Arial" panose="020B0604020202020204" pitchFamily="34" charset="0"/>
              </a:rPr>
              <a:t>, </a:t>
            </a:r>
            <a:r>
              <a:rPr lang="en-IN" b="1" dirty="0" err="1">
                <a:latin typeface="Arial" panose="020B0604020202020204" pitchFamily="34" charset="0"/>
                <a:cs typeface="Arial" panose="020B0604020202020204" pitchFamily="34" charset="0"/>
              </a:rPr>
              <a:t>Medha</a:t>
            </a:r>
            <a:r>
              <a:rPr lang="en-IN" b="1" dirty="0">
                <a:latin typeface="Arial" panose="020B0604020202020204" pitchFamily="34" charset="0"/>
                <a:cs typeface="Arial" panose="020B0604020202020204" pitchFamily="34" charset="0"/>
              </a:rPr>
              <a:t> Karnik</a:t>
            </a:r>
            <a:r>
              <a:rPr lang="en-IN" b="1" baseline="30000" dirty="0">
                <a:latin typeface="Arial" panose="020B0604020202020204" pitchFamily="34" charset="0"/>
                <a:cs typeface="Arial" panose="020B0604020202020204" pitchFamily="34" charset="0"/>
              </a:rPr>
              <a:t>1</a:t>
            </a:r>
            <a:r>
              <a:rPr lang="en-IN" b="1" dirty="0">
                <a:latin typeface="Arial" panose="020B0604020202020204" pitchFamily="34" charset="0"/>
                <a:cs typeface="Arial" panose="020B0604020202020204" pitchFamily="34" charset="0"/>
              </a:rPr>
              <a:t>, </a:t>
            </a:r>
            <a:r>
              <a:rPr lang="en-IN" b="1" dirty="0" err="1">
                <a:latin typeface="Arial" panose="020B0604020202020204" pitchFamily="34" charset="0"/>
                <a:cs typeface="Arial" panose="020B0604020202020204" pitchFamily="34" charset="0"/>
              </a:rPr>
              <a:t>Nithin</a:t>
            </a:r>
            <a:r>
              <a:rPr lang="en-IN" b="1" dirty="0">
                <a:latin typeface="Arial" panose="020B0604020202020204" pitchFamily="34" charset="0"/>
                <a:cs typeface="Arial" panose="020B0604020202020204" pitchFamily="34" charset="0"/>
              </a:rPr>
              <a:t> E A</a:t>
            </a:r>
            <a:r>
              <a:rPr lang="en-IN" b="1" baseline="30000" dirty="0">
                <a:latin typeface="Arial" panose="020B0604020202020204" pitchFamily="34" charset="0"/>
                <a:cs typeface="Arial" panose="020B0604020202020204" pitchFamily="34" charset="0"/>
              </a:rPr>
              <a:t>1</a:t>
            </a:r>
            <a:r>
              <a:rPr lang="en-IN" b="1" dirty="0">
                <a:latin typeface="Arial" panose="020B0604020202020204" pitchFamily="34" charset="0"/>
                <a:cs typeface="Arial" panose="020B0604020202020204" pitchFamily="34" charset="0"/>
              </a:rPr>
              <a:t>, Prathima T C</a:t>
            </a:r>
            <a:r>
              <a:rPr lang="en-IN" b="1" baseline="30000" dirty="0">
                <a:latin typeface="Arial" panose="020B0604020202020204" pitchFamily="34" charset="0"/>
                <a:cs typeface="Arial" panose="020B0604020202020204" pitchFamily="34" charset="0"/>
              </a:rPr>
              <a:t>1</a:t>
            </a:r>
            <a:r>
              <a:rPr lang="en-IN" b="1" dirty="0">
                <a:latin typeface="Arial" panose="020B0604020202020204" pitchFamily="34" charset="0"/>
                <a:cs typeface="Arial" panose="020B0604020202020204" pitchFamily="34" charset="0"/>
              </a:rPr>
              <a:t>, </a:t>
            </a:r>
            <a:r>
              <a:rPr lang="en-IN" b="1" dirty="0" err="1">
                <a:latin typeface="Arial" panose="020B0604020202020204" pitchFamily="34" charset="0"/>
                <a:cs typeface="Arial" panose="020B0604020202020204" pitchFamily="34" charset="0"/>
              </a:rPr>
              <a:t>Sadiya</a:t>
            </a:r>
            <a:r>
              <a:rPr lang="en-IN" b="1" dirty="0">
                <a:latin typeface="Arial" panose="020B0604020202020204" pitchFamily="34" charset="0"/>
                <a:cs typeface="Arial" panose="020B0604020202020204" pitchFamily="34" charset="0"/>
              </a:rPr>
              <a:t> M R</a:t>
            </a:r>
            <a:r>
              <a:rPr lang="en-IN" b="1" baseline="30000" dirty="0">
                <a:latin typeface="Arial" panose="020B0604020202020204" pitchFamily="34" charset="0"/>
                <a:cs typeface="Arial" panose="020B0604020202020204" pitchFamily="34" charset="0"/>
              </a:rPr>
              <a:t>1</a:t>
            </a:r>
            <a:r>
              <a:rPr lang="en-IN" b="1" dirty="0">
                <a:latin typeface="Arial" panose="020B0604020202020204" pitchFamily="34" charset="0"/>
                <a:cs typeface="Arial" panose="020B0604020202020204" pitchFamily="34" charset="0"/>
              </a:rPr>
              <a:t>, Devananda Devegowda</a:t>
            </a:r>
            <a:r>
              <a:rPr lang="en-IN" b="1" baseline="30000" dirty="0">
                <a:latin typeface="Arial" panose="020B0604020202020204" pitchFamily="34" charset="0"/>
                <a:cs typeface="Arial" panose="020B0604020202020204" pitchFamily="34" charset="0"/>
              </a:rPr>
              <a:t>1</a:t>
            </a:r>
            <a:r>
              <a:rPr lang="en-IN" b="1" dirty="0">
                <a:latin typeface="Arial" panose="020B0604020202020204" pitchFamily="34" charset="0"/>
                <a:cs typeface="Arial" panose="020B0604020202020204" pitchFamily="34" charset="0"/>
              </a:rPr>
              <a:t>, </a:t>
            </a:r>
            <a:r>
              <a:rPr lang="en-IN" b="1" dirty="0" err="1">
                <a:latin typeface="Arial" panose="020B0604020202020204" pitchFamily="34" charset="0"/>
                <a:cs typeface="Arial" panose="020B0604020202020204" pitchFamily="34" charset="0"/>
              </a:rPr>
              <a:t>SubbaRao</a:t>
            </a:r>
            <a:r>
              <a:rPr lang="en-IN" b="1" dirty="0">
                <a:latin typeface="Arial" panose="020B0604020202020204" pitchFamily="34" charset="0"/>
                <a:cs typeface="Arial" panose="020B0604020202020204" pitchFamily="34" charset="0"/>
              </a:rPr>
              <a:t> V Madhunapantula</a:t>
            </a:r>
            <a:r>
              <a:rPr lang="en-IN" b="1" baseline="30000" dirty="0">
                <a:latin typeface="Arial" panose="020B0604020202020204" pitchFamily="34" charset="0"/>
                <a:cs typeface="Arial" panose="020B0604020202020204" pitchFamily="34" charset="0"/>
              </a:rPr>
              <a:t>1#</a:t>
            </a:r>
          </a:p>
          <a:p>
            <a:endParaRPr lang="en-IN" b="1" baseline="30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60B9BB7-08E4-44F2-B46E-D236D714677A}"/>
              </a:ext>
            </a:extLst>
          </p:cNvPr>
          <p:cNvSpPr txBox="1"/>
          <p:nvPr/>
        </p:nvSpPr>
        <p:spPr>
          <a:xfrm>
            <a:off x="152400" y="228600"/>
            <a:ext cx="1730740" cy="400110"/>
          </a:xfrm>
          <a:prstGeom prst="rect">
            <a:avLst/>
          </a:prstGeom>
          <a:noFill/>
        </p:spPr>
        <p:txBody>
          <a:bodyPr wrap="square" rtlCol="0">
            <a:spAutoFit/>
          </a:bodyPr>
          <a:lstStyle/>
          <a:p>
            <a:r>
              <a:rPr lang="en-IN" sz="2000" b="1" dirty="0">
                <a:solidFill>
                  <a:srgbClr val="000000"/>
                </a:solidFill>
                <a:latin typeface="Arial" panose="020B0604020202020204" pitchFamily="34" charset="0"/>
                <a:cs typeface="Arial" panose="020B0604020202020204" pitchFamily="34" charset="0"/>
              </a:rPr>
              <a:t>ICGEC-O-18</a:t>
            </a:r>
            <a:endParaRPr lang="en-IN" sz="20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712B225-BF1C-4532-9986-4422ED1AD854}"/>
              </a:ext>
            </a:extLst>
          </p:cNvPr>
          <p:cNvSpPr txBox="1"/>
          <p:nvPr/>
        </p:nvSpPr>
        <p:spPr>
          <a:xfrm>
            <a:off x="5334000" y="3908356"/>
            <a:ext cx="6098344" cy="2354491"/>
          </a:xfrm>
          <a:prstGeom prst="rect">
            <a:avLst/>
          </a:prstGeom>
          <a:noFill/>
        </p:spPr>
        <p:txBody>
          <a:bodyPr wrap="square">
            <a:spAutoFit/>
          </a:bodyPr>
          <a:lstStyle/>
          <a:p>
            <a:pPr algn="ctr">
              <a:lnSpc>
                <a:spcPct val="150000"/>
              </a:lnSpc>
              <a:spcBef>
                <a:spcPct val="0"/>
              </a:spcBef>
              <a:buFontTx/>
              <a:buNone/>
            </a:pPr>
            <a:r>
              <a:rPr lang="en-IN" altLang="en-US" sz="2000" baseline="30000" dirty="0">
                <a:latin typeface="Arial" panose="020B0604020202020204" pitchFamily="34" charset="0"/>
                <a:cs typeface="Arial" panose="020B0604020202020204" pitchFamily="34" charset="0"/>
              </a:rPr>
              <a:t>#</a:t>
            </a:r>
            <a:r>
              <a:rPr lang="en-IN" altLang="en-US" sz="2000" dirty="0">
                <a:latin typeface="Arial" panose="020B0604020202020204" pitchFamily="34" charset="0"/>
                <a:cs typeface="Arial" panose="020B0604020202020204" pitchFamily="34" charset="0"/>
              </a:rPr>
              <a:t>Corresponding Author:</a:t>
            </a:r>
          </a:p>
          <a:p>
            <a:pPr algn="ctr">
              <a:lnSpc>
                <a:spcPct val="150000"/>
              </a:lnSpc>
              <a:spcBef>
                <a:spcPct val="0"/>
              </a:spcBef>
              <a:buFontTx/>
              <a:buNone/>
            </a:pPr>
            <a:r>
              <a:rPr lang="en-IN" altLang="en-US" sz="1800" b="1" dirty="0" err="1">
                <a:latin typeface="Arial" panose="020B0604020202020204" pitchFamily="34" charset="0"/>
                <a:cs typeface="Arial" panose="020B0604020202020204" pitchFamily="34" charset="0"/>
              </a:rPr>
              <a:t>Dr.</a:t>
            </a:r>
            <a:r>
              <a:rPr lang="en-IN" altLang="en-US" sz="1800" b="1" dirty="0">
                <a:latin typeface="Arial" panose="020B0604020202020204" pitchFamily="34" charset="0"/>
                <a:cs typeface="Arial" panose="020B0604020202020204" pitchFamily="34" charset="0"/>
              </a:rPr>
              <a:t> M.V.S.S.T. </a:t>
            </a:r>
            <a:r>
              <a:rPr lang="en-IN" altLang="en-US" sz="1800" b="1" dirty="0" err="1">
                <a:latin typeface="Arial" panose="020B0604020202020204" pitchFamily="34" charset="0"/>
                <a:cs typeface="Arial" panose="020B0604020202020204" pitchFamily="34" charset="0"/>
              </a:rPr>
              <a:t>SubbaRao</a:t>
            </a:r>
            <a:endParaRPr lang="en-IN" altLang="en-US" sz="1800" b="1" dirty="0">
              <a:latin typeface="Arial" panose="020B0604020202020204" pitchFamily="34" charset="0"/>
              <a:cs typeface="Arial" panose="020B0604020202020204" pitchFamily="34" charset="0"/>
            </a:endParaRPr>
          </a:p>
          <a:p>
            <a:pPr algn="ctr">
              <a:lnSpc>
                <a:spcPct val="100000"/>
              </a:lnSpc>
              <a:spcBef>
                <a:spcPct val="0"/>
              </a:spcBef>
              <a:buFontTx/>
              <a:buNone/>
            </a:pPr>
            <a:r>
              <a:rPr lang="en-IN" altLang="en-US" sz="1800" dirty="0">
                <a:latin typeface="Arial" panose="020B0604020202020204" pitchFamily="34" charset="0"/>
                <a:cs typeface="Arial" panose="020B0604020202020204" pitchFamily="34" charset="0"/>
              </a:rPr>
              <a:t>Professor of Cellular and Molecular Biology</a:t>
            </a:r>
          </a:p>
          <a:p>
            <a:pPr algn="ctr">
              <a:lnSpc>
                <a:spcPct val="100000"/>
              </a:lnSpc>
              <a:spcBef>
                <a:spcPct val="0"/>
              </a:spcBef>
              <a:buFontTx/>
              <a:buNone/>
            </a:pPr>
            <a:r>
              <a:rPr lang="en-IN" altLang="en-US" sz="1800" dirty="0">
                <a:latin typeface="Arial" panose="020B0604020202020204" pitchFamily="34" charset="0"/>
                <a:cs typeface="Arial" panose="020B0604020202020204" pitchFamily="34" charset="0"/>
              </a:rPr>
              <a:t>CEMR Laboratory,</a:t>
            </a:r>
          </a:p>
          <a:p>
            <a:pPr algn="ctr">
              <a:lnSpc>
                <a:spcPct val="100000"/>
              </a:lnSpc>
              <a:spcBef>
                <a:spcPct val="0"/>
              </a:spcBef>
              <a:buFontTx/>
              <a:buNone/>
            </a:pPr>
            <a:r>
              <a:rPr lang="en-IN" altLang="en-US" sz="1800" dirty="0">
                <a:latin typeface="Arial" panose="020B0604020202020204" pitchFamily="34" charset="0"/>
                <a:cs typeface="Arial" panose="020B0604020202020204" pitchFamily="34" charset="0"/>
              </a:rPr>
              <a:t> Department of Biochemistry,  JSS Medical College,</a:t>
            </a:r>
          </a:p>
          <a:p>
            <a:pPr algn="ctr">
              <a:lnSpc>
                <a:spcPct val="100000"/>
              </a:lnSpc>
              <a:spcBef>
                <a:spcPct val="0"/>
              </a:spcBef>
              <a:buFontTx/>
              <a:buNone/>
            </a:pPr>
            <a:r>
              <a:rPr lang="en-IN" altLang="en-US" sz="1800" dirty="0">
                <a:latin typeface="Arial" panose="020B0604020202020204" pitchFamily="34" charset="0"/>
                <a:cs typeface="Arial" panose="020B0604020202020204" pitchFamily="34" charset="0"/>
              </a:rPr>
              <a:t>JSS  Academy of Higher Education &amp; Research, </a:t>
            </a:r>
          </a:p>
          <a:p>
            <a:pPr algn="ctr">
              <a:lnSpc>
                <a:spcPct val="100000"/>
              </a:lnSpc>
              <a:spcBef>
                <a:spcPct val="0"/>
              </a:spcBef>
              <a:buFontTx/>
              <a:buNone/>
            </a:pPr>
            <a:r>
              <a:rPr lang="en-IN" altLang="en-US" sz="1800" dirty="0">
                <a:latin typeface="Arial" panose="020B0604020202020204" pitchFamily="34" charset="0"/>
                <a:cs typeface="Arial" panose="020B0604020202020204" pitchFamily="34" charset="0"/>
              </a:rPr>
              <a:t>Mysuru-570015.</a:t>
            </a:r>
          </a:p>
        </p:txBody>
      </p:sp>
    </p:spTree>
    <p:extLst>
      <p:ext uri="{BB962C8B-B14F-4D97-AF65-F5344CB8AC3E}">
        <p14:creationId xmlns:p14="http://schemas.microsoft.com/office/powerpoint/2010/main" val="888704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68A5C-16F9-4539-9BF3-B5F8A4C30377}"/>
              </a:ext>
            </a:extLst>
          </p:cNvPr>
          <p:cNvSpPr>
            <a:spLocks noGrp="1"/>
          </p:cNvSpPr>
          <p:nvPr>
            <p:ph type="title"/>
          </p:nvPr>
        </p:nvSpPr>
        <p:spPr>
          <a:xfrm>
            <a:off x="685800" y="117548"/>
            <a:ext cx="10515600" cy="1325563"/>
          </a:xfrm>
        </p:spPr>
        <p:txBody>
          <a:bodyPr/>
          <a:lstStyle/>
          <a:p>
            <a:r>
              <a:rPr lang="en-US" b="1" dirty="0">
                <a:latin typeface="Arial" panose="020B0604020202020204" pitchFamily="34" charset="0"/>
                <a:cs typeface="Arial" panose="020B0604020202020204" pitchFamily="34" charset="0"/>
              </a:rPr>
              <a:t>Background and Need for the Study</a:t>
            </a:r>
            <a:endParaRPr lang="en-IN"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4450CA1-AB50-4FA2-9F4A-5139303E56EF}"/>
              </a:ext>
            </a:extLst>
          </p:cNvPr>
          <p:cNvSpPr>
            <a:spLocks noGrp="1"/>
          </p:cNvSpPr>
          <p:nvPr>
            <p:ph idx="1"/>
          </p:nvPr>
        </p:nvSpPr>
        <p:spPr>
          <a:xfrm>
            <a:off x="457200" y="1447800"/>
            <a:ext cx="10972800" cy="4572000"/>
          </a:xfrm>
        </p:spPr>
        <p:txBody>
          <a:bodyPr/>
          <a:lstStyle/>
          <a:p>
            <a:pPr algn="just">
              <a:buFont typeface="Wingdings" panose="05000000000000000000" pitchFamily="2" charset="2"/>
              <a:buChar char="Ø"/>
            </a:pPr>
            <a:r>
              <a:rPr lang="en-IN" sz="2000" dirty="0">
                <a:latin typeface="Arial" panose="020B0604020202020204" pitchFamily="34" charset="0"/>
                <a:cs typeface="Arial" panose="020B0604020202020204" pitchFamily="34" charset="0"/>
              </a:rPr>
              <a:t>Cancer</a:t>
            </a:r>
            <a:r>
              <a:rPr lang="en-IN" sz="2000" dirty="0">
                <a:solidFill>
                  <a:srgbClr val="0000FF"/>
                </a:solidFill>
                <a:latin typeface="Arial" panose="020B0604020202020204" pitchFamily="34" charset="0"/>
                <a:cs typeface="Arial" panose="020B0604020202020204" pitchFamily="34" charset="0"/>
              </a:rPr>
              <a:t>-related deaths are expected to increase dramatically </a:t>
            </a:r>
            <a:r>
              <a:rPr lang="en-IN" sz="2000" dirty="0">
                <a:latin typeface="Arial" panose="020B0604020202020204" pitchFamily="34" charset="0"/>
                <a:cs typeface="Arial" panose="020B0604020202020204" pitchFamily="34" charset="0"/>
              </a:rPr>
              <a:t>by the year 2030</a:t>
            </a:r>
            <a:r>
              <a:rPr lang="en-IN" sz="2000" baseline="30000" dirty="0">
                <a:latin typeface="Arial" panose="020B0604020202020204" pitchFamily="34" charset="0"/>
                <a:cs typeface="Arial" panose="020B0604020202020204" pitchFamily="34" charset="0"/>
              </a:rPr>
              <a:t>1</a:t>
            </a:r>
            <a:r>
              <a:rPr lang="en-IN" sz="2000" dirty="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IN" sz="2000" dirty="0">
                <a:latin typeface="Arial" panose="020B0604020202020204" pitchFamily="34" charset="0"/>
                <a:cs typeface="Arial" panose="020B0604020202020204" pitchFamily="34" charset="0"/>
              </a:rPr>
              <a:t>Early detection of cancer is crucial for achieving better </a:t>
            </a:r>
            <a:r>
              <a:rPr lang="en-US" sz="2000" dirty="0">
                <a:latin typeface="Arial" panose="020B0604020202020204" pitchFamily="34" charset="0"/>
                <a:cs typeface="Arial" panose="020B0604020202020204" pitchFamily="34" charset="0"/>
              </a:rPr>
              <a:t>treatment, and for decreasing mortality.  But, only very few biomarkers are available for early diagnosis and prognosis </a:t>
            </a:r>
            <a:r>
              <a:rPr lang="en-US" sz="2000" baseline="30000" dirty="0">
                <a:latin typeface="Arial" panose="020B0604020202020204" pitchFamily="34" charset="0"/>
                <a:cs typeface="Arial" panose="020B0604020202020204" pitchFamily="34" charset="0"/>
              </a:rPr>
              <a:t>2</a:t>
            </a:r>
            <a:r>
              <a:rPr lang="en-US" sz="2000" dirty="0">
                <a:solidFill>
                  <a:srgbClr val="0000FF"/>
                </a:solidFill>
                <a:latin typeface="Arial" panose="020B0604020202020204" pitchFamily="34" charset="0"/>
                <a:cs typeface="Arial" panose="020B0604020202020204" pitchFamily="34" charset="0"/>
              </a:rPr>
              <a:t>.   Moreover, the existing biomarkers require tissue excision or invasive procedures, limiting their utility in routine diagnosis.  </a:t>
            </a:r>
          </a:p>
          <a:p>
            <a:pPr algn="just">
              <a:buFont typeface="Wingdings" panose="05000000000000000000" pitchFamily="2" charset="2"/>
              <a:buChar char="Ø"/>
            </a:pPr>
            <a:r>
              <a:rPr lang="en-US" sz="2000" dirty="0">
                <a:latin typeface="Arial" panose="020B0604020202020204" pitchFamily="34" charset="0"/>
                <a:cs typeface="Arial" panose="020B0604020202020204" pitchFamily="34" charset="0"/>
              </a:rPr>
              <a:t>Therefore, the need for a specific early detection marker still persists.</a:t>
            </a:r>
          </a:p>
          <a:p>
            <a:pPr algn="just">
              <a:buFont typeface="Wingdings" panose="05000000000000000000" pitchFamily="2" charset="2"/>
              <a:buChar char="Ø"/>
            </a:pPr>
            <a:r>
              <a:rPr lang="en-US" sz="2000" dirty="0">
                <a:latin typeface="Arial" panose="020B0604020202020204" pitchFamily="34" charset="0"/>
                <a:cs typeface="Arial" panose="020B0604020202020204" pitchFamily="34" charset="0"/>
              </a:rPr>
              <a:t>Circulating cell-free DNA (</a:t>
            </a:r>
            <a:r>
              <a:rPr lang="en-US" sz="2000" dirty="0" err="1">
                <a:latin typeface="Arial" panose="020B0604020202020204" pitchFamily="34" charset="0"/>
                <a:cs typeface="Arial" panose="020B0604020202020204" pitchFamily="34" charset="0"/>
              </a:rPr>
              <a:t>ccf</a:t>
            </a:r>
            <a:r>
              <a:rPr lang="en-US" sz="2000" dirty="0">
                <a:latin typeface="Arial" panose="020B0604020202020204" pitchFamily="34" charset="0"/>
                <a:cs typeface="Arial" panose="020B0604020202020204" pitchFamily="34" charset="0"/>
              </a:rPr>
              <a:t>-DNA) is a newly reported biomarker, known to identify individuals suffering from cancer. Accurate detection of </a:t>
            </a:r>
            <a:r>
              <a:rPr lang="en-US" sz="2000" dirty="0" err="1">
                <a:solidFill>
                  <a:srgbClr val="0000FF"/>
                </a:solidFill>
                <a:latin typeface="Arial" panose="020B0604020202020204" pitchFamily="34" charset="0"/>
                <a:cs typeface="Arial" panose="020B0604020202020204" pitchFamily="34" charset="0"/>
              </a:rPr>
              <a:t>ccf</a:t>
            </a:r>
            <a:r>
              <a:rPr lang="en-US" sz="2000" dirty="0">
                <a:solidFill>
                  <a:srgbClr val="0000FF"/>
                </a:solidFill>
                <a:latin typeface="Arial" panose="020B0604020202020204" pitchFamily="34" charset="0"/>
                <a:cs typeface="Arial" panose="020B0604020202020204" pitchFamily="34" charset="0"/>
              </a:rPr>
              <a:t>-DNA from blood is crucial for the early diagnosis of diseases</a:t>
            </a:r>
            <a:r>
              <a:rPr lang="en-US" sz="2000" baseline="30000" dirty="0">
                <a:solidFill>
                  <a:srgbClr val="0000FF"/>
                </a:solidFill>
                <a:latin typeface="Arial" panose="020B0604020202020204" pitchFamily="34" charset="0"/>
                <a:cs typeface="Arial" panose="020B0604020202020204" pitchFamily="34" charset="0"/>
              </a:rPr>
              <a:t>3</a:t>
            </a:r>
            <a:r>
              <a:rPr lang="en-US" sz="2000" dirty="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US" sz="2000" dirty="0">
                <a:latin typeface="Arial" panose="020B0604020202020204" pitchFamily="34" charset="0"/>
                <a:cs typeface="Arial" panose="020B0604020202020204" pitchFamily="34" charset="0"/>
              </a:rPr>
              <a:t> But, isolation of </a:t>
            </a:r>
            <a:r>
              <a:rPr lang="en-US" sz="2000" dirty="0" err="1">
                <a:latin typeface="Arial" panose="020B0604020202020204" pitchFamily="34" charset="0"/>
                <a:cs typeface="Arial" panose="020B0604020202020204" pitchFamily="34" charset="0"/>
              </a:rPr>
              <a:t>ccf</a:t>
            </a:r>
            <a:r>
              <a:rPr lang="en-US" sz="2000" dirty="0">
                <a:latin typeface="Arial" panose="020B0604020202020204" pitchFamily="34" charset="0"/>
                <a:cs typeface="Arial" panose="020B0604020202020204" pitchFamily="34" charset="0"/>
              </a:rPr>
              <a:t>-DNA is challenging and requires magnification approaches for effective detection.</a:t>
            </a:r>
          </a:p>
          <a:p>
            <a:pPr algn="just">
              <a:buFont typeface="Wingdings" panose="05000000000000000000" pitchFamily="2" charset="2"/>
              <a:buChar char="Ø"/>
            </a:pPr>
            <a:r>
              <a:rPr lang="en-US" sz="2000" dirty="0">
                <a:solidFill>
                  <a:srgbClr val="0000FF"/>
                </a:solidFill>
                <a:latin typeface="Arial" panose="020B0604020202020204" pitchFamily="34" charset="0"/>
                <a:cs typeface="Arial" panose="020B0604020202020204" pitchFamily="34" charset="0"/>
              </a:rPr>
              <a:t>In this study, we report the standardization of an in-house protocol for </a:t>
            </a:r>
            <a:r>
              <a:rPr lang="en-US" sz="2000" dirty="0" err="1">
                <a:solidFill>
                  <a:srgbClr val="0000FF"/>
                </a:solidFill>
                <a:latin typeface="Arial" panose="020B0604020202020204" pitchFamily="34" charset="0"/>
                <a:cs typeface="Arial" panose="020B0604020202020204" pitchFamily="34" charset="0"/>
              </a:rPr>
              <a:t>ccf</a:t>
            </a:r>
            <a:r>
              <a:rPr lang="en-US" sz="2000" dirty="0">
                <a:solidFill>
                  <a:srgbClr val="0000FF"/>
                </a:solidFill>
                <a:latin typeface="Arial" panose="020B0604020202020204" pitchFamily="34" charset="0"/>
                <a:cs typeface="Arial" panose="020B0604020202020204" pitchFamily="34" charset="0"/>
              </a:rPr>
              <a:t>-DNA isolation from human serum samples.</a:t>
            </a:r>
          </a:p>
          <a:p>
            <a:pPr algn="just"/>
            <a:endParaRPr lang="en-US" sz="2000" b="1" dirty="0">
              <a:latin typeface="Arial" panose="020B0604020202020204" pitchFamily="34" charset="0"/>
              <a:cs typeface="Arial" panose="020B0604020202020204" pitchFamily="34" charset="0"/>
            </a:endParaRPr>
          </a:p>
          <a:p>
            <a:pPr algn="just"/>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763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AE48-4709-4FDD-B458-2966F4A11E46}"/>
              </a:ext>
            </a:extLst>
          </p:cNvPr>
          <p:cNvSpPr>
            <a:spLocks noGrp="1"/>
          </p:cNvSpPr>
          <p:nvPr>
            <p:ph type="title"/>
          </p:nvPr>
        </p:nvSpPr>
        <p:spPr>
          <a:xfrm>
            <a:off x="723900" y="251972"/>
            <a:ext cx="10744200" cy="1325563"/>
          </a:xfrm>
        </p:spPr>
        <p:txBody>
          <a:bodyPr/>
          <a:lstStyle/>
          <a:p>
            <a:r>
              <a:rPr lang="en-US" b="1" dirty="0">
                <a:latin typeface="Arial" panose="020B0604020202020204" pitchFamily="34" charset="0"/>
                <a:cs typeface="Arial" panose="020B0604020202020204" pitchFamily="34" charset="0"/>
              </a:rPr>
              <a:t>Existing methods of </a:t>
            </a:r>
            <a:r>
              <a:rPr lang="en-US" b="1" dirty="0" err="1">
                <a:latin typeface="Arial" panose="020B0604020202020204" pitchFamily="34" charset="0"/>
                <a:cs typeface="Arial" panose="020B0604020202020204" pitchFamily="34" charset="0"/>
              </a:rPr>
              <a:t>ccf</a:t>
            </a:r>
            <a:r>
              <a:rPr lang="en-US" b="1" dirty="0">
                <a:latin typeface="Arial" panose="020B0604020202020204" pitchFamily="34" charset="0"/>
                <a:cs typeface="Arial" panose="020B0604020202020204" pitchFamily="34" charset="0"/>
              </a:rPr>
              <a:t>-DNA detection in serum </a:t>
            </a:r>
            <a:endParaRPr lang="en-IN"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B855B89-355F-4D94-9398-BE2601723D64}"/>
              </a:ext>
            </a:extLst>
          </p:cNvPr>
          <p:cNvSpPr>
            <a:spLocks noGrp="1"/>
          </p:cNvSpPr>
          <p:nvPr>
            <p:ph idx="1"/>
          </p:nvPr>
        </p:nvSpPr>
        <p:spPr>
          <a:xfrm>
            <a:off x="838200" y="1524000"/>
            <a:ext cx="10515600" cy="5110163"/>
          </a:xfrm>
        </p:spPr>
        <p:txBody>
          <a:bodyPr/>
          <a:lstStyle/>
          <a:p>
            <a:pPr marL="0" indent="0">
              <a:lnSpc>
                <a:spcPct val="100000"/>
              </a:lnSpc>
              <a:buNone/>
            </a:pPr>
            <a:r>
              <a:rPr lang="en-US" sz="2000" b="1" i="0" dirty="0">
                <a:solidFill>
                  <a:srgbClr val="000000"/>
                </a:solidFill>
                <a:effectLst/>
                <a:latin typeface="Arial" panose="020B0604020202020204" pitchFamily="34" charset="0"/>
                <a:cs typeface="Arial" panose="020B0604020202020204" pitchFamily="34" charset="0"/>
              </a:rPr>
              <a:t>1. </a:t>
            </a:r>
            <a:r>
              <a:rPr lang="en-US" sz="2000" i="0" dirty="0">
                <a:solidFill>
                  <a:srgbClr val="000000"/>
                </a:solidFill>
                <a:effectLst/>
                <a:latin typeface="Arial" panose="020B0604020202020204" pitchFamily="34" charset="0"/>
                <a:cs typeface="Arial" panose="020B0604020202020204" pitchFamily="34" charset="0"/>
              </a:rPr>
              <a:t>Circulating cell-free DNA in Serum as a Marker for the Early Detection of Tumor Recurrence in Breast Cancer Patients by </a:t>
            </a:r>
            <a:r>
              <a:rPr lang="sv-SE" sz="2000" i="0" dirty="0">
                <a:solidFill>
                  <a:srgbClr val="0000FF"/>
                </a:solidFill>
                <a:effectLst/>
                <a:latin typeface="Arial" panose="020B0604020202020204" pitchFamily="34" charset="0"/>
                <a:cs typeface="Arial" panose="020B0604020202020204" pitchFamily="34" charset="0"/>
              </a:rPr>
              <a:t>QIAamp DNA Mini Kit from QIAGEN kit-based method.</a:t>
            </a:r>
          </a:p>
          <a:p>
            <a:pPr marL="0" indent="0">
              <a:lnSpc>
                <a:spcPct val="100000"/>
              </a:lnSpc>
              <a:buNone/>
            </a:pPr>
            <a:endParaRPr lang="sv-SE" sz="2000" i="0" dirty="0">
              <a:solidFill>
                <a:srgbClr val="0000FF"/>
              </a:solidFill>
              <a:effectLst/>
              <a:latin typeface="Arial" panose="020B0604020202020204" pitchFamily="34" charset="0"/>
              <a:cs typeface="Arial" panose="020B0604020202020204" pitchFamily="34" charset="0"/>
            </a:endParaRPr>
          </a:p>
          <a:p>
            <a:pPr marL="0" indent="0">
              <a:lnSpc>
                <a:spcPct val="100000"/>
              </a:lnSpc>
              <a:buNone/>
            </a:pPr>
            <a:r>
              <a:rPr lang="sv-SE" sz="2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Optimisation of robust singleplex and multiplex droplet digital PCR assays for high-confidence mutation detection in circulating </a:t>
            </a:r>
            <a:r>
              <a:rPr lang="en-US" sz="2000" dirty="0" err="1">
                <a:latin typeface="Arial" panose="020B0604020202020204" pitchFamily="34" charset="0"/>
                <a:cs typeface="Arial" panose="020B0604020202020204" pitchFamily="34" charset="0"/>
              </a:rPr>
              <a:t>tumour</a:t>
            </a:r>
            <a:r>
              <a:rPr lang="en-US" sz="2000" dirty="0">
                <a:latin typeface="Arial" panose="020B0604020202020204" pitchFamily="34" charset="0"/>
                <a:cs typeface="Arial" panose="020B0604020202020204" pitchFamily="34" charset="0"/>
              </a:rPr>
              <a:t> DNA by  </a:t>
            </a:r>
            <a:r>
              <a:rPr lang="en-US" sz="2000" dirty="0">
                <a:solidFill>
                  <a:srgbClr val="0000FF"/>
                </a:solidFill>
                <a:latin typeface="Arial" panose="020B0604020202020204" pitchFamily="34" charset="0"/>
                <a:cs typeface="Arial" panose="020B0604020202020204" pitchFamily="34" charset="0"/>
              </a:rPr>
              <a:t>Maxwell</a:t>
            </a:r>
            <a:r>
              <a:rPr lang="en-US" sz="2000" dirty="0">
                <a:latin typeface="Arial" panose="020B0604020202020204" pitchFamily="34" charset="0"/>
                <a:cs typeface="Arial" panose="020B0604020202020204" pitchFamily="34" charset="0"/>
              </a:rPr>
              <a:t>, </a:t>
            </a:r>
            <a:r>
              <a:rPr lang="en-US" sz="2000" dirty="0">
                <a:solidFill>
                  <a:srgbClr val="0000FF"/>
                </a:solidFill>
                <a:latin typeface="Arial" panose="020B0604020202020204" pitchFamily="34" charset="0"/>
                <a:cs typeface="Arial" panose="020B0604020202020204" pitchFamily="34" charset="0"/>
              </a:rPr>
              <a:t>Promega, </a:t>
            </a:r>
            <a:r>
              <a:rPr lang="en-US" sz="2000" dirty="0" err="1">
                <a:solidFill>
                  <a:srgbClr val="0000FF"/>
                </a:solidFill>
                <a:latin typeface="Arial" panose="020B0604020202020204" pitchFamily="34" charset="0"/>
                <a:cs typeface="Arial" panose="020B0604020202020204" pitchFamily="34" charset="0"/>
              </a:rPr>
              <a:t>KingFisher</a:t>
            </a:r>
            <a:r>
              <a:rPr lang="en-US" sz="2000" dirty="0">
                <a:solidFill>
                  <a:srgbClr val="0000FF"/>
                </a:solidFill>
                <a:latin typeface="Arial" panose="020B0604020202020204" pitchFamily="34" charset="0"/>
                <a:cs typeface="Arial" panose="020B0604020202020204" pitchFamily="34" charset="0"/>
              </a:rPr>
              <a:t> Flex, Omega </a:t>
            </a:r>
            <a:r>
              <a:rPr lang="en-US" sz="2000" dirty="0" err="1">
                <a:solidFill>
                  <a:srgbClr val="0000FF"/>
                </a:solidFill>
                <a:latin typeface="Arial" panose="020B0604020202020204" pitchFamily="34" charset="0"/>
                <a:cs typeface="Arial" panose="020B0604020202020204" pitchFamily="34" charset="0"/>
              </a:rPr>
              <a:t>BioTek</a:t>
            </a:r>
            <a:r>
              <a:rPr lang="en-US" sz="2000" dirty="0">
                <a:solidFill>
                  <a:srgbClr val="0000FF"/>
                </a:solidFill>
                <a:latin typeface="Arial" panose="020B0604020202020204" pitchFamily="34" charset="0"/>
                <a:cs typeface="Arial" panose="020B0604020202020204" pitchFamily="34" charset="0"/>
              </a:rPr>
              <a:t>, </a:t>
            </a:r>
            <a:r>
              <a:rPr lang="en-US" sz="2000" dirty="0" err="1">
                <a:solidFill>
                  <a:srgbClr val="0000FF"/>
                </a:solidFill>
                <a:latin typeface="Arial" panose="020B0604020202020204" pitchFamily="34" charset="0"/>
                <a:cs typeface="Arial" panose="020B0604020202020204" pitchFamily="34" charset="0"/>
              </a:rPr>
              <a:t>QIAamp</a:t>
            </a:r>
            <a:r>
              <a:rPr lang="en-US" sz="2000" dirty="0">
                <a:solidFill>
                  <a:srgbClr val="0000FF"/>
                </a:solidFill>
                <a:latin typeface="Arial" panose="020B0604020202020204" pitchFamily="34" charset="0"/>
                <a:cs typeface="Arial" panose="020B0604020202020204" pitchFamily="34" charset="0"/>
              </a:rPr>
              <a:t> Circulating Nucleic Acid Kit </a:t>
            </a:r>
            <a:r>
              <a:rPr lang="en-US" sz="2000" dirty="0">
                <a:latin typeface="Arial" panose="020B0604020202020204" pitchFamily="34" charset="0"/>
                <a:cs typeface="Arial" panose="020B0604020202020204" pitchFamily="34" charset="0"/>
              </a:rPr>
              <a:t>according to the manufacturer’s protocols.</a:t>
            </a:r>
          </a:p>
          <a:p>
            <a:pPr marL="0" indent="0">
              <a:lnSpc>
                <a:spcPct val="100000"/>
              </a:lnSpc>
              <a:buNone/>
            </a:pPr>
            <a:endParaRPr lang="en-US" sz="2000" dirty="0">
              <a:latin typeface="Arial" panose="020B0604020202020204" pitchFamily="34" charset="0"/>
              <a:cs typeface="Arial" panose="020B0604020202020204" pitchFamily="34" charset="0"/>
            </a:endParaRPr>
          </a:p>
          <a:p>
            <a:pPr marL="0" indent="0">
              <a:lnSpc>
                <a:spcPct val="100000"/>
              </a:lnSpc>
              <a:buNone/>
            </a:pPr>
            <a:r>
              <a:rPr lang="en-US" sz="2000" i="0" dirty="0">
                <a:effectLst/>
                <a:latin typeface="Arial" panose="020B0604020202020204" pitchFamily="34" charset="0"/>
                <a:cs typeface="Arial" panose="020B0604020202020204" pitchFamily="34" charset="0"/>
              </a:rPr>
              <a:t>3. A </a:t>
            </a:r>
            <a:r>
              <a:rPr lang="en-US" sz="2000" i="0" dirty="0">
                <a:solidFill>
                  <a:srgbClr val="0000FF"/>
                </a:solidFill>
                <a:effectLst/>
                <a:latin typeface="Arial" panose="020B0604020202020204" pitchFamily="34" charset="0"/>
                <a:cs typeface="Arial" panose="020B0604020202020204" pitchFamily="34" charset="0"/>
              </a:rPr>
              <a:t>simple silica-based DNA isolation method </a:t>
            </a:r>
            <a:r>
              <a:rPr lang="en-US" sz="2000" i="0" dirty="0">
                <a:effectLst/>
                <a:latin typeface="Arial" panose="020B0604020202020204" pitchFamily="34" charset="0"/>
                <a:cs typeface="Arial" panose="020B0604020202020204" pitchFamily="34" charset="0"/>
              </a:rPr>
              <a:t>for cell-free DNA analysis from liquid biopsy.</a:t>
            </a:r>
          </a:p>
          <a:p>
            <a:pPr marL="0" indent="0">
              <a:lnSpc>
                <a:spcPct val="100000"/>
              </a:lnSpc>
              <a:buNone/>
            </a:pPr>
            <a:endParaRPr lang="sv-SE" sz="2000" i="0" dirty="0">
              <a:effectLst/>
              <a:latin typeface="Arial" panose="020B0604020202020204" pitchFamily="34" charset="0"/>
              <a:cs typeface="Arial" panose="020B0604020202020204" pitchFamily="34" charset="0"/>
            </a:endParaRPr>
          </a:p>
          <a:p>
            <a:pPr marL="0" indent="0">
              <a:lnSpc>
                <a:spcPct val="100000"/>
              </a:lnSpc>
              <a:buNone/>
            </a:pPr>
            <a:r>
              <a:rPr lang="en-IN" sz="2000" dirty="0">
                <a:latin typeface="Arial" panose="020B0604020202020204" pitchFamily="34" charset="0"/>
                <a:cs typeface="Arial" panose="020B0604020202020204" pitchFamily="34" charset="0"/>
              </a:rPr>
              <a:t>4.</a:t>
            </a:r>
            <a:r>
              <a:rPr lang="en-US" sz="2000" dirty="0">
                <a:latin typeface="Arial" panose="020B0604020202020204" pitchFamily="34" charset="0"/>
                <a:cs typeface="Arial" panose="020B0604020202020204" pitchFamily="34" charset="0"/>
              </a:rPr>
              <a:t> A Comparison of </a:t>
            </a:r>
            <a:r>
              <a:rPr lang="en-US" sz="2000" dirty="0">
                <a:solidFill>
                  <a:srgbClr val="0000FF"/>
                </a:solidFill>
                <a:latin typeface="Arial" panose="020B0604020202020204" pitchFamily="34" charset="0"/>
                <a:cs typeface="Arial" panose="020B0604020202020204" pitchFamily="34" charset="0"/>
              </a:rPr>
              <a:t>Cell-Free DNA Isolation Kits</a:t>
            </a:r>
            <a:r>
              <a:rPr lang="en-US" sz="2000" dirty="0">
                <a:latin typeface="Arial" panose="020B0604020202020204" pitchFamily="34" charset="0"/>
                <a:cs typeface="Arial" panose="020B0604020202020204" pitchFamily="34" charset="0"/>
              </a:rPr>
              <a:t>: Isolation and Quantification of Cell-Free DNA in Plasma</a:t>
            </a:r>
            <a:endParaRPr lang="en-IN"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2851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B1A33-785A-4164-8C87-F85B05D89699}"/>
              </a:ext>
            </a:extLst>
          </p:cNvPr>
          <p:cNvSpPr>
            <a:spLocks noGrp="1"/>
          </p:cNvSpPr>
          <p:nvPr>
            <p:ph type="title"/>
          </p:nvPr>
        </p:nvSpPr>
        <p:spPr>
          <a:xfrm>
            <a:off x="815926" y="-76921"/>
            <a:ext cx="10515600" cy="1325563"/>
          </a:xfrm>
        </p:spPr>
        <p:txBody>
          <a:bodyPr/>
          <a:lstStyle/>
          <a:p>
            <a:r>
              <a:rPr lang="en-US" b="1" dirty="0">
                <a:latin typeface="Arial" panose="020B0604020202020204" pitchFamily="34" charset="0"/>
                <a:cs typeface="Arial" panose="020B0604020202020204" pitchFamily="34" charset="0"/>
              </a:rPr>
              <a:t>Drawbacks of Existing methods</a:t>
            </a:r>
            <a:endParaRPr lang="en-IN"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DCFC3A5-06F7-41EE-B6EE-84E99C1E3C81}"/>
              </a:ext>
            </a:extLst>
          </p:cNvPr>
          <p:cNvSpPr>
            <a:spLocks noGrp="1"/>
          </p:cNvSpPr>
          <p:nvPr>
            <p:ph idx="1"/>
          </p:nvPr>
        </p:nvSpPr>
        <p:spPr>
          <a:xfrm>
            <a:off x="457200" y="1363662"/>
            <a:ext cx="10515600" cy="5113338"/>
          </a:xfrm>
        </p:spPr>
        <p:txBody>
          <a:bodyPr/>
          <a:lstStyle/>
          <a:p>
            <a:pPr algn="just">
              <a:lnSpc>
                <a:spcPct val="100000"/>
              </a:lnSpc>
              <a:buFont typeface="Wingdings" panose="05000000000000000000" pitchFamily="2" charset="2"/>
              <a:buChar char="Ø"/>
            </a:pPr>
            <a:r>
              <a:rPr lang="en-US" dirty="0">
                <a:latin typeface="Arial" panose="020B0604020202020204" pitchFamily="34" charset="0"/>
                <a:cs typeface="Arial" panose="020B0604020202020204" pitchFamily="34" charset="0"/>
              </a:rPr>
              <a:t>Commercial DNA isolation kits have been preferred because of their application simplicity and requiring shorter time for achieving high purity and high yield of DNA. However, the usage of these commercial kits for screening is </a:t>
            </a:r>
            <a:r>
              <a:rPr lang="en-US" dirty="0">
                <a:solidFill>
                  <a:srgbClr val="0000FF"/>
                </a:solidFill>
                <a:latin typeface="Arial" panose="020B0604020202020204" pitchFamily="34" charset="0"/>
                <a:cs typeface="Arial" panose="020B0604020202020204" pitchFamily="34" charset="0"/>
              </a:rPr>
              <a:t>expensive and requires expert technical staff.</a:t>
            </a:r>
          </a:p>
          <a:p>
            <a:pPr algn="just">
              <a:lnSpc>
                <a:spcPct val="100000"/>
              </a:lnSpc>
              <a:buFont typeface="Wingdings" panose="05000000000000000000" pitchFamily="2" charset="2"/>
              <a:buChar char="Ø"/>
            </a:pPr>
            <a:r>
              <a:rPr lang="en-US" dirty="0">
                <a:latin typeface="Arial" panose="020B0604020202020204" pitchFamily="34" charset="0"/>
                <a:cs typeface="Arial" panose="020B0604020202020204" pitchFamily="34" charset="0"/>
              </a:rPr>
              <a:t> Additionally, there is always a </a:t>
            </a:r>
            <a:r>
              <a:rPr lang="en-US" dirty="0">
                <a:solidFill>
                  <a:srgbClr val="0000FF"/>
                </a:solidFill>
                <a:latin typeface="Arial" panose="020B0604020202020204" pitchFamily="34" charset="0"/>
                <a:cs typeface="Arial" panose="020B0604020202020204" pitchFamily="34" charset="0"/>
              </a:rPr>
              <a:t>risk of discontinuation of the product</a:t>
            </a:r>
            <a:r>
              <a:rPr lang="en-US" dirty="0">
                <a:latin typeface="Arial" panose="020B0604020202020204" pitchFamily="34" charset="0"/>
                <a:cs typeface="Arial" panose="020B0604020202020204" pitchFamily="34" charset="0"/>
              </a:rPr>
              <a:t>. </a:t>
            </a:r>
          </a:p>
          <a:p>
            <a:pPr algn="just">
              <a:lnSpc>
                <a:spcPct val="100000"/>
              </a:lnSpc>
              <a:buFont typeface="Wingdings" panose="05000000000000000000" pitchFamily="2" charset="2"/>
              <a:buChar char="Ø"/>
            </a:pPr>
            <a:r>
              <a:rPr lang="en-US" dirty="0">
                <a:latin typeface="Arial" panose="020B0604020202020204" pitchFamily="34" charset="0"/>
                <a:cs typeface="Arial" panose="020B0604020202020204" pitchFamily="34" charset="0"/>
              </a:rPr>
              <a:t>Numerous, high-throughput </a:t>
            </a:r>
            <a:r>
              <a:rPr lang="en-US" dirty="0">
                <a:solidFill>
                  <a:srgbClr val="0000FF"/>
                </a:solidFill>
                <a:latin typeface="Arial" panose="020B0604020202020204" pitchFamily="34" charset="0"/>
                <a:cs typeface="Arial" panose="020B0604020202020204" pitchFamily="34" charset="0"/>
              </a:rPr>
              <a:t>cost-effective, and in-house </a:t>
            </a:r>
            <a:r>
              <a:rPr lang="en-US" dirty="0">
                <a:latin typeface="Arial" panose="020B0604020202020204" pitchFamily="34" charset="0"/>
                <a:cs typeface="Arial" panose="020B0604020202020204" pitchFamily="34" charset="0"/>
              </a:rPr>
              <a:t>methods have been developed </a:t>
            </a:r>
            <a:r>
              <a:rPr lang="en-US" spc="-150" dirty="0">
                <a:latin typeface="Arial" panose="020B0604020202020204" pitchFamily="34" charset="0"/>
                <a:cs typeface="Arial" panose="020B0604020202020204" pitchFamily="34" charset="0"/>
              </a:rPr>
              <a:t>for the </a:t>
            </a:r>
            <a:r>
              <a:rPr lang="en-US" dirty="0">
                <a:latin typeface="Arial" panose="020B0604020202020204" pitchFamily="34" charset="0"/>
                <a:cs typeface="Arial" panose="020B0604020202020204" pitchFamily="34" charset="0"/>
              </a:rPr>
              <a:t>isolation of </a:t>
            </a:r>
            <a:r>
              <a:rPr lang="en-US" dirty="0" err="1">
                <a:latin typeface="Arial" panose="020B0604020202020204" pitchFamily="34" charset="0"/>
                <a:cs typeface="Arial" panose="020B0604020202020204" pitchFamily="34" charset="0"/>
              </a:rPr>
              <a:t>ccf</a:t>
            </a:r>
            <a:r>
              <a:rPr lang="en-US" dirty="0">
                <a:latin typeface="Arial" panose="020B0604020202020204" pitchFamily="34" charset="0"/>
                <a:cs typeface="Arial" panose="020B0604020202020204" pitchFamily="34" charset="0"/>
              </a:rPr>
              <a:t>-DNA from serum samples for PCR applications</a:t>
            </a:r>
            <a:r>
              <a:rPr lang="en-US" spc="-150" dirty="0">
                <a:latin typeface="Arial" panose="020B0604020202020204" pitchFamily="34" charset="0"/>
                <a:cs typeface="Arial" panose="020B0604020202020204" pitchFamily="34" charset="0"/>
              </a:rPr>
              <a:t>. </a:t>
            </a:r>
          </a:p>
          <a:p>
            <a:pPr algn="just">
              <a:lnSpc>
                <a:spcPct val="100000"/>
              </a:lnSpc>
              <a:buFont typeface="Wingdings" panose="05000000000000000000" pitchFamily="2" charset="2"/>
              <a:buChar char="Ø"/>
            </a:pPr>
            <a:r>
              <a:rPr lang="en-US" dirty="0">
                <a:latin typeface="Arial" panose="020B0604020202020204" pitchFamily="34" charset="0"/>
                <a:cs typeface="Arial" panose="020B0604020202020204" pitchFamily="34" charset="0"/>
              </a:rPr>
              <a:t>For this reason, it is very important to develop </a:t>
            </a:r>
            <a:r>
              <a:rPr lang="en-US" dirty="0">
                <a:solidFill>
                  <a:srgbClr val="0000FF"/>
                </a:solidFill>
                <a:latin typeface="Arial" panose="020B0604020202020204" pitchFamily="34" charset="0"/>
                <a:cs typeface="Arial" panose="020B0604020202020204" pitchFamily="34" charset="0"/>
              </a:rPr>
              <a:t>new in-house </a:t>
            </a:r>
            <a:r>
              <a:rPr lang="en-US" dirty="0" err="1">
                <a:solidFill>
                  <a:srgbClr val="0000FF"/>
                </a:solidFill>
                <a:latin typeface="Arial" panose="020B0604020202020204" pitchFamily="34" charset="0"/>
                <a:cs typeface="Arial" panose="020B0604020202020204" pitchFamily="34" charset="0"/>
              </a:rPr>
              <a:t>ccf</a:t>
            </a:r>
            <a:r>
              <a:rPr lang="en-US" dirty="0">
                <a:solidFill>
                  <a:srgbClr val="0000FF"/>
                </a:solidFill>
                <a:latin typeface="Arial" panose="020B0604020202020204" pitchFamily="34" charset="0"/>
                <a:cs typeface="Arial" panose="020B0604020202020204" pitchFamily="34" charset="0"/>
              </a:rPr>
              <a:t>-DNA isolation methods with high yield and low cost, especially for middle-income countries.</a:t>
            </a:r>
          </a:p>
          <a:p>
            <a:pPr algn="just">
              <a:lnSpc>
                <a:spcPct val="100000"/>
              </a:lnSpc>
              <a:buFont typeface="Wingdings" panose="05000000000000000000" pitchFamily="2" charset="2"/>
              <a:buChar char="Ø"/>
            </a:pPr>
            <a:r>
              <a:rPr lang="en-US" dirty="0">
                <a:latin typeface="Arial" panose="020B0604020202020204" pitchFamily="34" charset="0"/>
                <a:cs typeface="Arial" panose="020B0604020202020204" pitchFamily="34" charset="0"/>
              </a:rPr>
              <a:t>Our protocol </a:t>
            </a:r>
            <a:r>
              <a:rPr lang="en-US" dirty="0">
                <a:solidFill>
                  <a:srgbClr val="0000FF"/>
                </a:solidFill>
                <a:latin typeface="Arial" panose="020B0604020202020204" pitchFamily="34" charset="0"/>
                <a:cs typeface="Arial" panose="020B0604020202020204" pitchFamily="34" charset="0"/>
              </a:rPr>
              <a:t>competes with the commercial isolation kit DNA in terms of yield concentration.</a:t>
            </a:r>
          </a:p>
          <a:p>
            <a:pPr algn="just">
              <a:lnSpc>
                <a:spcPct val="100000"/>
              </a:lnSpc>
              <a:buFont typeface="Wingdings" panose="05000000000000000000" pitchFamily="2" charset="2"/>
              <a:buChar char="Ø"/>
            </a:pPr>
            <a:r>
              <a:rPr lang="en-US" dirty="0">
                <a:latin typeface="Arial" panose="020B0604020202020204" pitchFamily="34" charset="0"/>
                <a:cs typeface="Arial" panose="020B0604020202020204" pitchFamily="34" charset="0"/>
              </a:rPr>
              <a:t>High isolation </a:t>
            </a:r>
            <a:r>
              <a:rPr lang="en-US" dirty="0">
                <a:solidFill>
                  <a:srgbClr val="0000FF"/>
                </a:solidFill>
                <a:latin typeface="Arial" panose="020B0604020202020204" pitchFamily="34" charset="0"/>
                <a:cs typeface="Arial" panose="020B0604020202020204" pitchFamily="34" charset="0"/>
              </a:rPr>
              <a:t>efficiency, minimal and easy workflow, which </a:t>
            </a:r>
            <a:r>
              <a:rPr lang="en-US" dirty="0">
                <a:latin typeface="Arial" panose="020B0604020202020204" pitchFamily="34" charset="0"/>
                <a:cs typeface="Arial" panose="020B0604020202020204" pitchFamily="34" charset="0"/>
              </a:rPr>
              <a:t>are the minimum requirements of a kit and not considered in the previous kits, have been achieved in our protocol</a:t>
            </a: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4271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4EDF-CA5B-4704-A792-D685526F3FC8}"/>
              </a:ext>
            </a:extLst>
          </p:cNvPr>
          <p:cNvSpPr>
            <a:spLocks noGrp="1"/>
          </p:cNvSpPr>
          <p:nvPr>
            <p:ph type="title"/>
          </p:nvPr>
        </p:nvSpPr>
        <p:spPr>
          <a:xfrm>
            <a:off x="838200" y="198437"/>
            <a:ext cx="10515600" cy="1325563"/>
          </a:xfrm>
        </p:spPr>
        <p:txBody>
          <a:bodyPr/>
          <a:lstStyle/>
          <a:p>
            <a:r>
              <a:rPr lang="en-US" b="1" dirty="0">
                <a:latin typeface="Arial" panose="020B0604020202020204" pitchFamily="34" charset="0"/>
                <a:cs typeface="Arial" panose="020B0604020202020204" pitchFamily="34" charset="0"/>
              </a:rPr>
              <a:t>Strategies to overcome the challenges</a:t>
            </a:r>
            <a:endParaRPr lang="en-IN"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0D086C5-937E-4765-A5F7-ABD2F96FD58C}"/>
              </a:ext>
            </a:extLst>
          </p:cNvPr>
          <p:cNvSpPr>
            <a:spLocks noGrp="1"/>
          </p:cNvSpPr>
          <p:nvPr>
            <p:ph idx="1"/>
          </p:nvPr>
        </p:nvSpPr>
        <p:spPr>
          <a:xfrm>
            <a:off x="825305" y="1905000"/>
            <a:ext cx="10515600" cy="4652963"/>
          </a:xfrm>
        </p:spPr>
        <p:txBody>
          <a:bodyPr/>
          <a:lstStyle/>
          <a:p>
            <a:pPr marL="0" indent="0">
              <a:buNone/>
            </a:pPr>
            <a:r>
              <a:rPr lang="en-US" dirty="0">
                <a:latin typeface="Arial" panose="020B0604020202020204" pitchFamily="34" charset="0"/>
                <a:cs typeface="Arial" panose="020B0604020202020204" pitchFamily="34" charset="0"/>
              </a:rPr>
              <a:t>Certain modifications are work-out with the isolation process.</a:t>
            </a:r>
          </a:p>
          <a:p>
            <a:pPr>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a.   Using certain chaotropic reagents</a:t>
            </a:r>
          </a:p>
          <a:p>
            <a:pPr marL="457200" indent="-457200">
              <a:buAutoNum type="alphaLcPeriod" startAt="2"/>
            </a:pPr>
            <a:r>
              <a:rPr lang="en-US" dirty="0">
                <a:latin typeface="Arial" panose="020B0604020202020204" pitchFamily="34" charset="0"/>
                <a:cs typeface="Arial" panose="020B0604020202020204" pitchFamily="34" charset="0"/>
              </a:rPr>
              <a:t>Constant changes in the Incubation time while cell disintegration</a:t>
            </a:r>
          </a:p>
          <a:p>
            <a:pPr marL="457200" indent="-457200">
              <a:buAutoNum type="alphaLcPeriod" startAt="2"/>
            </a:pPr>
            <a:r>
              <a:rPr lang="en-US" dirty="0">
                <a:latin typeface="Arial" panose="020B0604020202020204" pitchFamily="34" charset="0"/>
                <a:cs typeface="Arial" panose="020B0604020202020204" pitchFamily="34" charset="0"/>
              </a:rPr>
              <a:t>Changes in the centrifugation protocol</a:t>
            </a:r>
          </a:p>
          <a:p>
            <a:pPr marL="457200" indent="-457200">
              <a:buAutoNum type="alphaLcPeriod" startAt="2"/>
            </a:pPr>
            <a:r>
              <a:rPr lang="en-US" dirty="0">
                <a:latin typeface="Arial" panose="020B0604020202020204" pitchFamily="34" charset="0"/>
                <a:cs typeface="Arial" panose="020B0604020202020204" pitchFamily="34" charset="0"/>
              </a:rPr>
              <a:t>Additional cell washing steps </a:t>
            </a:r>
          </a:p>
          <a:p>
            <a:pPr marL="457200" indent="-457200">
              <a:buAutoNum type="alphaLcPeriod" startAt="2"/>
            </a:pPr>
            <a:r>
              <a:rPr lang="en-US" dirty="0">
                <a:latin typeface="Arial" panose="020B0604020202020204" pitchFamily="34" charset="0"/>
                <a:cs typeface="Arial" panose="020B0604020202020204" pitchFamily="34" charset="0"/>
              </a:rPr>
              <a:t>DNA precipitation time and the introduction of incubation at -20</a:t>
            </a:r>
            <a:r>
              <a:rPr lang="en-US" baseline="30000" dirty="0">
                <a:latin typeface="Arial" panose="020B0604020202020204" pitchFamily="34" charset="0"/>
                <a:cs typeface="Arial" panose="020B0604020202020204" pitchFamily="34" charset="0"/>
              </a:rPr>
              <a:t>0</a:t>
            </a:r>
            <a:r>
              <a:rPr lang="en-US" dirty="0">
                <a:latin typeface="Arial" panose="020B0604020202020204" pitchFamily="34" charset="0"/>
                <a:cs typeface="Arial" panose="020B0604020202020204" pitchFamily="34" charset="0"/>
              </a:rPr>
              <a:t>C.</a:t>
            </a:r>
          </a:p>
          <a:p>
            <a:pPr marL="457200" indent="-457200">
              <a:buAutoNum type="alphaLcPeriod" startAt="2"/>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457200" indent="-457200">
              <a:buAutoNum type="alphaLcPeriod"/>
            </a:pPr>
            <a:endParaRPr lang="en-US"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08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5934-3522-46EC-92AB-FF1AE9EDAA28}"/>
              </a:ext>
            </a:extLst>
          </p:cNvPr>
          <p:cNvSpPr>
            <a:spLocks noGrp="1"/>
          </p:cNvSpPr>
          <p:nvPr>
            <p:ph type="title"/>
          </p:nvPr>
        </p:nvSpPr>
        <p:spPr>
          <a:xfrm>
            <a:off x="762000" y="89758"/>
            <a:ext cx="7886700" cy="1325563"/>
          </a:xfrm>
        </p:spPr>
        <p:txBody>
          <a:bodyPr/>
          <a:lstStyle/>
          <a:p>
            <a:r>
              <a:rPr lang="en-US" b="1" dirty="0">
                <a:solidFill>
                  <a:schemeClr val="tx1"/>
                </a:solidFill>
                <a:latin typeface="Arial" panose="020B0604020202020204" pitchFamily="34" charset="0"/>
                <a:cs typeface="Arial" panose="020B0604020202020204" pitchFamily="34" charset="0"/>
              </a:rPr>
              <a:t>Introduction</a:t>
            </a:r>
            <a:endParaRPr lang="en-IN"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4C4E0D0-E061-4961-8B7C-3C8CE07494C8}"/>
              </a:ext>
            </a:extLst>
          </p:cNvPr>
          <p:cNvSpPr>
            <a:spLocks noGrp="1"/>
          </p:cNvSpPr>
          <p:nvPr>
            <p:ph idx="1"/>
          </p:nvPr>
        </p:nvSpPr>
        <p:spPr>
          <a:xfrm>
            <a:off x="533400" y="1447800"/>
            <a:ext cx="10820400" cy="5186363"/>
          </a:xfrm>
        </p:spPr>
        <p:txBody>
          <a:bodyPr>
            <a:normAutofit/>
          </a:bodyPr>
          <a:lstStyle/>
          <a:p>
            <a:pPr marL="457200" indent="-457200" algn="just">
              <a:lnSpc>
                <a:spcPct val="110000"/>
              </a:lnSpc>
              <a:buAutoNum type="arabicPeriod"/>
            </a:pPr>
            <a:r>
              <a:rPr lang="en-US" sz="2400" dirty="0">
                <a:latin typeface="Arial" panose="020B0604020202020204" pitchFamily="34" charset="0"/>
                <a:cs typeface="Arial" panose="020B0604020202020204" pitchFamily="34" charset="0"/>
              </a:rPr>
              <a:t>The quality assessment and suitability of unusually </a:t>
            </a:r>
            <a:r>
              <a:rPr lang="en-US" sz="2400" dirty="0">
                <a:solidFill>
                  <a:srgbClr val="0000FF"/>
                </a:solidFill>
                <a:latin typeface="Arial" panose="020B0604020202020204" pitchFamily="34" charset="0"/>
                <a:cs typeface="Arial" panose="020B0604020202020204" pitchFamily="34" charset="0"/>
              </a:rPr>
              <a:t>low </a:t>
            </a:r>
            <a:r>
              <a:rPr lang="en-US" sz="2400" dirty="0" err="1">
                <a:solidFill>
                  <a:srgbClr val="0000FF"/>
                </a:solidFill>
                <a:latin typeface="Arial" panose="020B0604020202020204" pitchFamily="34" charset="0"/>
                <a:cs typeface="Arial" panose="020B0604020202020204" pitchFamily="34" charset="0"/>
              </a:rPr>
              <a:t>ccf</a:t>
            </a:r>
            <a:r>
              <a:rPr lang="en-US" sz="2400" dirty="0">
                <a:solidFill>
                  <a:srgbClr val="0000FF"/>
                </a:solidFill>
                <a:latin typeface="Arial" panose="020B0604020202020204" pitchFamily="34" charset="0"/>
                <a:cs typeface="Arial" panose="020B0604020202020204" pitchFamily="34" charset="0"/>
              </a:rPr>
              <a:t>-DNA </a:t>
            </a:r>
            <a:r>
              <a:rPr lang="en-US" sz="2400" dirty="0">
                <a:latin typeface="Arial" panose="020B0604020202020204" pitchFamily="34" charset="0"/>
                <a:cs typeface="Arial" panose="020B0604020202020204" pitchFamily="34" charset="0"/>
              </a:rPr>
              <a:t>concentrations introduce inconsistencies in preanalytical stages and impact various downstream applications remain challenging</a:t>
            </a:r>
            <a:r>
              <a:rPr lang="en-US" sz="2400" baseline="30000" dirty="0">
                <a:latin typeface="Arial" panose="020B0604020202020204" pitchFamily="34" charset="0"/>
                <a:cs typeface="Arial" panose="020B0604020202020204" pitchFamily="34" charset="0"/>
              </a:rPr>
              <a:t>4</a:t>
            </a:r>
            <a:r>
              <a:rPr lang="en-US" sz="2400" dirty="0">
                <a:latin typeface="Arial" panose="020B0604020202020204" pitchFamily="34" charset="0"/>
                <a:cs typeface="Arial" panose="020B0604020202020204" pitchFamily="34" charset="0"/>
              </a:rPr>
              <a:t>. </a:t>
            </a:r>
          </a:p>
          <a:p>
            <a:pPr marL="457200" indent="-457200" algn="just">
              <a:lnSpc>
                <a:spcPct val="110000"/>
              </a:lnSpc>
              <a:buAutoNum type="arabicPeriod"/>
            </a:pPr>
            <a:endParaRPr lang="en-US" sz="2400" dirty="0">
              <a:latin typeface="Arial" panose="020B0604020202020204" pitchFamily="34" charset="0"/>
              <a:cs typeface="Arial" panose="020B0604020202020204" pitchFamily="34" charset="0"/>
            </a:endParaRPr>
          </a:p>
          <a:p>
            <a:pPr marL="449263" indent="-449263" algn="just">
              <a:lnSpc>
                <a:spcPct val="110000"/>
              </a:lnSpc>
              <a:buNone/>
            </a:pPr>
            <a:r>
              <a:rPr lang="en-US" sz="2400" dirty="0">
                <a:latin typeface="Arial" panose="020B0604020202020204" pitchFamily="34" charset="0"/>
                <a:cs typeface="Arial" panose="020B0604020202020204" pitchFamily="34" charset="0"/>
              </a:rPr>
              <a:t> 2.  Addressing this challenge, we have developed a </a:t>
            </a:r>
            <a:r>
              <a:rPr lang="en-US" sz="2400" dirty="0">
                <a:solidFill>
                  <a:srgbClr val="0000FF"/>
                </a:solidFill>
                <a:latin typeface="Arial" panose="020B0604020202020204" pitchFamily="34" charset="0"/>
                <a:cs typeface="Arial" panose="020B0604020202020204" pitchFamily="34" charset="0"/>
              </a:rPr>
              <a:t>PCR-based protocol </a:t>
            </a:r>
            <a:r>
              <a:rPr lang="en-US" sz="2400" dirty="0">
                <a:latin typeface="Arial" panose="020B0604020202020204" pitchFamily="34" charset="0"/>
                <a:cs typeface="Arial" panose="020B0604020202020204" pitchFamily="34" charset="0"/>
              </a:rPr>
              <a:t>for detecting a very small amount of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in the serum</a:t>
            </a:r>
            <a:r>
              <a:rPr lang="en-US" sz="2400" baseline="30000" dirty="0">
                <a:latin typeface="Arial" panose="020B0604020202020204" pitchFamily="34" charset="0"/>
                <a:cs typeface="Arial" panose="020B0604020202020204" pitchFamily="34" charset="0"/>
              </a:rPr>
              <a:t>5</a:t>
            </a:r>
            <a:r>
              <a:rPr lang="en-US" sz="2400" dirty="0">
                <a:latin typeface="Arial" panose="020B0604020202020204" pitchFamily="34" charset="0"/>
                <a:cs typeface="Arial" panose="020B0604020202020204" pitchFamily="34" charset="0"/>
              </a:rPr>
              <a:t>. </a:t>
            </a:r>
          </a:p>
          <a:p>
            <a:pPr marL="0" indent="0" algn="just">
              <a:lnSpc>
                <a:spcPct val="110000"/>
              </a:lnSpc>
              <a:buNone/>
            </a:pPr>
            <a:endParaRPr lang="en-US" sz="2400" dirty="0">
              <a:latin typeface="Arial" panose="020B0604020202020204" pitchFamily="34" charset="0"/>
              <a:cs typeface="Arial" panose="020B0604020202020204" pitchFamily="34" charset="0"/>
            </a:endParaRPr>
          </a:p>
          <a:p>
            <a:pPr marL="449263" indent="-449263" algn="just">
              <a:lnSpc>
                <a:spcPct val="110000"/>
              </a:lnSpc>
              <a:buNone/>
            </a:pPr>
            <a:r>
              <a:rPr lang="en-US" sz="2400" dirty="0">
                <a:latin typeface="Arial" panose="020B0604020202020204" pitchFamily="34" charset="0"/>
                <a:cs typeface="Arial" panose="020B0604020202020204" pitchFamily="34" charset="0"/>
              </a:rPr>
              <a:t>3.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has the potential to depict the entire </a:t>
            </a:r>
            <a:r>
              <a:rPr lang="en-US" sz="2400" dirty="0">
                <a:solidFill>
                  <a:srgbClr val="0000FF"/>
                </a:solidFill>
                <a:latin typeface="Arial" panose="020B0604020202020204" pitchFamily="34" charset="0"/>
                <a:cs typeface="Arial" panose="020B0604020202020204" pitchFamily="34" charset="0"/>
              </a:rPr>
              <a:t>molecular and (epi)genetic landscape, irrespective of intratumor heterogenicity</a:t>
            </a:r>
            <a:r>
              <a:rPr lang="en-US" sz="2400" dirty="0">
                <a:latin typeface="Arial" panose="020B0604020202020204" pitchFamily="34" charset="0"/>
                <a:cs typeface="Arial" panose="020B0604020202020204" pitchFamily="34" charset="0"/>
              </a:rPr>
              <a:t>, aiding in precision treatment and monitoring relapse after early detection</a:t>
            </a:r>
            <a:r>
              <a:rPr lang="en-US" sz="2400" baseline="30000" dirty="0">
                <a:latin typeface="Arial" panose="020B0604020202020204" pitchFamily="34" charset="0"/>
                <a:cs typeface="Arial" panose="020B0604020202020204" pitchFamily="34" charset="0"/>
              </a:rPr>
              <a:t>6</a:t>
            </a:r>
            <a:r>
              <a:rPr lang="en-US"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70904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29C23C0-0FB0-43CA-AB9B-377A287A9B44}"/>
              </a:ext>
            </a:extLst>
          </p:cNvPr>
          <p:cNvSpPr txBox="1"/>
          <p:nvPr/>
        </p:nvSpPr>
        <p:spPr>
          <a:xfrm>
            <a:off x="304800" y="1143000"/>
            <a:ext cx="11887200" cy="461665"/>
          </a:xfrm>
          <a:prstGeom prst="rect">
            <a:avLst/>
          </a:prstGeom>
          <a:noFill/>
        </p:spPr>
        <p:txBody>
          <a:bodyPr wrap="square">
            <a:spAutoFit/>
          </a:bodyPr>
          <a:lstStyle/>
          <a:p>
            <a:r>
              <a:rPr lang="en-US" sz="2400" b="1" dirty="0">
                <a:solidFill>
                  <a:srgbClr val="222222"/>
                </a:solidFill>
                <a:latin typeface="Arial" panose="020B0604020202020204" pitchFamily="34" charset="0"/>
                <a:cs typeface="Arial" panose="020B0604020202020204" pitchFamily="34" charset="0"/>
              </a:rPr>
              <a:t> The presence of small fragments of </a:t>
            </a:r>
            <a:r>
              <a:rPr lang="en-US" sz="2400" b="1" dirty="0" err="1">
                <a:solidFill>
                  <a:srgbClr val="222222"/>
                </a:solidFill>
                <a:latin typeface="Arial" panose="020B0604020202020204" pitchFamily="34" charset="0"/>
                <a:cs typeface="Arial" panose="020B0604020202020204" pitchFamily="34" charset="0"/>
              </a:rPr>
              <a:t>ccf</a:t>
            </a:r>
            <a:r>
              <a:rPr lang="en-US" sz="2400" b="1" dirty="0">
                <a:solidFill>
                  <a:srgbClr val="222222"/>
                </a:solidFill>
                <a:latin typeface="Arial" panose="020B0604020202020204" pitchFamily="34" charset="0"/>
                <a:cs typeface="Arial" panose="020B0604020202020204" pitchFamily="34" charset="0"/>
              </a:rPr>
              <a:t>-DNA can detect  early Cancer in Serum.</a:t>
            </a:r>
            <a:endParaRPr lang="en-IN" sz="2400" dirty="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0A446318-CC52-4C3C-870E-E67F11FAFE76}"/>
              </a:ext>
            </a:extLst>
          </p:cNvPr>
          <p:cNvPicPr>
            <a:picLocks noChangeAspect="1"/>
          </p:cNvPicPr>
          <p:nvPr/>
        </p:nvPicPr>
        <p:blipFill>
          <a:blip r:embed="rId2"/>
          <a:stretch>
            <a:fillRect/>
          </a:stretch>
        </p:blipFill>
        <p:spPr>
          <a:xfrm>
            <a:off x="733586" y="2198557"/>
            <a:ext cx="10058400" cy="3906362"/>
          </a:xfrm>
          <a:prstGeom prst="rect">
            <a:avLst/>
          </a:prstGeom>
        </p:spPr>
      </p:pic>
      <p:sp>
        <p:nvSpPr>
          <p:cNvPr id="2" name="TextBox 1">
            <a:extLst>
              <a:ext uri="{FF2B5EF4-FFF2-40B4-BE49-F238E27FC236}">
                <a16:creationId xmlns:a16="http://schemas.microsoft.com/office/drawing/2014/main" id="{147E14DA-D9D5-4E3A-8709-2E2434F9ED6D}"/>
              </a:ext>
            </a:extLst>
          </p:cNvPr>
          <p:cNvSpPr txBox="1"/>
          <p:nvPr/>
        </p:nvSpPr>
        <p:spPr>
          <a:xfrm>
            <a:off x="763566" y="6104919"/>
            <a:ext cx="1648918" cy="369332"/>
          </a:xfrm>
          <a:prstGeom prst="rect">
            <a:avLst/>
          </a:prstGeom>
          <a:noFill/>
        </p:spPr>
        <p:txBody>
          <a:bodyPr wrap="square" rtlCol="0">
            <a:spAutoFit/>
          </a:bodyPr>
          <a:lstStyle/>
          <a:p>
            <a:r>
              <a:rPr lang="en-US" b="1" dirty="0">
                <a:solidFill>
                  <a:srgbClr val="C00000"/>
                </a:solidFill>
                <a:latin typeface="Arial" panose="020B0604020202020204" pitchFamily="34" charset="0"/>
                <a:cs typeface="Arial" panose="020B0604020202020204" pitchFamily="34" charset="0"/>
              </a:rPr>
              <a:t>Serum/Blood</a:t>
            </a:r>
            <a:endParaRPr lang="en-IN" b="1" dirty="0">
              <a:solidFill>
                <a:srgbClr val="C0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C921240-5E19-4920-8BE3-2C3442478D36}"/>
              </a:ext>
            </a:extLst>
          </p:cNvPr>
          <p:cNvSpPr txBox="1"/>
          <p:nvPr/>
        </p:nvSpPr>
        <p:spPr>
          <a:xfrm>
            <a:off x="2926052" y="5936105"/>
            <a:ext cx="2122981" cy="369332"/>
          </a:xfrm>
          <a:prstGeom prst="rect">
            <a:avLst/>
          </a:prstGeom>
          <a:noFill/>
        </p:spPr>
        <p:txBody>
          <a:bodyPr wrap="square" rtlCol="0">
            <a:spAutoFit/>
          </a:bodyPr>
          <a:lstStyle/>
          <a:p>
            <a:r>
              <a:rPr lang="en-US" b="1" dirty="0" err="1">
                <a:solidFill>
                  <a:srgbClr val="00B050"/>
                </a:solidFill>
                <a:latin typeface="Arial" panose="020B0604020202020204" pitchFamily="34" charset="0"/>
                <a:cs typeface="Arial" panose="020B0604020202020204" pitchFamily="34" charset="0"/>
              </a:rPr>
              <a:t>ccf</a:t>
            </a:r>
            <a:r>
              <a:rPr lang="en-US" b="1" dirty="0">
                <a:solidFill>
                  <a:srgbClr val="00B050"/>
                </a:solidFill>
                <a:latin typeface="Arial" panose="020B0604020202020204" pitchFamily="34" charset="0"/>
                <a:cs typeface="Arial" panose="020B0604020202020204" pitchFamily="34" charset="0"/>
              </a:rPr>
              <a:t>-DNA in blood  </a:t>
            </a:r>
            <a:endParaRPr lang="en-IN" b="1" dirty="0">
              <a:solidFill>
                <a:srgbClr val="00B05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B86A3F1-5E3D-42A7-B6A9-1DEA6361D327}"/>
              </a:ext>
            </a:extLst>
          </p:cNvPr>
          <p:cNvSpPr txBox="1"/>
          <p:nvPr/>
        </p:nvSpPr>
        <p:spPr>
          <a:xfrm>
            <a:off x="5562601" y="5943600"/>
            <a:ext cx="2505542" cy="369332"/>
          </a:xfrm>
          <a:prstGeom prst="rect">
            <a:avLst/>
          </a:prstGeom>
          <a:noFill/>
        </p:spPr>
        <p:txBody>
          <a:bodyPr wrap="square" rtlCol="0">
            <a:spAutoFit/>
          </a:bodyPr>
          <a:lstStyle/>
          <a:p>
            <a:r>
              <a:rPr lang="en-US" b="1" dirty="0">
                <a:solidFill>
                  <a:srgbClr val="7030A0"/>
                </a:solidFill>
                <a:latin typeface="Arial" panose="020B0604020202020204" pitchFamily="34" charset="0"/>
                <a:cs typeface="Arial" panose="020B0604020202020204" pitchFamily="34" charset="0"/>
              </a:rPr>
              <a:t>Diagnose of </a:t>
            </a:r>
            <a:r>
              <a:rPr lang="en-US" b="1" dirty="0" err="1">
                <a:solidFill>
                  <a:srgbClr val="7030A0"/>
                </a:solidFill>
                <a:latin typeface="Arial" panose="020B0604020202020204" pitchFamily="34" charset="0"/>
                <a:cs typeface="Arial" panose="020B0604020202020204" pitchFamily="34" charset="0"/>
              </a:rPr>
              <a:t>ccf</a:t>
            </a:r>
            <a:r>
              <a:rPr lang="en-US" b="1" dirty="0">
                <a:solidFill>
                  <a:srgbClr val="7030A0"/>
                </a:solidFill>
                <a:latin typeface="Arial" panose="020B0604020202020204" pitchFamily="34" charset="0"/>
                <a:cs typeface="Arial" panose="020B0604020202020204" pitchFamily="34" charset="0"/>
              </a:rPr>
              <a:t>-DNA   </a:t>
            </a:r>
            <a:endParaRPr lang="en-IN" b="1" dirty="0">
              <a:solidFill>
                <a:srgbClr val="7030A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0361BA5C-11B5-4190-B412-735203A94915}"/>
              </a:ext>
            </a:extLst>
          </p:cNvPr>
          <p:cNvSpPr txBox="1"/>
          <p:nvPr/>
        </p:nvSpPr>
        <p:spPr>
          <a:xfrm>
            <a:off x="8358884" y="5844908"/>
            <a:ext cx="3099530" cy="369332"/>
          </a:xfrm>
          <a:prstGeom prst="rect">
            <a:avLst/>
          </a:prstGeom>
          <a:noFill/>
        </p:spPr>
        <p:txBody>
          <a:bodyPr wrap="square">
            <a:spAutoFit/>
          </a:bodyPr>
          <a:lstStyle/>
          <a:p>
            <a:r>
              <a:rPr lang="en-US" b="1" dirty="0">
                <a:solidFill>
                  <a:srgbClr val="008080"/>
                </a:solidFill>
                <a:latin typeface="Arial" panose="020B0604020202020204" pitchFamily="34" charset="0"/>
                <a:cs typeface="Arial" panose="020B0604020202020204" pitchFamily="34" charset="0"/>
              </a:rPr>
              <a:t>Amplification of </a:t>
            </a:r>
            <a:r>
              <a:rPr lang="en-US" b="1" dirty="0" err="1">
                <a:solidFill>
                  <a:srgbClr val="008080"/>
                </a:solidFill>
                <a:latin typeface="Arial" panose="020B0604020202020204" pitchFamily="34" charset="0"/>
                <a:cs typeface="Arial" panose="020B0604020202020204" pitchFamily="34" charset="0"/>
              </a:rPr>
              <a:t>ccf</a:t>
            </a:r>
            <a:r>
              <a:rPr lang="en-US" b="1" dirty="0">
                <a:solidFill>
                  <a:srgbClr val="008080"/>
                </a:solidFill>
                <a:latin typeface="Arial" panose="020B0604020202020204" pitchFamily="34" charset="0"/>
                <a:cs typeface="Arial" panose="020B0604020202020204" pitchFamily="34" charset="0"/>
              </a:rPr>
              <a:t>-DNA   </a:t>
            </a:r>
            <a:endParaRPr lang="en-IN" b="1" dirty="0">
              <a:solidFill>
                <a:srgbClr val="0080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1711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267B6-2B6D-4E96-B27F-AA9F83E02D3A}"/>
              </a:ext>
            </a:extLst>
          </p:cNvPr>
          <p:cNvSpPr>
            <a:spLocks noGrp="1"/>
          </p:cNvSpPr>
          <p:nvPr>
            <p:ph type="title"/>
          </p:nvPr>
        </p:nvSpPr>
        <p:spPr>
          <a:xfrm>
            <a:off x="533400" y="228600"/>
            <a:ext cx="7886700" cy="625474"/>
          </a:xfrm>
        </p:spPr>
        <p:txBody>
          <a:bodyPr>
            <a:normAutofit/>
          </a:bodyPr>
          <a:lstStyle/>
          <a:p>
            <a:r>
              <a:rPr lang="en-IN" b="1" dirty="0">
                <a:latin typeface="Arial" panose="020B0604020202020204" pitchFamily="34" charset="0"/>
                <a:cs typeface="Arial" panose="020B0604020202020204" pitchFamily="34" charset="0"/>
              </a:rPr>
              <a:t>Aim &amp; Objectives</a:t>
            </a:r>
          </a:p>
        </p:txBody>
      </p:sp>
      <p:sp>
        <p:nvSpPr>
          <p:cNvPr id="3" name="Content Placeholder 2">
            <a:extLst>
              <a:ext uri="{FF2B5EF4-FFF2-40B4-BE49-F238E27FC236}">
                <a16:creationId xmlns:a16="http://schemas.microsoft.com/office/drawing/2014/main" id="{AE9B0C15-43C4-4BA6-A85D-CF08F2AC1912}"/>
              </a:ext>
            </a:extLst>
          </p:cNvPr>
          <p:cNvSpPr>
            <a:spLocks noGrp="1"/>
          </p:cNvSpPr>
          <p:nvPr>
            <p:ph idx="1"/>
          </p:nvPr>
        </p:nvSpPr>
        <p:spPr>
          <a:xfrm>
            <a:off x="570914" y="1219200"/>
            <a:ext cx="10515600" cy="4783966"/>
          </a:xfrm>
        </p:spPr>
        <p:txBody>
          <a:bodyPr>
            <a:normAutofit/>
          </a:bodyPr>
          <a:lstStyle/>
          <a:p>
            <a:pPr marL="0" indent="0">
              <a:lnSpc>
                <a:spcPct val="100000"/>
              </a:lnSpc>
              <a:buNone/>
            </a:pPr>
            <a:r>
              <a:rPr lang="en-US" sz="2400" b="1" dirty="0">
                <a:latin typeface="Arial" panose="020B0604020202020204" pitchFamily="34" charset="0"/>
                <a:cs typeface="Arial" panose="020B0604020202020204" pitchFamily="34" charset="0"/>
              </a:rPr>
              <a:t>Aim: </a:t>
            </a:r>
          </a:p>
          <a:p>
            <a:pPr marL="0" indent="0">
              <a:lnSpc>
                <a:spcPct val="100000"/>
              </a:lnSpc>
              <a:buNone/>
            </a:pPr>
            <a:r>
              <a:rPr lang="en-US" sz="2400" dirty="0">
                <a:latin typeface="Arial" panose="020B0604020202020204" pitchFamily="34" charset="0"/>
                <a:cs typeface="Arial" panose="020B0604020202020204" pitchFamily="34" charset="0"/>
              </a:rPr>
              <a:t>The study is aimed to optimize a suitable protocol for effectively detecting circulating cell-free DNA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from serum.</a:t>
            </a:r>
          </a:p>
          <a:p>
            <a:pPr>
              <a:lnSpc>
                <a:spcPct val="100000"/>
              </a:lnSpc>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0" indent="0">
              <a:lnSpc>
                <a:spcPct val="100000"/>
              </a:lnSpc>
              <a:buNone/>
            </a:pPr>
            <a:r>
              <a:rPr lang="en-US" sz="2400" b="1" dirty="0">
                <a:latin typeface="Arial" panose="020B0604020202020204" pitchFamily="34" charset="0"/>
                <a:cs typeface="Arial" panose="020B0604020202020204" pitchFamily="34" charset="0"/>
              </a:rPr>
              <a:t>Objectives:</a:t>
            </a:r>
          </a:p>
          <a:p>
            <a:pPr marL="0" indent="0">
              <a:lnSpc>
                <a:spcPct val="100000"/>
              </a:lnSpc>
              <a:buNone/>
            </a:pPr>
            <a:r>
              <a:rPr lang="en-US" sz="2400" dirty="0">
                <a:latin typeface="Arial" panose="020B0604020202020204" pitchFamily="34" charset="0"/>
                <a:cs typeface="Arial" panose="020B0604020202020204" pitchFamily="34" charset="0"/>
              </a:rPr>
              <a:t>1. To isolate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from the serum</a:t>
            </a:r>
          </a:p>
          <a:p>
            <a:pPr marL="0" indent="0">
              <a:lnSpc>
                <a:spcPct val="100000"/>
              </a:lnSpc>
              <a:buNone/>
            </a:pPr>
            <a:r>
              <a:rPr lang="en-US" sz="2400" dirty="0">
                <a:latin typeface="Arial" panose="020B0604020202020204" pitchFamily="34" charset="0"/>
                <a:cs typeface="Arial" panose="020B0604020202020204" pitchFamily="34" charset="0"/>
              </a:rPr>
              <a:t>2. Optimize a PCR-based protocol to detect very low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which is isolated from serum</a:t>
            </a:r>
          </a:p>
          <a:p>
            <a:pPr marL="0" indent="0">
              <a:lnSpc>
                <a:spcPct val="100000"/>
              </a:lnSpc>
              <a:buNone/>
            </a:pPr>
            <a:r>
              <a:rPr lang="en-US" sz="2400" dirty="0">
                <a:latin typeface="Arial" panose="020B0604020202020204" pitchFamily="34" charset="0"/>
                <a:cs typeface="Arial" panose="020B0604020202020204" pitchFamily="34" charset="0"/>
              </a:rPr>
              <a:t>3. Test whether the isolated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is suitable for various downstream applications such as RT-PCR.</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IN"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2029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C8346-7C61-4C28-8E00-96EBC69D7628}"/>
              </a:ext>
            </a:extLst>
          </p:cNvPr>
          <p:cNvSpPr>
            <a:spLocks noGrp="1"/>
          </p:cNvSpPr>
          <p:nvPr>
            <p:ph type="title"/>
          </p:nvPr>
        </p:nvSpPr>
        <p:spPr>
          <a:xfrm>
            <a:off x="914400" y="228600"/>
            <a:ext cx="7886700" cy="1325563"/>
          </a:xfrm>
        </p:spPr>
        <p:txBody>
          <a:bodyPr/>
          <a:lstStyle/>
          <a:p>
            <a:r>
              <a:rPr lang="en-IN" b="1" dirty="0">
                <a:latin typeface="Arial" panose="020B0604020202020204" pitchFamily="34" charset="0"/>
                <a:cs typeface="Arial" panose="020B0604020202020204" pitchFamily="34" charset="0"/>
              </a:rPr>
              <a:t>Methodology</a:t>
            </a:r>
            <a:endParaRPr lang="en-IN"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5445FC6-4C9A-4197-998B-EF7931CED14B}"/>
              </a:ext>
            </a:extLst>
          </p:cNvPr>
          <p:cNvSpPr>
            <a:spLocks noGrp="1"/>
          </p:cNvSpPr>
          <p:nvPr>
            <p:ph idx="1"/>
          </p:nvPr>
        </p:nvSpPr>
        <p:spPr>
          <a:xfrm>
            <a:off x="690489" y="1333500"/>
            <a:ext cx="10591800" cy="5295900"/>
          </a:xfrm>
        </p:spPr>
        <p:txBody>
          <a:bodyPr>
            <a:noAutofit/>
          </a:bodyPr>
          <a:lstStyle/>
          <a:p>
            <a:pPr algn="just">
              <a:lnSpc>
                <a:spcPct val="100000"/>
              </a:lnSpc>
              <a:buFont typeface="Wingdings" panose="05000000000000000000" pitchFamily="2" charset="2"/>
              <a:buChar char="Ø"/>
            </a:pPr>
            <a:r>
              <a:rPr lang="en-US" sz="2200" dirty="0">
                <a:latin typeface="Arial" panose="020B0604020202020204" pitchFamily="34" charset="0"/>
                <a:cs typeface="Arial" panose="020B0604020202020204" pitchFamily="34" charset="0"/>
              </a:rPr>
              <a:t>The study was conducted upon the approval of the Institutional Ethics Committee of JSS Medical College, Reg-JSSMC/IEC/240323/2022-23, JSS AHER Mysuru. </a:t>
            </a:r>
          </a:p>
          <a:p>
            <a:pPr marL="0" indent="0" algn="just">
              <a:lnSpc>
                <a:spcPct val="100000"/>
              </a:lnSpc>
              <a:buNone/>
            </a:pPr>
            <a:r>
              <a:rPr lang="en-US" sz="2200" dirty="0">
                <a:latin typeface="Arial" panose="020B0604020202020204" pitchFamily="34" charset="0"/>
                <a:cs typeface="Arial" panose="020B0604020202020204" pitchFamily="34" charset="0"/>
              </a:rPr>
              <a:t> </a:t>
            </a:r>
          </a:p>
          <a:p>
            <a:pPr algn="just">
              <a:lnSpc>
                <a:spcPct val="100000"/>
              </a:lnSpc>
              <a:buFont typeface="Wingdings" panose="05000000000000000000" pitchFamily="2" charset="2"/>
              <a:buChar char="Ø"/>
            </a:pPr>
            <a:r>
              <a:rPr lang="en-US" sz="2200" dirty="0">
                <a:latin typeface="Arial" panose="020B0604020202020204" pitchFamily="34" charset="0"/>
                <a:cs typeface="Arial" panose="020B0604020202020204" pitchFamily="34" charset="0"/>
              </a:rPr>
              <a:t>A total of 74 samples were collected from </a:t>
            </a:r>
            <a:r>
              <a:rPr lang="en-US" sz="2200" dirty="0">
                <a:solidFill>
                  <a:srgbClr val="0000FF"/>
                </a:solidFill>
                <a:latin typeface="Arial" panose="020B0604020202020204" pitchFamily="34" charset="0"/>
                <a:cs typeface="Arial" panose="020B0604020202020204" pitchFamily="34" charset="0"/>
              </a:rPr>
              <a:t>JSS &amp; NK </a:t>
            </a:r>
            <a:r>
              <a:rPr lang="en-US" sz="2200" dirty="0">
                <a:latin typeface="Arial" panose="020B0604020202020204" pitchFamily="34" charset="0"/>
                <a:cs typeface="Arial" panose="020B0604020202020204" pitchFamily="34" charset="0"/>
              </a:rPr>
              <a:t>Hospital Mysuru.</a:t>
            </a:r>
          </a:p>
          <a:p>
            <a:pPr algn="just">
              <a:lnSpc>
                <a:spcPct val="100000"/>
              </a:lnSpc>
              <a:buFont typeface="Wingdings" panose="05000000000000000000" pitchFamily="2" charset="2"/>
              <a:buChar char="Ø"/>
            </a:pPr>
            <a:endParaRPr lang="en-US" sz="2200" dirty="0">
              <a:latin typeface="Arial" panose="020B0604020202020204" pitchFamily="34" charset="0"/>
              <a:cs typeface="Arial" panose="020B0604020202020204" pitchFamily="34" charset="0"/>
            </a:endParaRPr>
          </a:p>
          <a:p>
            <a:pPr algn="just">
              <a:lnSpc>
                <a:spcPct val="100000"/>
              </a:lnSpc>
              <a:buFont typeface="Wingdings" panose="05000000000000000000" pitchFamily="2" charset="2"/>
              <a:buChar char="Ø"/>
            </a:pPr>
            <a:r>
              <a:rPr lang="en-US" sz="2200" dirty="0">
                <a:solidFill>
                  <a:srgbClr val="0000FF"/>
                </a:solidFill>
                <a:latin typeface="Arial" panose="020B0604020202020204" pitchFamily="34" charset="0"/>
                <a:cs typeface="Arial" panose="020B0604020202020204" pitchFamily="34" charset="0"/>
              </a:rPr>
              <a:t>Serum (500µL) </a:t>
            </a:r>
            <a:r>
              <a:rPr lang="en-US" sz="2200" dirty="0">
                <a:latin typeface="Arial" panose="020B0604020202020204" pitchFamily="34" charset="0"/>
                <a:cs typeface="Arial" panose="020B0604020202020204" pitchFamily="34" charset="0"/>
              </a:rPr>
              <a:t>was separated from the blood by centrifugation, and the </a:t>
            </a:r>
            <a:r>
              <a:rPr lang="en-US" sz="2200" dirty="0" err="1">
                <a:solidFill>
                  <a:srgbClr val="0000FF"/>
                </a:solidFill>
                <a:latin typeface="Arial" panose="020B0604020202020204" pitchFamily="34" charset="0"/>
                <a:cs typeface="Arial" panose="020B0604020202020204" pitchFamily="34" charset="0"/>
              </a:rPr>
              <a:t>ccf</a:t>
            </a:r>
            <a:r>
              <a:rPr lang="en-US" sz="2200" dirty="0">
                <a:solidFill>
                  <a:srgbClr val="0000FF"/>
                </a:solidFill>
                <a:latin typeface="Arial" panose="020B0604020202020204" pitchFamily="34" charset="0"/>
                <a:cs typeface="Arial" panose="020B0604020202020204" pitchFamily="34" charset="0"/>
              </a:rPr>
              <a:t>-DNA</a:t>
            </a:r>
            <a:r>
              <a:rPr lang="en-US" sz="2200" dirty="0">
                <a:latin typeface="Arial" panose="020B0604020202020204" pitchFamily="34" charset="0"/>
                <a:cs typeface="Arial" panose="020B0604020202020204" pitchFamily="34" charset="0"/>
              </a:rPr>
              <a:t> was isolated using </a:t>
            </a:r>
            <a:r>
              <a:rPr lang="en-US" sz="2200" dirty="0">
                <a:solidFill>
                  <a:srgbClr val="0000FF"/>
                </a:solidFill>
                <a:latin typeface="Arial" panose="020B0604020202020204" pitchFamily="34" charset="0"/>
                <a:cs typeface="Arial" panose="020B0604020202020204" pitchFamily="34" charset="0"/>
              </a:rPr>
              <a:t>Phenol Chloroform and </a:t>
            </a:r>
            <a:r>
              <a:rPr lang="en-US" sz="2200" dirty="0" err="1">
                <a:solidFill>
                  <a:srgbClr val="0000FF"/>
                </a:solidFill>
                <a:latin typeface="Arial" panose="020B0604020202020204" pitchFamily="34" charset="0"/>
                <a:cs typeface="Arial" panose="020B0604020202020204" pitchFamily="34" charset="0"/>
              </a:rPr>
              <a:t>Isoamylalcohol</a:t>
            </a:r>
            <a:r>
              <a:rPr lang="en-US" sz="2200" dirty="0">
                <a:solidFill>
                  <a:srgbClr val="0000FF"/>
                </a:solidFill>
                <a:latin typeface="Arial" panose="020B0604020202020204" pitchFamily="34" charset="0"/>
                <a:cs typeface="Arial" panose="020B0604020202020204" pitchFamily="34" charset="0"/>
              </a:rPr>
              <a:t> (PCI) protocol. </a:t>
            </a:r>
          </a:p>
          <a:p>
            <a:pPr algn="just">
              <a:lnSpc>
                <a:spcPct val="100000"/>
              </a:lnSpc>
              <a:buFont typeface="Wingdings" panose="05000000000000000000" pitchFamily="2" charset="2"/>
              <a:buChar char="Ø"/>
            </a:pPr>
            <a:endParaRPr lang="en-US" sz="2200" dirty="0">
              <a:solidFill>
                <a:srgbClr val="0000FF"/>
              </a:solidFill>
              <a:latin typeface="Arial" panose="020B0604020202020204" pitchFamily="34" charset="0"/>
              <a:cs typeface="Arial" panose="020B0604020202020204" pitchFamily="34" charset="0"/>
            </a:endParaRPr>
          </a:p>
          <a:p>
            <a:pPr algn="just">
              <a:lnSpc>
                <a:spcPct val="100000"/>
              </a:lnSpc>
              <a:buFont typeface="Wingdings" panose="05000000000000000000" pitchFamily="2" charset="2"/>
              <a:buChar char="Ø"/>
            </a:pPr>
            <a:r>
              <a:rPr lang="en-US" sz="2200" dirty="0">
                <a:latin typeface="Arial" panose="020B0604020202020204" pitchFamily="34" charset="0"/>
                <a:cs typeface="Arial" panose="020B0604020202020204" pitchFamily="34" charset="0"/>
              </a:rPr>
              <a:t>The obtained </a:t>
            </a:r>
            <a:r>
              <a:rPr lang="en-US" sz="2200" dirty="0" err="1">
                <a:latin typeface="Arial" panose="020B0604020202020204" pitchFamily="34" charset="0"/>
                <a:cs typeface="Arial" panose="020B0604020202020204" pitchFamily="34" charset="0"/>
              </a:rPr>
              <a:t>ccf</a:t>
            </a:r>
            <a:r>
              <a:rPr lang="en-US" sz="2200" dirty="0">
                <a:latin typeface="Arial" panose="020B0604020202020204" pitchFamily="34" charset="0"/>
                <a:cs typeface="Arial" panose="020B0604020202020204" pitchFamily="34" charset="0"/>
              </a:rPr>
              <a:t>-DNA was used for optimizing the </a:t>
            </a:r>
            <a:r>
              <a:rPr lang="en-US" sz="2200" dirty="0">
                <a:solidFill>
                  <a:srgbClr val="0000FF"/>
                </a:solidFill>
                <a:latin typeface="Arial" panose="020B0604020202020204" pitchFamily="34" charset="0"/>
                <a:cs typeface="Arial" panose="020B0604020202020204" pitchFamily="34" charset="0"/>
              </a:rPr>
              <a:t>PCR</a:t>
            </a:r>
            <a:r>
              <a:rPr lang="en-US" sz="2200" dirty="0">
                <a:latin typeface="Arial" panose="020B0604020202020204" pitchFamily="34" charset="0"/>
                <a:cs typeface="Arial" panose="020B0604020202020204" pitchFamily="34" charset="0"/>
              </a:rPr>
              <a:t>-based protocol to detect the presence of </a:t>
            </a:r>
            <a:r>
              <a:rPr lang="en-US" sz="2200" dirty="0">
                <a:solidFill>
                  <a:srgbClr val="0000FF"/>
                </a:solidFill>
                <a:latin typeface="Arial" panose="020B0604020202020204" pitchFamily="34" charset="0"/>
                <a:cs typeface="Arial" panose="020B0604020202020204" pitchFamily="34" charset="0"/>
              </a:rPr>
              <a:t>GAPDH &amp; </a:t>
            </a:r>
            <a:r>
              <a:rPr lang="el-GR" sz="2200" dirty="0">
                <a:solidFill>
                  <a:srgbClr val="0000FF"/>
                </a:solidFill>
                <a:latin typeface="Arial" panose="020B0604020202020204" pitchFamily="34" charset="0"/>
                <a:cs typeface="Arial" panose="020B0604020202020204" pitchFamily="34" charset="0"/>
              </a:rPr>
              <a:t>β</a:t>
            </a:r>
            <a:r>
              <a:rPr lang="en-US" sz="2200" dirty="0">
                <a:solidFill>
                  <a:srgbClr val="0000FF"/>
                </a:solidFill>
                <a:latin typeface="Arial" panose="020B0604020202020204" pitchFamily="34" charset="0"/>
                <a:cs typeface="Arial" panose="020B0604020202020204" pitchFamily="34" charset="0"/>
              </a:rPr>
              <a:t>-Globin</a:t>
            </a:r>
            <a:r>
              <a:rPr lang="en-US" sz="2200" dirty="0">
                <a:latin typeface="Arial" panose="020B0604020202020204" pitchFamily="34" charset="0"/>
                <a:cs typeface="Arial" panose="020B0604020202020204" pitchFamily="34" charset="0"/>
              </a:rPr>
              <a:t>, the most widely used endogenous controls. </a:t>
            </a:r>
          </a:p>
          <a:p>
            <a:pPr marL="0" indent="0" algn="just">
              <a:buNone/>
            </a:pPr>
            <a:endParaRPr lang="en-IN" sz="2200" b="1" dirty="0">
              <a:latin typeface="Arial" panose="020B0604020202020204" pitchFamily="34" charset="0"/>
              <a:cs typeface="Arial" panose="020B0604020202020204" pitchFamily="34" charset="0"/>
            </a:endParaRPr>
          </a:p>
          <a:p>
            <a:pPr marL="0" indent="0" algn="just">
              <a:buNone/>
            </a:pPr>
            <a:endParaRPr lang="en-IN"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9636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831A7-8B25-4A3F-88A5-E8AD0F02EE66}"/>
              </a:ext>
            </a:extLst>
          </p:cNvPr>
          <p:cNvSpPr>
            <a:spLocks noGrp="1"/>
          </p:cNvSpPr>
          <p:nvPr>
            <p:ph type="title"/>
          </p:nvPr>
        </p:nvSpPr>
        <p:spPr>
          <a:xfrm>
            <a:off x="152400" y="228600"/>
            <a:ext cx="10134600" cy="1325563"/>
          </a:xfrm>
        </p:spPr>
        <p:txBody>
          <a:bodyPr>
            <a:normAutofit/>
          </a:bodyPr>
          <a:lstStyle/>
          <a:p>
            <a:r>
              <a:rPr lang="en-US" b="1" dirty="0">
                <a:latin typeface="Arial" panose="020B0604020202020204" pitchFamily="34" charset="0"/>
                <a:cs typeface="Arial" panose="020B0604020202020204" pitchFamily="34" charset="0"/>
              </a:rPr>
              <a:t>Schematic representation isolation process of </a:t>
            </a:r>
            <a:r>
              <a:rPr lang="en-US" b="1" dirty="0" err="1">
                <a:latin typeface="Arial" panose="020B0604020202020204" pitchFamily="34" charset="0"/>
                <a:cs typeface="Arial" panose="020B0604020202020204" pitchFamily="34" charset="0"/>
              </a:rPr>
              <a:t>ccf</a:t>
            </a:r>
            <a:r>
              <a:rPr lang="en-US" b="1" dirty="0">
                <a:latin typeface="Arial" panose="020B0604020202020204" pitchFamily="34" charset="0"/>
                <a:cs typeface="Arial" panose="020B0604020202020204" pitchFamily="34" charset="0"/>
              </a:rPr>
              <a:t>-DNA</a:t>
            </a:r>
            <a:endParaRPr lang="en-IN" b="1" dirty="0">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F4E26A0A-DD70-4E13-AF56-0E3CAD39AD3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295400" y="1554163"/>
            <a:ext cx="8991600" cy="4801284"/>
          </a:xfrm>
          <a:prstGeom prst="rect">
            <a:avLst/>
          </a:prstGeom>
          <a:ln>
            <a:solidFill>
              <a:srgbClr val="0070C0"/>
            </a:solidFill>
          </a:ln>
        </p:spPr>
      </p:pic>
    </p:spTree>
    <p:extLst>
      <p:ext uri="{BB962C8B-B14F-4D97-AF65-F5344CB8AC3E}">
        <p14:creationId xmlns:p14="http://schemas.microsoft.com/office/powerpoint/2010/main" val="3902574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71FFD-1105-4229-966A-3A17541F29D6}"/>
              </a:ext>
            </a:extLst>
          </p:cNvPr>
          <p:cNvSpPr>
            <a:spLocks noGrp="1"/>
          </p:cNvSpPr>
          <p:nvPr>
            <p:ph type="title"/>
          </p:nvPr>
        </p:nvSpPr>
        <p:spPr>
          <a:xfrm>
            <a:off x="454077" y="0"/>
            <a:ext cx="7886700" cy="1325563"/>
          </a:xfrm>
        </p:spPr>
        <p:txBody>
          <a:bodyPr/>
          <a:lstStyle/>
          <a:p>
            <a:r>
              <a:rPr lang="en-IN" b="1" dirty="0">
                <a:latin typeface="Arial" panose="020B0604020202020204" pitchFamily="34" charset="0"/>
                <a:cs typeface="Arial" panose="020B0604020202020204" pitchFamily="34" charset="0"/>
              </a:rPr>
              <a:t>Results Analysis:</a:t>
            </a:r>
          </a:p>
        </p:txBody>
      </p:sp>
      <p:sp>
        <p:nvSpPr>
          <p:cNvPr id="3" name="Content Placeholder 2">
            <a:extLst>
              <a:ext uri="{FF2B5EF4-FFF2-40B4-BE49-F238E27FC236}">
                <a16:creationId xmlns:a16="http://schemas.microsoft.com/office/drawing/2014/main" id="{20F3368D-532B-44D7-B331-BDAA6FDEBA34}"/>
              </a:ext>
            </a:extLst>
          </p:cNvPr>
          <p:cNvSpPr>
            <a:spLocks noGrp="1"/>
          </p:cNvSpPr>
          <p:nvPr>
            <p:ph idx="1"/>
          </p:nvPr>
        </p:nvSpPr>
        <p:spPr>
          <a:xfrm>
            <a:off x="454077" y="1253331"/>
            <a:ext cx="11010900" cy="4351338"/>
          </a:xfrm>
        </p:spPr>
        <p:txBody>
          <a:bodyPr>
            <a:noAutofit/>
          </a:bodyPr>
          <a:lstStyle/>
          <a:p>
            <a:pPr>
              <a:buFont typeface="Wingdings" panose="05000000000000000000" pitchFamily="2" charset="2"/>
              <a:buChar char="Ø"/>
            </a:pPr>
            <a:r>
              <a:rPr lang="en-IN" sz="2400" dirty="0">
                <a:latin typeface="Arial" panose="020B0604020202020204" pitchFamily="34" charset="0"/>
                <a:cs typeface="Arial" panose="020B0604020202020204" pitchFamily="34" charset="0"/>
              </a:rPr>
              <a:t>The PCI protocol yielded </a:t>
            </a:r>
            <a:r>
              <a:rPr lang="en-IN" sz="2400" dirty="0" err="1">
                <a:latin typeface="Arial" panose="020B0604020202020204" pitchFamily="34" charset="0"/>
                <a:cs typeface="Arial" panose="020B0604020202020204" pitchFamily="34" charset="0"/>
              </a:rPr>
              <a:t>ccf</a:t>
            </a:r>
            <a:r>
              <a:rPr lang="en-IN" sz="2400" dirty="0">
                <a:latin typeface="Arial" panose="020B0604020202020204" pitchFamily="34" charset="0"/>
                <a:cs typeface="Arial" panose="020B0604020202020204" pitchFamily="34" charset="0"/>
              </a:rPr>
              <a:t>-DNA in varied amounts ranging from </a:t>
            </a:r>
            <a:r>
              <a:rPr lang="en-IN" sz="2400" dirty="0">
                <a:solidFill>
                  <a:srgbClr val="0000FF"/>
                </a:solidFill>
                <a:latin typeface="Arial" panose="020B0604020202020204" pitchFamily="34" charset="0"/>
                <a:cs typeface="Arial" panose="020B0604020202020204" pitchFamily="34" charset="0"/>
              </a:rPr>
              <a:t>4ng/µL to 740 ng/µL </a:t>
            </a:r>
            <a:r>
              <a:rPr lang="en-IN" sz="2400" dirty="0">
                <a:latin typeface="Arial" panose="020B0604020202020204" pitchFamily="34" charset="0"/>
                <a:cs typeface="Arial" panose="020B0604020202020204" pitchFamily="34" charset="0"/>
              </a:rPr>
              <a:t>(quantity determined using a Nanodrop spectrophotometer). </a:t>
            </a:r>
          </a:p>
          <a:p>
            <a:pPr marL="0" indent="0">
              <a:buNone/>
            </a:pPr>
            <a:endParaRPr lang="en-IN" sz="24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IN" sz="2400" dirty="0">
                <a:latin typeface="Arial" panose="020B0604020202020204" pitchFamily="34" charset="0"/>
                <a:cs typeface="Arial" panose="020B0604020202020204" pitchFamily="34" charset="0"/>
              </a:rPr>
              <a:t>Quality assessment by </a:t>
            </a:r>
            <a:r>
              <a:rPr lang="en-US" sz="2400" dirty="0">
                <a:solidFill>
                  <a:srgbClr val="0000FF"/>
                </a:solidFill>
                <a:latin typeface="Arial" panose="020B0604020202020204" pitchFamily="34" charset="0"/>
                <a:cs typeface="Arial" panose="020B0604020202020204" pitchFamily="34" charset="0"/>
              </a:rPr>
              <a:t>conventional agarose gel electrophoresis</a:t>
            </a:r>
            <a:r>
              <a:rPr lang="en-US" sz="2400" dirty="0">
                <a:latin typeface="Arial" panose="020B0604020202020204" pitchFamily="34" charset="0"/>
                <a:cs typeface="Arial" panose="020B0604020202020204" pitchFamily="34" charset="0"/>
              </a:rPr>
              <a:t> failed to detect this low quantity of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a:t>
            </a: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Therefore, we have adopted a </a:t>
            </a:r>
            <a:r>
              <a:rPr lang="en-US" sz="2400" dirty="0">
                <a:solidFill>
                  <a:srgbClr val="0000FF"/>
                </a:solidFill>
                <a:latin typeface="Arial" panose="020B0604020202020204" pitchFamily="34" charset="0"/>
                <a:cs typeface="Arial" panose="020B0604020202020204" pitchFamily="34" charset="0"/>
              </a:rPr>
              <a:t>PCR-based target-amplification </a:t>
            </a:r>
            <a:r>
              <a:rPr lang="en-US" sz="2400" dirty="0">
                <a:latin typeface="Arial" panose="020B0604020202020204" pitchFamily="34" charset="0"/>
                <a:cs typeface="Arial" panose="020B0604020202020204" pitchFamily="34" charset="0"/>
              </a:rPr>
              <a:t>method to determine the quality of isolated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a:t>
            </a: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Data analysis showed a prominent </a:t>
            </a:r>
            <a:r>
              <a:rPr lang="en-US" sz="2400" dirty="0">
                <a:solidFill>
                  <a:srgbClr val="0000FF"/>
                </a:solidFill>
                <a:latin typeface="Arial" panose="020B0604020202020204" pitchFamily="34" charset="0"/>
                <a:cs typeface="Arial" panose="020B0604020202020204" pitchFamily="34" charset="0"/>
              </a:rPr>
              <a:t>GAPDH &amp; </a:t>
            </a:r>
            <a:r>
              <a:rPr lang="el-GR" sz="2400" dirty="0">
                <a:solidFill>
                  <a:srgbClr val="0000FF"/>
                </a:solidFill>
                <a:latin typeface="Arial" panose="020B0604020202020204" pitchFamily="34" charset="0"/>
                <a:cs typeface="Arial" panose="020B0604020202020204" pitchFamily="34" charset="0"/>
              </a:rPr>
              <a:t>β</a:t>
            </a:r>
            <a:r>
              <a:rPr lang="en-US" sz="2400" dirty="0">
                <a:solidFill>
                  <a:srgbClr val="0000FF"/>
                </a:solidFill>
                <a:latin typeface="Arial" panose="020B0604020202020204" pitchFamily="34" charset="0"/>
                <a:cs typeface="Arial" panose="020B0604020202020204" pitchFamily="34" charset="0"/>
              </a:rPr>
              <a:t>-Globin band</a:t>
            </a:r>
            <a:r>
              <a:rPr lang="en-US" sz="2400" dirty="0">
                <a:latin typeface="Arial" panose="020B0604020202020204" pitchFamily="34" charset="0"/>
                <a:cs typeface="Arial" panose="020B0604020202020204" pitchFamily="34" charset="0"/>
              </a:rPr>
              <a:t>, indicating that PCR-based target amplification is a viable strategy for checking the quality of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a:t>
            </a:r>
            <a:endParaRPr lang="en-IN" sz="2400" dirty="0">
              <a:latin typeface="Arial" panose="020B0604020202020204" pitchFamily="34" charset="0"/>
              <a:cs typeface="Arial" panose="020B0604020202020204" pitchFamily="34" charset="0"/>
            </a:endParaRPr>
          </a:p>
          <a:p>
            <a:endParaRPr lang="en-IN"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442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1A7540-824F-42AA-9CED-4926EBC1075C}"/>
              </a:ext>
            </a:extLst>
          </p:cNvPr>
          <p:cNvSpPr txBox="1">
            <a:spLocks/>
          </p:cNvSpPr>
          <p:nvPr/>
        </p:nvSpPr>
        <p:spPr bwMode="auto">
          <a:xfrm>
            <a:off x="685800" y="775114"/>
            <a:ext cx="10515600" cy="39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5pPr>
            <a:lvl6pPr marL="3429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6pPr>
            <a:lvl7pPr marL="6858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7pPr>
            <a:lvl8pPr marL="10287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8pPr>
            <a:lvl9pPr marL="13716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9pPr>
          </a:lstStyle>
          <a:p>
            <a:r>
              <a:rPr lang="en-IN" b="1" dirty="0">
                <a:latin typeface="Arial" panose="020B0604020202020204" pitchFamily="34" charset="0"/>
                <a:cs typeface="Arial" panose="020B0604020202020204" pitchFamily="34" charset="0"/>
              </a:rPr>
              <a:t>PCI protocol for improving ccf-DNA  yield  from serum</a:t>
            </a:r>
            <a:endParaRPr lang="en-IN" dirty="0"/>
          </a:p>
        </p:txBody>
      </p:sp>
      <p:pic>
        <p:nvPicPr>
          <p:cNvPr id="5" name="Picture 4">
            <a:extLst>
              <a:ext uri="{FF2B5EF4-FFF2-40B4-BE49-F238E27FC236}">
                <a16:creationId xmlns:a16="http://schemas.microsoft.com/office/drawing/2014/main" id="{234FB4DB-50AC-4ABD-99A5-FB4D84641E13}"/>
              </a:ext>
            </a:extLst>
          </p:cNvPr>
          <p:cNvPicPr>
            <a:picLocks noChangeAspect="1"/>
          </p:cNvPicPr>
          <p:nvPr/>
        </p:nvPicPr>
        <p:blipFill rotWithShape="1">
          <a:blip r:embed="rId2"/>
          <a:srcRect l="27358" t="14750"/>
          <a:stretch/>
        </p:blipFill>
        <p:spPr>
          <a:xfrm>
            <a:off x="661329" y="1827628"/>
            <a:ext cx="5320069" cy="3812569"/>
          </a:xfrm>
          <a:prstGeom prst="rect">
            <a:avLst/>
          </a:prstGeom>
        </p:spPr>
      </p:pic>
      <p:sp>
        <p:nvSpPr>
          <p:cNvPr id="6" name="TextBox 5">
            <a:extLst>
              <a:ext uri="{FF2B5EF4-FFF2-40B4-BE49-F238E27FC236}">
                <a16:creationId xmlns:a16="http://schemas.microsoft.com/office/drawing/2014/main" id="{41A6F3A5-9608-4DAA-80D5-15FC3725043F}"/>
              </a:ext>
            </a:extLst>
          </p:cNvPr>
          <p:cNvSpPr txBox="1"/>
          <p:nvPr/>
        </p:nvSpPr>
        <p:spPr>
          <a:xfrm>
            <a:off x="1905000" y="5625182"/>
            <a:ext cx="3200400"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Concentration of </a:t>
            </a:r>
            <a:r>
              <a:rPr lang="en-US" sz="1400" b="1" dirty="0" err="1">
                <a:latin typeface="Arial" panose="020B0604020202020204" pitchFamily="34" charset="0"/>
                <a:cs typeface="Arial" panose="020B0604020202020204" pitchFamily="34" charset="0"/>
              </a:rPr>
              <a:t>ccf</a:t>
            </a:r>
            <a:r>
              <a:rPr lang="en-US" sz="1400" b="1" dirty="0">
                <a:latin typeface="Arial" panose="020B0604020202020204" pitchFamily="34" charset="0"/>
                <a:cs typeface="Arial" panose="020B0604020202020204" pitchFamily="34" charset="0"/>
              </a:rPr>
              <a:t>-DNA Yield</a:t>
            </a:r>
            <a:endParaRPr lang="en-IN" sz="1400" b="1"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8F585011-DFE1-4182-9A7A-C57246412476}"/>
              </a:ext>
            </a:extLst>
          </p:cNvPr>
          <p:cNvGrpSpPr/>
          <p:nvPr/>
        </p:nvGrpSpPr>
        <p:grpSpPr>
          <a:xfrm>
            <a:off x="6096000" y="1524000"/>
            <a:ext cx="5320068" cy="4012611"/>
            <a:chOff x="2895601" y="1752599"/>
            <a:chExt cx="5181600" cy="4271691"/>
          </a:xfrm>
        </p:grpSpPr>
        <p:grpSp>
          <p:nvGrpSpPr>
            <p:cNvPr id="9" name="Group 8">
              <a:extLst>
                <a:ext uri="{FF2B5EF4-FFF2-40B4-BE49-F238E27FC236}">
                  <a16:creationId xmlns:a16="http://schemas.microsoft.com/office/drawing/2014/main" id="{8F791708-075C-4322-A504-B0CD6FC3F01A}"/>
                </a:ext>
              </a:extLst>
            </p:cNvPr>
            <p:cNvGrpSpPr/>
            <p:nvPr/>
          </p:nvGrpSpPr>
          <p:grpSpPr>
            <a:xfrm>
              <a:off x="2895601" y="3174746"/>
              <a:ext cx="5181600" cy="2849544"/>
              <a:chOff x="1850803" y="1288013"/>
              <a:chExt cx="6153221" cy="3585891"/>
            </a:xfrm>
          </p:grpSpPr>
          <p:grpSp>
            <p:nvGrpSpPr>
              <p:cNvPr id="32" name="Group 31">
                <a:extLst>
                  <a:ext uri="{FF2B5EF4-FFF2-40B4-BE49-F238E27FC236}">
                    <a16:creationId xmlns:a16="http://schemas.microsoft.com/office/drawing/2014/main" id="{CF9AAEB3-B406-48DA-AA89-2612B24ABE8C}"/>
                  </a:ext>
                </a:extLst>
              </p:cNvPr>
              <p:cNvGrpSpPr/>
              <p:nvPr/>
            </p:nvGrpSpPr>
            <p:grpSpPr>
              <a:xfrm>
                <a:off x="1850803" y="3108211"/>
                <a:ext cx="2983420" cy="1765693"/>
                <a:chOff x="1850803" y="2343572"/>
                <a:chExt cx="3787996" cy="2057096"/>
              </a:xfrm>
            </p:grpSpPr>
            <p:pic>
              <p:nvPicPr>
                <p:cNvPr id="66" name="Content Placeholder 4">
                  <a:extLst>
                    <a:ext uri="{FF2B5EF4-FFF2-40B4-BE49-F238E27FC236}">
                      <a16:creationId xmlns:a16="http://schemas.microsoft.com/office/drawing/2014/main" id="{9934C8CA-9114-4649-BF17-7C6BED52B7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27785"/>
                <a:stretch/>
              </p:blipFill>
              <p:spPr bwMode="auto">
                <a:xfrm>
                  <a:off x="1850803" y="2362200"/>
                  <a:ext cx="3787996" cy="2038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TextBox 66">
                  <a:extLst>
                    <a:ext uri="{FF2B5EF4-FFF2-40B4-BE49-F238E27FC236}">
                      <a16:creationId xmlns:a16="http://schemas.microsoft.com/office/drawing/2014/main" id="{F2F3DF24-8B5E-4C1D-92B1-5F7E8F3890DA}"/>
                    </a:ext>
                  </a:extLst>
                </p:cNvPr>
                <p:cNvSpPr txBox="1"/>
                <p:nvPr/>
              </p:nvSpPr>
              <p:spPr>
                <a:xfrm>
                  <a:off x="1871110" y="2445556"/>
                  <a:ext cx="621829" cy="383544"/>
                </a:xfrm>
                <a:prstGeom prst="rect">
                  <a:avLst/>
                </a:prstGeom>
                <a:noFill/>
              </p:spPr>
              <p:txBody>
                <a:bodyPr wrap="square" rtlCol="0">
                  <a:spAutoFit/>
                </a:bodyPr>
                <a:lstStyle/>
                <a:p>
                  <a:r>
                    <a:rPr lang="en-US" sz="1100" b="1" dirty="0"/>
                    <a:t>38</a:t>
                  </a:r>
                  <a:endParaRPr lang="en-IN" sz="1100" b="1" dirty="0"/>
                </a:p>
              </p:txBody>
            </p:sp>
            <p:sp>
              <p:nvSpPr>
                <p:cNvPr id="68" name="TextBox 67">
                  <a:extLst>
                    <a:ext uri="{FF2B5EF4-FFF2-40B4-BE49-F238E27FC236}">
                      <a16:creationId xmlns:a16="http://schemas.microsoft.com/office/drawing/2014/main" id="{F4DB812F-77F7-4CAD-BE1F-E333EA83C533}"/>
                    </a:ext>
                  </a:extLst>
                </p:cNvPr>
                <p:cNvSpPr txBox="1"/>
                <p:nvPr/>
              </p:nvSpPr>
              <p:spPr>
                <a:xfrm>
                  <a:off x="2236084" y="2431941"/>
                  <a:ext cx="621829" cy="383544"/>
                </a:xfrm>
                <a:prstGeom prst="rect">
                  <a:avLst/>
                </a:prstGeom>
                <a:noFill/>
              </p:spPr>
              <p:txBody>
                <a:bodyPr wrap="square" rtlCol="0">
                  <a:spAutoFit/>
                </a:bodyPr>
                <a:lstStyle/>
                <a:p>
                  <a:r>
                    <a:rPr lang="en-US" sz="1100" b="1" dirty="0"/>
                    <a:t>39</a:t>
                  </a:r>
                  <a:endParaRPr lang="en-IN" sz="1100" b="1" dirty="0"/>
                </a:p>
              </p:txBody>
            </p:sp>
            <p:sp>
              <p:nvSpPr>
                <p:cNvPr id="69" name="TextBox 68">
                  <a:extLst>
                    <a:ext uri="{FF2B5EF4-FFF2-40B4-BE49-F238E27FC236}">
                      <a16:creationId xmlns:a16="http://schemas.microsoft.com/office/drawing/2014/main" id="{228E9EE3-DD0D-4E35-96E6-D4E885F7948C}"/>
                    </a:ext>
                  </a:extLst>
                </p:cNvPr>
                <p:cNvSpPr txBox="1"/>
                <p:nvPr/>
              </p:nvSpPr>
              <p:spPr>
                <a:xfrm>
                  <a:off x="2554955" y="2445558"/>
                  <a:ext cx="621829" cy="383544"/>
                </a:xfrm>
                <a:prstGeom prst="rect">
                  <a:avLst/>
                </a:prstGeom>
                <a:noFill/>
              </p:spPr>
              <p:txBody>
                <a:bodyPr wrap="square" rtlCol="0">
                  <a:spAutoFit/>
                </a:bodyPr>
                <a:lstStyle/>
                <a:p>
                  <a:r>
                    <a:rPr lang="en-US" sz="1100" b="1" dirty="0"/>
                    <a:t>40</a:t>
                  </a:r>
                  <a:endParaRPr lang="en-IN" sz="1100" b="1" dirty="0"/>
                </a:p>
              </p:txBody>
            </p:sp>
            <p:sp>
              <p:nvSpPr>
                <p:cNvPr id="70" name="TextBox 69">
                  <a:extLst>
                    <a:ext uri="{FF2B5EF4-FFF2-40B4-BE49-F238E27FC236}">
                      <a16:creationId xmlns:a16="http://schemas.microsoft.com/office/drawing/2014/main" id="{44ED64F6-C015-4C90-A1B9-F88EA710E312}"/>
                    </a:ext>
                  </a:extLst>
                </p:cNvPr>
                <p:cNvSpPr txBox="1"/>
                <p:nvPr/>
              </p:nvSpPr>
              <p:spPr>
                <a:xfrm>
                  <a:off x="2911970" y="2432153"/>
                  <a:ext cx="621829" cy="383544"/>
                </a:xfrm>
                <a:prstGeom prst="rect">
                  <a:avLst/>
                </a:prstGeom>
                <a:noFill/>
              </p:spPr>
              <p:txBody>
                <a:bodyPr wrap="square" rtlCol="0">
                  <a:spAutoFit/>
                </a:bodyPr>
                <a:lstStyle/>
                <a:p>
                  <a:r>
                    <a:rPr lang="en-US" sz="1100" b="1" dirty="0"/>
                    <a:t>41</a:t>
                  </a:r>
                  <a:endParaRPr lang="en-IN" sz="1100" b="1" dirty="0"/>
                </a:p>
              </p:txBody>
            </p:sp>
            <p:sp>
              <p:nvSpPr>
                <p:cNvPr id="71" name="TextBox 70">
                  <a:extLst>
                    <a:ext uri="{FF2B5EF4-FFF2-40B4-BE49-F238E27FC236}">
                      <a16:creationId xmlns:a16="http://schemas.microsoft.com/office/drawing/2014/main" id="{28620E13-A103-4009-AF49-629B6BB90ADC}"/>
                    </a:ext>
                  </a:extLst>
                </p:cNvPr>
                <p:cNvSpPr txBox="1"/>
                <p:nvPr/>
              </p:nvSpPr>
              <p:spPr>
                <a:xfrm>
                  <a:off x="3291257" y="2431941"/>
                  <a:ext cx="621829" cy="383544"/>
                </a:xfrm>
                <a:prstGeom prst="rect">
                  <a:avLst/>
                </a:prstGeom>
                <a:noFill/>
              </p:spPr>
              <p:txBody>
                <a:bodyPr wrap="square" rtlCol="0">
                  <a:spAutoFit/>
                </a:bodyPr>
                <a:lstStyle/>
                <a:p>
                  <a:r>
                    <a:rPr lang="en-US" sz="1100" b="1" dirty="0"/>
                    <a:t>42</a:t>
                  </a:r>
                  <a:endParaRPr lang="en-IN" sz="1100" b="1" dirty="0"/>
                </a:p>
              </p:txBody>
            </p:sp>
            <p:sp>
              <p:nvSpPr>
                <p:cNvPr id="72" name="TextBox 71">
                  <a:extLst>
                    <a:ext uri="{FF2B5EF4-FFF2-40B4-BE49-F238E27FC236}">
                      <a16:creationId xmlns:a16="http://schemas.microsoft.com/office/drawing/2014/main" id="{9938F7FA-7BEB-46BA-AC2B-DD2D8BAFA865}"/>
                    </a:ext>
                  </a:extLst>
                </p:cNvPr>
                <p:cNvSpPr txBox="1"/>
                <p:nvPr/>
              </p:nvSpPr>
              <p:spPr>
                <a:xfrm>
                  <a:off x="3686778" y="2405484"/>
                  <a:ext cx="621829" cy="383544"/>
                </a:xfrm>
                <a:prstGeom prst="rect">
                  <a:avLst/>
                </a:prstGeom>
                <a:noFill/>
              </p:spPr>
              <p:txBody>
                <a:bodyPr wrap="square" rtlCol="0">
                  <a:spAutoFit/>
                </a:bodyPr>
                <a:lstStyle/>
                <a:p>
                  <a:r>
                    <a:rPr lang="en-US" sz="1100" b="1" dirty="0"/>
                    <a:t>43</a:t>
                  </a:r>
                  <a:endParaRPr lang="en-IN" sz="1100" b="1" dirty="0"/>
                </a:p>
              </p:txBody>
            </p:sp>
            <p:sp>
              <p:nvSpPr>
                <p:cNvPr id="73" name="TextBox 72">
                  <a:extLst>
                    <a:ext uri="{FF2B5EF4-FFF2-40B4-BE49-F238E27FC236}">
                      <a16:creationId xmlns:a16="http://schemas.microsoft.com/office/drawing/2014/main" id="{FA488A13-E991-4980-B5E5-79C429BA04E2}"/>
                    </a:ext>
                  </a:extLst>
                </p:cNvPr>
                <p:cNvSpPr txBox="1"/>
                <p:nvPr/>
              </p:nvSpPr>
              <p:spPr>
                <a:xfrm>
                  <a:off x="3951034" y="2378708"/>
                  <a:ext cx="621829" cy="383544"/>
                </a:xfrm>
                <a:prstGeom prst="rect">
                  <a:avLst/>
                </a:prstGeom>
                <a:noFill/>
              </p:spPr>
              <p:txBody>
                <a:bodyPr wrap="square" rtlCol="0">
                  <a:spAutoFit/>
                </a:bodyPr>
                <a:lstStyle/>
                <a:p>
                  <a:r>
                    <a:rPr lang="en-US" sz="1100" b="1" dirty="0"/>
                    <a:t>44</a:t>
                  </a:r>
                  <a:endParaRPr lang="en-IN" sz="1100" b="1" dirty="0"/>
                </a:p>
              </p:txBody>
            </p:sp>
            <p:sp>
              <p:nvSpPr>
                <p:cNvPr id="74" name="TextBox 73">
                  <a:extLst>
                    <a:ext uri="{FF2B5EF4-FFF2-40B4-BE49-F238E27FC236}">
                      <a16:creationId xmlns:a16="http://schemas.microsoft.com/office/drawing/2014/main" id="{88A15D45-AD42-450E-915C-695280710036}"/>
                    </a:ext>
                  </a:extLst>
                </p:cNvPr>
                <p:cNvSpPr txBox="1"/>
                <p:nvPr/>
              </p:nvSpPr>
              <p:spPr>
                <a:xfrm>
                  <a:off x="4305790" y="2378710"/>
                  <a:ext cx="621829" cy="383544"/>
                </a:xfrm>
                <a:prstGeom prst="rect">
                  <a:avLst/>
                </a:prstGeom>
                <a:noFill/>
              </p:spPr>
              <p:txBody>
                <a:bodyPr wrap="square" rtlCol="0">
                  <a:spAutoFit/>
                </a:bodyPr>
                <a:lstStyle/>
                <a:p>
                  <a:r>
                    <a:rPr lang="en-US" sz="1100" b="1" dirty="0"/>
                    <a:t>45</a:t>
                  </a:r>
                  <a:endParaRPr lang="en-IN" sz="1100" b="1" dirty="0"/>
                </a:p>
              </p:txBody>
            </p:sp>
            <p:sp>
              <p:nvSpPr>
                <p:cNvPr id="75" name="TextBox 74">
                  <a:extLst>
                    <a:ext uri="{FF2B5EF4-FFF2-40B4-BE49-F238E27FC236}">
                      <a16:creationId xmlns:a16="http://schemas.microsoft.com/office/drawing/2014/main" id="{F5656FDC-8F3A-4A4A-AC83-4B3D00B44DF5}"/>
                    </a:ext>
                  </a:extLst>
                </p:cNvPr>
                <p:cNvSpPr txBox="1"/>
                <p:nvPr/>
              </p:nvSpPr>
              <p:spPr>
                <a:xfrm>
                  <a:off x="4644978" y="2343572"/>
                  <a:ext cx="621829" cy="383544"/>
                </a:xfrm>
                <a:prstGeom prst="rect">
                  <a:avLst/>
                </a:prstGeom>
                <a:noFill/>
              </p:spPr>
              <p:txBody>
                <a:bodyPr wrap="square" rtlCol="0">
                  <a:spAutoFit/>
                </a:bodyPr>
                <a:lstStyle/>
                <a:p>
                  <a:r>
                    <a:rPr lang="en-US" sz="1100" b="1" dirty="0"/>
                    <a:t>46</a:t>
                  </a:r>
                  <a:endParaRPr lang="en-IN" sz="1100" b="1" dirty="0"/>
                </a:p>
              </p:txBody>
            </p:sp>
            <p:sp>
              <p:nvSpPr>
                <p:cNvPr id="76" name="TextBox 75">
                  <a:extLst>
                    <a:ext uri="{FF2B5EF4-FFF2-40B4-BE49-F238E27FC236}">
                      <a16:creationId xmlns:a16="http://schemas.microsoft.com/office/drawing/2014/main" id="{9C7761E8-BE5A-4B12-ABDD-1F767D952971}"/>
                    </a:ext>
                  </a:extLst>
                </p:cNvPr>
                <p:cNvSpPr txBox="1"/>
                <p:nvPr/>
              </p:nvSpPr>
              <p:spPr>
                <a:xfrm>
                  <a:off x="4986740" y="2364197"/>
                  <a:ext cx="621829" cy="383544"/>
                </a:xfrm>
                <a:prstGeom prst="rect">
                  <a:avLst/>
                </a:prstGeom>
                <a:noFill/>
              </p:spPr>
              <p:txBody>
                <a:bodyPr wrap="square" rtlCol="0">
                  <a:spAutoFit/>
                </a:bodyPr>
                <a:lstStyle/>
                <a:p>
                  <a:r>
                    <a:rPr lang="en-US" sz="1100" b="1" dirty="0"/>
                    <a:t>47</a:t>
                  </a:r>
                  <a:endParaRPr lang="en-IN" sz="1100" b="1" dirty="0"/>
                </a:p>
              </p:txBody>
            </p:sp>
          </p:grpSp>
          <p:grpSp>
            <p:nvGrpSpPr>
              <p:cNvPr id="33" name="Group 32">
                <a:extLst>
                  <a:ext uri="{FF2B5EF4-FFF2-40B4-BE49-F238E27FC236}">
                    <a16:creationId xmlns:a16="http://schemas.microsoft.com/office/drawing/2014/main" id="{4BCCC9CC-7886-456D-9470-328575173F3F}"/>
                  </a:ext>
                </a:extLst>
              </p:cNvPr>
              <p:cNvGrpSpPr/>
              <p:nvPr/>
            </p:nvGrpSpPr>
            <p:grpSpPr>
              <a:xfrm>
                <a:off x="4867048" y="3080419"/>
                <a:ext cx="3136976" cy="1789968"/>
                <a:chOff x="8680756" y="4504879"/>
                <a:chExt cx="3136976" cy="1789968"/>
              </a:xfrm>
            </p:grpSpPr>
            <p:pic>
              <p:nvPicPr>
                <p:cNvPr id="54" name="Picture 53">
                  <a:extLst>
                    <a:ext uri="{FF2B5EF4-FFF2-40B4-BE49-F238E27FC236}">
                      <a16:creationId xmlns:a16="http://schemas.microsoft.com/office/drawing/2014/main" id="{F630E029-5D3C-4993-988A-FD0E41A30A05}"/>
                    </a:ext>
                  </a:extLst>
                </p:cNvPr>
                <p:cNvPicPr>
                  <a:picLocks noChangeAspect="1"/>
                </p:cNvPicPr>
                <p:nvPr/>
              </p:nvPicPr>
              <p:blipFill>
                <a:blip r:embed="rId4"/>
                <a:stretch>
                  <a:fillRect/>
                </a:stretch>
              </p:blipFill>
              <p:spPr>
                <a:xfrm>
                  <a:off x="8680756" y="4545143"/>
                  <a:ext cx="2976372" cy="1749704"/>
                </a:xfrm>
                <a:prstGeom prst="rect">
                  <a:avLst/>
                </a:prstGeom>
              </p:spPr>
            </p:pic>
            <p:sp>
              <p:nvSpPr>
                <p:cNvPr id="55" name="TextBox 54">
                  <a:extLst>
                    <a:ext uri="{FF2B5EF4-FFF2-40B4-BE49-F238E27FC236}">
                      <a16:creationId xmlns:a16="http://schemas.microsoft.com/office/drawing/2014/main" id="{6B9AD262-34A3-440F-8BD4-18F48DFEC462}"/>
                    </a:ext>
                  </a:extLst>
                </p:cNvPr>
                <p:cNvSpPr txBox="1"/>
                <p:nvPr/>
              </p:nvSpPr>
              <p:spPr>
                <a:xfrm>
                  <a:off x="8767021" y="4559470"/>
                  <a:ext cx="488595" cy="329212"/>
                </a:xfrm>
                <a:prstGeom prst="rect">
                  <a:avLst/>
                </a:prstGeom>
                <a:noFill/>
              </p:spPr>
              <p:txBody>
                <a:bodyPr wrap="square" rtlCol="0">
                  <a:spAutoFit/>
                </a:bodyPr>
                <a:lstStyle/>
                <a:p>
                  <a:r>
                    <a:rPr lang="en-US" sz="1100" b="1" dirty="0"/>
                    <a:t>48</a:t>
                  </a:r>
                  <a:endParaRPr lang="en-IN" sz="1100" b="1" dirty="0"/>
                </a:p>
              </p:txBody>
            </p:sp>
            <p:sp>
              <p:nvSpPr>
                <p:cNvPr id="56" name="TextBox 55">
                  <a:extLst>
                    <a:ext uri="{FF2B5EF4-FFF2-40B4-BE49-F238E27FC236}">
                      <a16:creationId xmlns:a16="http://schemas.microsoft.com/office/drawing/2014/main" id="{B0A35F54-F2D7-4147-9708-BB37F9A39C30}"/>
                    </a:ext>
                  </a:extLst>
                </p:cNvPr>
                <p:cNvSpPr txBox="1"/>
                <p:nvPr/>
              </p:nvSpPr>
              <p:spPr>
                <a:xfrm>
                  <a:off x="9028118" y="4557560"/>
                  <a:ext cx="488595" cy="329212"/>
                </a:xfrm>
                <a:prstGeom prst="rect">
                  <a:avLst/>
                </a:prstGeom>
                <a:noFill/>
              </p:spPr>
              <p:txBody>
                <a:bodyPr wrap="square" rtlCol="0">
                  <a:spAutoFit/>
                </a:bodyPr>
                <a:lstStyle/>
                <a:p>
                  <a:r>
                    <a:rPr lang="en-US" sz="1100" b="1" dirty="0"/>
                    <a:t>49</a:t>
                  </a:r>
                  <a:endParaRPr lang="en-IN" sz="1100" b="1" dirty="0"/>
                </a:p>
              </p:txBody>
            </p:sp>
            <p:sp>
              <p:nvSpPr>
                <p:cNvPr id="57" name="TextBox 56">
                  <a:extLst>
                    <a:ext uri="{FF2B5EF4-FFF2-40B4-BE49-F238E27FC236}">
                      <a16:creationId xmlns:a16="http://schemas.microsoft.com/office/drawing/2014/main" id="{F7F46084-87E2-4CFE-9196-75B0B3AABA6E}"/>
                    </a:ext>
                  </a:extLst>
                </p:cNvPr>
                <p:cNvSpPr txBox="1"/>
                <p:nvPr/>
              </p:nvSpPr>
              <p:spPr>
                <a:xfrm>
                  <a:off x="9319624" y="4531694"/>
                  <a:ext cx="488595" cy="329212"/>
                </a:xfrm>
                <a:prstGeom prst="rect">
                  <a:avLst/>
                </a:prstGeom>
                <a:noFill/>
              </p:spPr>
              <p:txBody>
                <a:bodyPr wrap="square" rtlCol="0">
                  <a:spAutoFit/>
                </a:bodyPr>
                <a:lstStyle/>
                <a:p>
                  <a:r>
                    <a:rPr lang="en-US" sz="1100" b="1" dirty="0"/>
                    <a:t>50</a:t>
                  </a:r>
                  <a:endParaRPr lang="en-IN" sz="1100" b="1" dirty="0"/>
                </a:p>
              </p:txBody>
            </p:sp>
            <p:sp>
              <p:nvSpPr>
                <p:cNvPr id="58" name="TextBox 57">
                  <a:extLst>
                    <a:ext uri="{FF2B5EF4-FFF2-40B4-BE49-F238E27FC236}">
                      <a16:creationId xmlns:a16="http://schemas.microsoft.com/office/drawing/2014/main" id="{683D97CF-F745-4F7F-B46D-8097761B3638}"/>
                    </a:ext>
                  </a:extLst>
                </p:cNvPr>
                <p:cNvSpPr txBox="1"/>
                <p:nvPr/>
              </p:nvSpPr>
              <p:spPr>
                <a:xfrm>
                  <a:off x="9609810" y="4531696"/>
                  <a:ext cx="488595" cy="329212"/>
                </a:xfrm>
                <a:prstGeom prst="rect">
                  <a:avLst/>
                </a:prstGeom>
                <a:noFill/>
              </p:spPr>
              <p:txBody>
                <a:bodyPr wrap="square" rtlCol="0">
                  <a:spAutoFit/>
                </a:bodyPr>
                <a:lstStyle/>
                <a:p>
                  <a:r>
                    <a:rPr lang="en-US" sz="1100" b="1" dirty="0"/>
                    <a:t>51</a:t>
                  </a:r>
                  <a:endParaRPr lang="en-IN" sz="1100" b="1" dirty="0"/>
                </a:p>
              </p:txBody>
            </p:sp>
            <p:sp>
              <p:nvSpPr>
                <p:cNvPr id="59" name="TextBox 58">
                  <a:extLst>
                    <a:ext uri="{FF2B5EF4-FFF2-40B4-BE49-F238E27FC236}">
                      <a16:creationId xmlns:a16="http://schemas.microsoft.com/office/drawing/2014/main" id="{A5E69CAC-50D4-4549-900F-7F53544FA8F8}"/>
                    </a:ext>
                  </a:extLst>
                </p:cNvPr>
                <p:cNvSpPr txBox="1"/>
                <p:nvPr/>
              </p:nvSpPr>
              <p:spPr>
                <a:xfrm>
                  <a:off x="10099659" y="4504879"/>
                  <a:ext cx="488595" cy="329212"/>
                </a:xfrm>
                <a:prstGeom prst="rect">
                  <a:avLst/>
                </a:prstGeom>
                <a:noFill/>
              </p:spPr>
              <p:txBody>
                <a:bodyPr wrap="square" rtlCol="0">
                  <a:spAutoFit/>
                </a:bodyPr>
                <a:lstStyle/>
                <a:p>
                  <a:r>
                    <a:rPr lang="en-US" sz="1100" b="1" dirty="0"/>
                    <a:t>53</a:t>
                  </a:r>
                  <a:endParaRPr lang="en-IN" sz="1100" b="1" dirty="0"/>
                </a:p>
              </p:txBody>
            </p:sp>
            <p:sp>
              <p:nvSpPr>
                <p:cNvPr id="60" name="TextBox 59">
                  <a:extLst>
                    <a:ext uri="{FF2B5EF4-FFF2-40B4-BE49-F238E27FC236}">
                      <a16:creationId xmlns:a16="http://schemas.microsoft.com/office/drawing/2014/main" id="{210856A0-B6AA-4DB4-8C0B-6B6C18D040F6}"/>
                    </a:ext>
                  </a:extLst>
                </p:cNvPr>
                <p:cNvSpPr txBox="1"/>
                <p:nvPr/>
              </p:nvSpPr>
              <p:spPr>
                <a:xfrm>
                  <a:off x="10343957" y="4531696"/>
                  <a:ext cx="488595" cy="329212"/>
                </a:xfrm>
                <a:prstGeom prst="rect">
                  <a:avLst/>
                </a:prstGeom>
                <a:noFill/>
              </p:spPr>
              <p:txBody>
                <a:bodyPr wrap="square" rtlCol="0">
                  <a:spAutoFit/>
                </a:bodyPr>
                <a:lstStyle/>
                <a:p>
                  <a:r>
                    <a:rPr lang="en-US" sz="1100" b="1" dirty="0"/>
                    <a:t>54</a:t>
                  </a:r>
                  <a:endParaRPr lang="en-IN" sz="1100" b="1" dirty="0"/>
                </a:p>
              </p:txBody>
            </p:sp>
            <p:sp>
              <p:nvSpPr>
                <p:cNvPr id="61" name="TextBox 60">
                  <a:extLst>
                    <a:ext uri="{FF2B5EF4-FFF2-40B4-BE49-F238E27FC236}">
                      <a16:creationId xmlns:a16="http://schemas.microsoft.com/office/drawing/2014/main" id="{C4C617A1-63EB-47B2-B928-0EF270AFA3C3}"/>
                    </a:ext>
                  </a:extLst>
                </p:cNvPr>
                <p:cNvSpPr txBox="1"/>
                <p:nvPr/>
              </p:nvSpPr>
              <p:spPr>
                <a:xfrm>
                  <a:off x="10604957" y="4518524"/>
                  <a:ext cx="488595" cy="329212"/>
                </a:xfrm>
                <a:prstGeom prst="rect">
                  <a:avLst/>
                </a:prstGeom>
                <a:noFill/>
              </p:spPr>
              <p:txBody>
                <a:bodyPr wrap="square" rtlCol="0">
                  <a:spAutoFit/>
                </a:bodyPr>
                <a:lstStyle/>
                <a:p>
                  <a:r>
                    <a:rPr lang="en-US" sz="1100" b="1" dirty="0"/>
                    <a:t>55</a:t>
                  </a:r>
                  <a:endParaRPr lang="en-IN" sz="1100" b="1" dirty="0"/>
                </a:p>
              </p:txBody>
            </p:sp>
            <p:sp>
              <p:nvSpPr>
                <p:cNvPr id="62" name="TextBox 61">
                  <a:extLst>
                    <a:ext uri="{FF2B5EF4-FFF2-40B4-BE49-F238E27FC236}">
                      <a16:creationId xmlns:a16="http://schemas.microsoft.com/office/drawing/2014/main" id="{1CA11FFC-2B61-4187-9CA9-0BBB02B4ED83}"/>
                    </a:ext>
                  </a:extLst>
                </p:cNvPr>
                <p:cNvSpPr txBox="1"/>
                <p:nvPr/>
              </p:nvSpPr>
              <p:spPr>
                <a:xfrm>
                  <a:off x="9852756" y="4530206"/>
                  <a:ext cx="459752" cy="329212"/>
                </a:xfrm>
                <a:prstGeom prst="rect">
                  <a:avLst/>
                </a:prstGeom>
                <a:noFill/>
              </p:spPr>
              <p:txBody>
                <a:bodyPr wrap="square" rtlCol="0">
                  <a:spAutoFit/>
                </a:bodyPr>
                <a:lstStyle/>
                <a:p>
                  <a:r>
                    <a:rPr lang="en-US" sz="1100" b="1" dirty="0"/>
                    <a:t>52</a:t>
                  </a:r>
                  <a:endParaRPr lang="en-IN" sz="1100" b="1" dirty="0"/>
                </a:p>
              </p:txBody>
            </p:sp>
            <p:sp>
              <p:nvSpPr>
                <p:cNvPr id="63" name="TextBox 62">
                  <a:extLst>
                    <a:ext uri="{FF2B5EF4-FFF2-40B4-BE49-F238E27FC236}">
                      <a16:creationId xmlns:a16="http://schemas.microsoft.com/office/drawing/2014/main" id="{0F7ED04D-C946-4B3A-9E8C-61470335D698}"/>
                    </a:ext>
                  </a:extLst>
                </p:cNvPr>
                <p:cNvSpPr txBox="1"/>
                <p:nvPr/>
              </p:nvSpPr>
              <p:spPr>
                <a:xfrm>
                  <a:off x="10839400" y="4531696"/>
                  <a:ext cx="488595" cy="329212"/>
                </a:xfrm>
                <a:prstGeom prst="rect">
                  <a:avLst/>
                </a:prstGeom>
                <a:noFill/>
              </p:spPr>
              <p:txBody>
                <a:bodyPr wrap="square" rtlCol="0">
                  <a:spAutoFit/>
                </a:bodyPr>
                <a:lstStyle/>
                <a:p>
                  <a:r>
                    <a:rPr lang="en-US" sz="1100" b="1" dirty="0"/>
                    <a:t>56</a:t>
                  </a:r>
                  <a:endParaRPr lang="en-IN" sz="1100" b="1" dirty="0"/>
                </a:p>
              </p:txBody>
            </p:sp>
            <p:sp>
              <p:nvSpPr>
                <p:cNvPr id="64" name="TextBox 63">
                  <a:extLst>
                    <a:ext uri="{FF2B5EF4-FFF2-40B4-BE49-F238E27FC236}">
                      <a16:creationId xmlns:a16="http://schemas.microsoft.com/office/drawing/2014/main" id="{629945C3-C126-4511-8F15-CA22AAF20E83}"/>
                    </a:ext>
                  </a:extLst>
                </p:cNvPr>
                <p:cNvSpPr txBox="1"/>
                <p:nvPr/>
              </p:nvSpPr>
              <p:spPr>
                <a:xfrm>
                  <a:off x="11090441" y="4547577"/>
                  <a:ext cx="488595" cy="329212"/>
                </a:xfrm>
                <a:prstGeom prst="rect">
                  <a:avLst/>
                </a:prstGeom>
                <a:noFill/>
              </p:spPr>
              <p:txBody>
                <a:bodyPr wrap="square" rtlCol="0">
                  <a:spAutoFit/>
                </a:bodyPr>
                <a:lstStyle/>
                <a:p>
                  <a:r>
                    <a:rPr lang="en-US" sz="1100" b="1" dirty="0"/>
                    <a:t>57</a:t>
                  </a:r>
                  <a:endParaRPr lang="en-IN" sz="1100" b="1" dirty="0"/>
                </a:p>
              </p:txBody>
            </p:sp>
            <p:sp>
              <p:nvSpPr>
                <p:cNvPr id="65" name="TextBox 64">
                  <a:extLst>
                    <a:ext uri="{FF2B5EF4-FFF2-40B4-BE49-F238E27FC236}">
                      <a16:creationId xmlns:a16="http://schemas.microsoft.com/office/drawing/2014/main" id="{4C5F7C1F-91A3-4B12-8523-A8C93DEB0962}"/>
                    </a:ext>
                  </a:extLst>
                </p:cNvPr>
                <p:cNvSpPr txBox="1"/>
                <p:nvPr/>
              </p:nvSpPr>
              <p:spPr>
                <a:xfrm>
                  <a:off x="11329137" y="4539636"/>
                  <a:ext cx="488595" cy="329212"/>
                </a:xfrm>
                <a:prstGeom prst="rect">
                  <a:avLst/>
                </a:prstGeom>
                <a:noFill/>
              </p:spPr>
              <p:txBody>
                <a:bodyPr wrap="square" rtlCol="0">
                  <a:spAutoFit/>
                </a:bodyPr>
                <a:lstStyle/>
                <a:p>
                  <a:r>
                    <a:rPr lang="en-US" sz="1100" b="1" dirty="0"/>
                    <a:t>58</a:t>
                  </a:r>
                  <a:endParaRPr lang="en-IN" sz="1100" b="1" dirty="0"/>
                </a:p>
              </p:txBody>
            </p:sp>
          </p:grpSp>
          <p:grpSp>
            <p:nvGrpSpPr>
              <p:cNvPr id="34" name="Group 33">
                <a:extLst>
                  <a:ext uri="{FF2B5EF4-FFF2-40B4-BE49-F238E27FC236}">
                    <a16:creationId xmlns:a16="http://schemas.microsoft.com/office/drawing/2014/main" id="{5BF24A3E-8819-4BBD-ABD2-0B93B15D36A5}"/>
                  </a:ext>
                </a:extLst>
              </p:cNvPr>
              <p:cNvGrpSpPr/>
              <p:nvPr/>
            </p:nvGrpSpPr>
            <p:grpSpPr>
              <a:xfrm>
                <a:off x="2143698" y="1288013"/>
                <a:ext cx="5493712" cy="1796896"/>
                <a:chOff x="6200355" y="2719864"/>
                <a:chExt cx="5493712" cy="1796896"/>
              </a:xfrm>
            </p:grpSpPr>
            <p:pic>
              <p:nvPicPr>
                <p:cNvPr id="35" name="Picture 34">
                  <a:extLst>
                    <a:ext uri="{FF2B5EF4-FFF2-40B4-BE49-F238E27FC236}">
                      <a16:creationId xmlns:a16="http://schemas.microsoft.com/office/drawing/2014/main" id="{6EF5D723-C75D-4EA1-9AEC-1B04E674B50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4520"/>
                <a:stretch/>
              </p:blipFill>
              <p:spPr>
                <a:xfrm>
                  <a:off x="6200355" y="2767142"/>
                  <a:ext cx="5362085" cy="1749618"/>
                </a:xfrm>
                <a:prstGeom prst="rect">
                  <a:avLst/>
                </a:prstGeom>
              </p:spPr>
            </p:pic>
            <p:sp>
              <p:nvSpPr>
                <p:cNvPr id="36" name="TextBox 35">
                  <a:extLst>
                    <a:ext uri="{FF2B5EF4-FFF2-40B4-BE49-F238E27FC236}">
                      <a16:creationId xmlns:a16="http://schemas.microsoft.com/office/drawing/2014/main" id="{7EB3AF90-4950-4B88-BAFD-6BD854E12313}"/>
                    </a:ext>
                  </a:extLst>
                </p:cNvPr>
                <p:cNvSpPr txBox="1"/>
                <p:nvPr/>
              </p:nvSpPr>
              <p:spPr>
                <a:xfrm>
                  <a:off x="6228937" y="2732954"/>
                  <a:ext cx="488595" cy="329212"/>
                </a:xfrm>
                <a:prstGeom prst="rect">
                  <a:avLst/>
                </a:prstGeom>
                <a:noFill/>
              </p:spPr>
              <p:txBody>
                <a:bodyPr wrap="square" rtlCol="0">
                  <a:spAutoFit/>
                </a:bodyPr>
                <a:lstStyle/>
                <a:p>
                  <a:r>
                    <a:rPr lang="en-US" sz="1100" b="1" dirty="0"/>
                    <a:t>21</a:t>
                  </a:r>
                  <a:endParaRPr lang="en-IN" sz="1100" b="1" dirty="0"/>
                </a:p>
              </p:txBody>
            </p:sp>
            <p:sp>
              <p:nvSpPr>
                <p:cNvPr id="37" name="TextBox 36">
                  <a:extLst>
                    <a:ext uri="{FF2B5EF4-FFF2-40B4-BE49-F238E27FC236}">
                      <a16:creationId xmlns:a16="http://schemas.microsoft.com/office/drawing/2014/main" id="{3E176673-4627-46CA-8ADA-83FA19408B06}"/>
                    </a:ext>
                  </a:extLst>
                </p:cNvPr>
                <p:cNvSpPr txBox="1"/>
                <p:nvPr/>
              </p:nvSpPr>
              <p:spPr>
                <a:xfrm>
                  <a:off x="6531550" y="2719864"/>
                  <a:ext cx="488595" cy="329212"/>
                </a:xfrm>
                <a:prstGeom prst="rect">
                  <a:avLst/>
                </a:prstGeom>
                <a:noFill/>
              </p:spPr>
              <p:txBody>
                <a:bodyPr wrap="square" rtlCol="0">
                  <a:spAutoFit/>
                </a:bodyPr>
                <a:lstStyle/>
                <a:p>
                  <a:r>
                    <a:rPr lang="en-US" sz="1100" b="1" dirty="0"/>
                    <a:t>22</a:t>
                  </a:r>
                  <a:endParaRPr lang="en-IN" sz="1100" b="1" dirty="0"/>
                </a:p>
              </p:txBody>
            </p:sp>
            <p:sp>
              <p:nvSpPr>
                <p:cNvPr id="38" name="TextBox 37">
                  <a:extLst>
                    <a:ext uri="{FF2B5EF4-FFF2-40B4-BE49-F238E27FC236}">
                      <a16:creationId xmlns:a16="http://schemas.microsoft.com/office/drawing/2014/main" id="{B792E85D-F71E-42B4-BB58-7EC8B4D2F42E}"/>
                    </a:ext>
                  </a:extLst>
                </p:cNvPr>
                <p:cNvSpPr txBox="1"/>
                <p:nvPr/>
              </p:nvSpPr>
              <p:spPr>
                <a:xfrm>
                  <a:off x="6834163" y="2761983"/>
                  <a:ext cx="488595" cy="329212"/>
                </a:xfrm>
                <a:prstGeom prst="rect">
                  <a:avLst/>
                </a:prstGeom>
                <a:noFill/>
              </p:spPr>
              <p:txBody>
                <a:bodyPr wrap="square" rtlCol="0">
                  <a:spAutoFit/>
                </a:bodyPr>
                <a:lstStyle/>
                <a:p>
                  <a:r>
                    <a:rPr lang="en-US" sz="1100" b="1" dirty="0"/>
                    <a:t>23</a:t>
                  </a:r>
                  <a:endParaRPr lang="en-IN" sz="1100" b="1" dirty="0"/>
                </a:p>
              </p:txBody>
            </p:sp>
            <p:sp>
              <p:nvSpPr>
                <p:cNvPr id="39" name="TextBox 38">
                  <a:extLst>
                    <a:ext uri="{FF2B5EF4-FFF2-40B4-BE49-F238E27FC236}">
                      <a16:creationId xmlns:a16="http://schemas.microsoft.com/office/drawing/2014/main" id="{ED305C0A-5394-4D3F-A8D5-24009BDA2628}"/>
                    </a:ext>
                  </a:extLst>
                </p:cNvPr>
                <p:cNvSpPr txBox="1"/>
                <p:nvPr/>
              </p:nvSpPr>
              <p:spPr>
                <a:xfrm>
                  <a:off x="7110770" y="2751096"/>
                  <a:ext cx="488595" cy="329212"/>
                </a:xfrm>
                <a:prstGeom prst="rect">
                  <a:avLst/>
                </a:prstGeom>
                <a:noFill/>
              </p:spPr>
              <p:txBody>
                <a:bodyPr wrap="square" rtlCol="0">
                  <a:spAutoFit/>
                </a:bodyPr>
                <a:lstStyle/>
                <a:p>
                  <a:r>
                    <a:rPr lang="en-US" sz="1100" b="1" dirty="0"/>
                    <a:t>24</a:t>
                  </a:r>
                  <a:endParaRPr lang="en-IN" sz="1100" b="1" dirty="0"/>
                </a:p>
              </p:txBody>
            </p:sp>
            <p:sp>
              <p:nvSpPr>
                <p:cNvPr id="40" name="TextBox 39">
                  <a:extLst>
                    <a:ext uri="{FF2B5EF4-FFF2-40B4-BE49-F238E27FC236}">
                      <a16:creationId xmlns:a16="http://schemas.microsoft.com/office/drawing/2014/main" id="{C612433D-A966-43AF-91E0-7463BA81B443}"/>
                    </a:ext>
                  </a:extLst>
                </p:cNvPr>
                <p:cNvSpPr txBox="1"/>
                <p:nvPr/>
              </p:nvSpPr>
              <p:spPr>
                <a:xfrm>
                  <a:off x="7387376" y="2752206"/>
                  <a:ext cx="444194" cy="329212"/>
                </a:xfrm>
                <a:prstGeom prst="rect">
                  <a:avLst/>
                </a:prstGeom>
                <a:noFill/>
              </p:spPr>
              <p:txBody>
                <a:bodyPr wrap="square" rtlCol="0">
                  <a:spAutoFit/>
                </a:bodyPr>
                <a:lstStyle/>
                <a:p>
                  <a:r>
                    <a:rPr lang="en-US" sz="1100" b="1" dirty="0"/>
                    <a:t>25</a:t>
                  </a:r>
                  <a:endParaRPr lang="en-IN" sz="1100" b="1" dirty="0"/>
                </a:p>
              </p:txBody>
            </p:sp>
            <p:sp>
              <p:nvSpPr>
                <p:cNvPr id="41" name="TextBox 40">
                  <a:extLst>
                    <a:ext uri="{FF2B5EF4-FFF2-40B4-BE49-F238E27FC236}">
                      <a16:creationId xmlns:a16="http://schemas.microsoft.com/office/drawing/2014/main" id="{982563C0-A512-4C93-B46E-DDEB2DEF9F83}"/>
                    </a:ext>
                  </a:extLst>
                </p:cNvPr>
                <p:cNvSpPr txBox="1"/>
                <p:nvPr/>
              </p:nvSpPr>
              <p:spPr>
                <a:xfrm>
                  <a:off x="7680675" y="2727640"/>
                  <a:ext cx="488595" cy="329212"/>
                </a:xfrm>
                <a:prstGeom prst="rect">
                  <a:avLst/>
                </a:prstGeom>
                <a:noFill/>
              </p:spPr>
              <p:txBody>
                <a:bodyPr wrap="square" rtlCol="0">
                  <a:spAutoFit/>
                </a:bodyPr>
                <a:lstStyle/>
                <a:p>
                  <a:r>
                    <a:rPr lang="en-US" sz="1100" b="1" dirty="0"/>
                    <a:t>26</a:t>
                  </a:r>
                  <a:endParaRPr lang="en-IN" sz="1100" b="1" dirty="0"/>
                </a:p>
              </p:txBody>
            </p:sp>
            <p:sp>
              <p:nvSpPr>
                <p:cNvPr id="42" name="TextBox 41">
                  <a:extLst>
                    <a:ext uri="{FF2B5EF4-FFF2-40B4-BE49-F238E27FC236}">
                      <a16:creationId xmlns:a16="http://schemas.microsoft.com/office/drawing/2014/main" id="{6B048035-96E6-4627-B84B-9481A33B6D2C}"/>
                    </a:ext>
                  </a:extLst>
                </p:cNvPr>
                <p:cNvSpPr txBox="1"/>
                <p:nvPr/>
              </p:nvSpPr>
              <p:spPr>
                <a:xfrm>
                  <a:off x="7996083" y="2751095"/>
                  <a:ext cx="488595" cy="329212"/>
                </a:xfrm>
                <a:prstGeom prst="rect">
                  <a:avLst/>
                </a:prstGeom>
                <a:noFill/>
              </p:spPr>
              <p:txBody>
                <a:bodyPr wrap="square" rtlCol="0">
                  <a:spAutoFit/>
                </a:bodyPr>
                <a:lstStyle/>
                <a:p>
                  <a:r>
                    <a:rPr lang="en-US" sz="1100" b="1" dirty="0"/>
                    <a:t>27</a:t>
                  </a:r>
                  <a:endParaRPr lang="en-IN" sz="1100" b="1" dirty="0"/>
                </a:p>
              </p:txBody>
            </p:sp>
            <p:sp>
              <p:nvSpPr>
                <p:cNvPr id="43" name="TextBox 42">
                  <a:extLst>
                    <a:ext uri="{FF2B5EF4-FFF2-40B4-BE49-F238E27FC236}">
                      <a16:creationId xmlns:a16="http://schemas.microsoft.com/office/drawing/2014/main" id="{509A3E43-5B7F-4D54-8423-51AF2A0F8866}"/>
                    </a:ext>
                  </a:extLst>
                </p:cNvPr>
                <p:cNvSpPr txBox="1"/>
                <p:nvPr/>
              </p:nvSpPr>
              <p:spPr>
                <a:xfrm>
                  <a:off x="8271631" y="2727640"/>
                  <a:ext cx="488595" cy="329212"/>
                </a:xfrm>
                <a:prstGeom prst="rect">
                  <a:avLst/>
                </a:prstGeom>
                <a:noFill/>
              </p:spPr>
              <p:txBody>
                <a:bodyPr wrap="square" rtlCol="0">
                  <a:spAutoFit/>
                </a:bodyPr>
                <a:lstStyle/>
                <a:p>
                  <a:r>
                    <a:rPr lang="en-US" sz="1100" b="1" dirty="0"/>
                    <a:t>28</a:t>
                  </a:r>
                  <a:endParaRPr lang="en-IN" sz="1100" b="1" dirty="0"/>
                </a:p>
              </p:txBody>
            </p:sp>
            <p:sp>
              <p:nvSpPr>
                <p:cNvPr id="44" name="TextBox 43">
                  <a:extLst>
                    <a:ext uri="{FF2B5EF4-FFF2-40B4-BE49-F238E27FC236}">
                      <a16:creationId xmlns:a16="http://schemas.microsoft.com/office/drawing/2014/main" id="{831F3CDA-9F33-4232-B83B-ABDEBFCAD85B}"/>
                    </a:ext>
                  </a:extLst>
                </p:cNvPr>
                <p:cNvSpPr txBox="1"/>
                <p:nvPr/>
              </p:nvSpPr>
              <p:spPr>
                <a:xfrm>
                  <a:off x="8548237" y="2727640"/>
                  <a:ext cx="488595" cy="329212"/>
                </a:xfrm>
                <a:prstGeom prst="rect">
                  <a:avLst/>
                </a:prstGeom>
                <a:noFill/>
              </p:spPr>
              <p:txBody>
                <a:bodyPr wrap="square" rtlCol="0">
                  <a:spAutoFit/>
                </a:bodyPr>
                <a:lstStyle/>
                <a:p>
                  <a:r>
                    <a:rPr lang="en-US" sz="1100" b="1" dirty="0"/>
                    <a:t>29</a:t>
                  </a:r>
                  <a:endParaRPr lang="en-IN" sz="1100" b="1" dirty="0"/>
                </a:p>
              </p:txBody>
            </p:sp>
            <p:sp>
              <p:nvSpPr>
                <p:cNvPr id="45" name="TextBox 44">
                  <a:extLst>
                    <a:ext uri="{FF2B5EF4-FFF2-40B4-BE49-F238E27FC236}">
                      <a16:creationId xmlns:a16="http://schemas.microsoft.com/office/drawing/2014/main" id="{B30ED436-7412-43FF-9EB3-1B7E55165CAB}"/>
                    </a:ext>
                  </a:extLst>
                </p:cNvPr>
                <p:cNvSpPr txBox="1"/>
                <p:nvPr/>
              </p:nvSpPr>
              <p:spPr>
                <a:xfrm>
                  <a:off x="8881397" y="2745447"/>
                  <a:ext cx="488595" cy="329212"/>
                </a:xfrm>
                <a:prstGeom prst="rect">
                  <a:avLst/>
                </a:prstGeom>
                <a:noFill/>
              </p:spPr>
              <p:txBody>
                <a:bodyPr wrap="square" rtlCol="0">
                  <a:spAutoFit/>
                </a:bodyPr>
                <a:lstStyle/>
                <a:p>
                  <a:r>
                    <a:rPr lang="en-US" sz="1100" b="1" dirty="0"/>
                    <a:t>30</a:t>
                  </a:r>
                  <a:endParaRPr lang="en-IN" sz="1100" b="1" dirty="0"/>
                </a:p>
              </p:txBody>
            </p:sp>
            <p:sp>
              <p:nvSpPr>
                <p:cNvPr id="46" name="TextBox 45">
                  <a:extLst>
                    <a:ext uri="{FF2B5EF4-FFF2-40B4-BE49-F238E27FC236}">
                      <a16:creationId xmlns:a16="http://schemas.microsoft.com/office/drawing/2014/main" id="{749247F3-BE6F-4104-9CBB-53002316183D}"/>
                    </a:ext>
                  </a:extLst>
                </p:cNvPr>
                <p:cNvSpPr txBox="1"/>
                <p:nvPr/>
              </p:nvSpPr>
              <p:spPr>
                <a:xfrm>
                  <a:off x="9138852" y="2748974"/>
                  <a:ext cx="488595" cy="329212"/>
                </a:xfrm>
                <a:prstGeom prst="rect">
                  <a:avLst/>
                </a:prstGeom>
                <a:noFill/>
              </p:spPr>
              <p:txBody>
                <a:bodyPr wrap="square" rtlCol="0">
                  <a:spAutoFit/>
                </a:bodyPr>
                <a:lstStyle/>
                <a:p>
                  <a:r>
                    <a:rPr lang="en-US" sz="1100" b="1" dirty="0"/>
                    <a:t>31</a:t>
                  </a:r>
                  <a:endParaRPr lang="en-IN" sz="1100" b="1" dirty="0"/>
                </a:p>
              </p:txBody>
            </p:sp>
            <p:sp>
              <p:nvSpPr>
                <p:cNvPr id="47" name="TextBox 46">
                  <a:extLst>
                    <a:ext uri="{FF2B5EF4-FFF2-40B4-BE49-F238E27FC236}">
                      <a16:creationId xmlns:a16="http://schemas.microsoft.com/office/drawing/2014/main" id="{CCCCFA1A-0806-47D3-834E-0D5827C0F797}"/>
                    </a:ext>
                  </a:extLst>
                </p:cNvPr>
                <p:cNvSpPr txBox="1"/>
                <p:nvPr/>
              </p:nvSpPr>
              <p:spPr>
                <a:xfrm>
                  <a:off x="9443053" y="2738759"/>
                  <a:ext cx="488595" cy="329212"/>
                </a:xfrm>
                <a:prstGeom prst="rect">
                  <a:avLst/>
                </a:prstGeom>
                <a:noFill/>
              </p:spPr>
              <p:txBody>
                <a:bodyPr wrap="square" rtlCol="0">
                  <a:spAutoFit/>
                </a:bodyPr>
                <a:lstStyle/>
                <a:p>
                  <a:r>
                    <a:rPr lang="en-US" sz="1100" b="1" dirty="0"/>
                    <a:t>32</a:t>
                  </a:r>
                  <a:endParaRPr lang="en-IN" sz="1100" b="1" dirty="0"/>
                </a:p>
              </p:txBody>
            </p:sp>
            <p:sp>
              <p:nvSpPr>
                <p:cNvPr id="48" name="TextBox 47">
                  <a:extLst>
                    <a:ext uri="{FF2B5EF4-FFF2-40B4-BE49-F238E27FC236}">
                      <a16:creationId xmlns:a16="http://schemas.microsoft.com/office/drawing/2014/main" id="{DDFD7C7A-2BA5-4272-8320-EF9466666126}"/>
                    </a:ext>
                  </a:extLst>
                </p:cNvPr>
                <p:cNvSpPr txBox="1"/>
                <p:nvPr/>
              </p:nvSpPr>
              <p:spPr>
                <a:xfrm>
                  <a:off x="9753500" y="2728750"/>
                  <a:ext cx="479990" cy="329212"/>
                </a:xfrm>
                <a:prstGeom prst="rect">
                  <a:avLst/>
                </a:prstGeom>
                <a:noFill/>
              </p:spPr>
              <p:txBody>
                <a:bodyPr wrap="square" rtlCol="0">
                  <a:spAutoFit/>
                </a:bodyPr>
                <a:lstStyle/>
                <a:p>
                  <a:r>
                    <a:rPr lang="en-US" sz="1100" b="1" dirty="0"/>
                    <a:t>32</a:t>
                  </a:r>
                  <a:endParaRPr lang="en-IN" sz="1100" b="1" dirty="0"/>
                </a:p>
              </p:txBody>
            </p:sp>
            <p:sp>
              <p:nvSpPr>
                <p:cNvPr id="49" name="TextBox 48">
                  <a:extLst>
                    <a:ext uri="{FF2B5EF4-FFF2-40B4-BE49-F238E27FC236}">
                      <a16:creationId xmlns:a16="http://schemas.microsoft.com/office/drawing/2014/main" id="{DA17359A-717C-45E3-8ADC-D8D27CD8469A}"/>
                    </a:ext>
                  </a:extLst>
                </p:cNvPr>
                <p:cNvSpPr txBox="1"/>
                <p:nvPr/>
              </p:nvSpPr>
              <p:spPr>
                <a:xfrm>
                  <a:off x="10043552" y="2727640"/>
                  <a:ext cx="488595" cy="329212"/>
                </a:xfrm>
                <a:prstGeom prst="rect">
                  <a:avLst/>
                </a:prstGeom>
                <a:noFill/>
              </p:spPr>
              <p:txBody>
                <a:bodyPr wrap="square" rtlCol="0">
                  <a:spAutoFit/>
                </a:bodyPr>
                <a:lstStyle/>
                <a:p>
                  <a:r>
                    <a:rPr lang="en-US" sz="1100" b="1" dirty="0"/>
                    <a:t>33</a:t>
                  </a:r>
                  <a:endParaRPr lang="en-IN" sz="1100" b="1" dirty="0"/>
                </a:p>
              </p:txBody>
            </p:sp>
            <p:sp>
              <p:nvSpPr>
                <p:cNvPr id="50" name="TextBox 49">
                  <a:extLst>
                    <a:ext uri="{FF2B5EF4-FFF2-40B4-BE49-F238E27FC236}">
                      <a16:creationId xmlns:a16="http://schemas.microsoft.com/office/drawing/2014/main" id="{C21C2B96-0A83-414D-90FE-E564F57A492C}"/>
                    </a:ext>
                  </a:extLst>
                </p:cNvPr>
                <p:cNvSpPr txBox="1"/>
                <p:nvPr/>
              </p:nvSpPr>
              <p:spPr>
                <a:xfrm>
                  <a:off x="10320159" y="2746557"/>
                  <a:ext cx="422038" cy="329212"/>
                </a:xfrm>
                <a:prstGeom prst="rect">
                  <a:avLst/>
                </a:prstGeom>
                <a:noFill/>
              </p:spPr>
              <p:txBody>
                <a:bodyPr wrap="square" rtlCol="0">
                  <a:spAutoFit/>
                </a:bodyPr>
                <a:lstStyle/>
                <a:p>
                  <a:r>
                    <a:rPr lang="en-US" sz="1100" b="1" dirty="0"/>
                    <a:t>34</a:t>
                  </a:r>
                  <a:endParaRPr lang="en-IN" sz="1100" b="1" dirty="0"/>
                </a:p>
              </p:txBody>
            </p:sp>
            <p:sp>
              <p:nvSpPr>
                <p:cNvPr id="51" name="TextBox 50">
                  <a:extLst>
                    <a:ext uri="{FF2B5EF4-FFF2-40B4-BE49-F238E27FC236}">
                      <a16:creationId xmlns:a16="http://schemas.microsoft.com/office/drawing/2014/main" id="{36B32DA6-1130-4F7B-A6F1-0FD8FDE2ADAE}"/>
                    </a:ext>
                  </a:extLst>
                </p:cNvPr>
                <p:cNvSpPr txBox="1"/>
                <p:nvPr/>
              </p:nvSpPr>
              <p:spPr>
                <a:xfrm>
                  <a:off x="10595994" y="2727130"/>
                  <a:ext cx="488595" cy="329212"/>
                </a:xfrm>
                <a:prstGeom prst="rect">
                  <a:avLst/>
                </a:prstGeom>
                <a:noFill/>
              </p:spPr>
              <p:txBody>
                <a:bodyPr wrap="square" rtlCol="0">
                  <a:spAutoFit/>
                </a:bodyPr>
                <a:lstStyle/>
                <a:p>
                  <a:r>
                    <a:rPr lang="en-US" sz="1100" b="1" dirty="0"/>
                    <a:t>35</a:t>
                  </a:r>
                  <a:endParaRPr lang="en-IN" sz="1100" b="1" dirty="0"/>
                </a:p>
              </p:txBody>
            </p:sp>
            <p:sp>
              <p:nvSpPr>
                <p:cNvPr id="52" name="TextBox 51">
                  <a:extLst>
                    <a:ext uri="{FF2B5EF4-FFF2-40B4-BE49-F238E27FC236}">
                      <a16:creationId xmlns:a16="http://schemas.microsoft.com/office/drawing/2014/main" id="{7CE1101C-5656-4282-AFB8-9FA5CC1747D8}"/>
                    </a:ext>
                  </a:extLst>
                </p:cNvPr>
                <p:cNvSpPr txBox="1"/>
                <p:nvPr/>
              </p:nvSpPr>
              <p:spPr>
                <a:xfrm>
                  <a:off x="10898607" y="2727130"/>
                  <a:ext cx="488595" cy="329212"/>
                </a:xfrm>
                <a:prstGeom prst="rect">
                  <a:avLst/>
                </a:prstGeom>
                <a:noFill/>
              </p:spPr>
              <p:txBody>
                <a:bodyPr wrap="square" rtlCol="0">
                  <a:spAutoFit/>
                </a:bodyPr>
                <a:lstStyle/>
                <a:p>
                  <a:r>
                    <a:rPr lang="en-US" sz="1100" b="1" dirty="0"/>
                    <a:t>36</a:t>
                  </a:r>
                  <a:endParaRPr lang="en-IN" sz="1100" b="1" dirty="0"/>
                </a:p>
              </p:txBody>
            </p:sp>
            <p:sp>
              <p:nvSpPr>
                <p:cNvPr id="53" name="TextBox 52">
                  <a:extLst>
                    <a:ext uri="{FF2B5EF4-FFF2-40B4-BE49-F238E27FC236}">
                      <a16:creationId xmlns:a16="http://schemas.microsoft.com/office/drawing/2014/main" id="{ABD00145-25C9-44A1-B11E-DC3CDCEC402E}"/>
                    </a:ext>
                  </a:extLst>
                </p:cNvPr>
                <p:cNvSpPr txBox="1"/>
                <p:nvPr/>
              </p:nvSpPr>
              <p:spPr>
                <a:xfrm>
                  <a:off x="11205472" y="2745447"/>
                  <a:ext cx="488595" cy="329212"/>
                </a:xfrm>
                <a:prstGeom prst="rect">
                  <a:avLst/>
                </a:prstGeom>
                <a:noFill/>
              </p:spPr>
              <p:txBody>
                <a:bodyPr wrap="square" rtlCol="0">
                  <a:spAutoFit/>
                </a:bodyPr>
                <a:lstStyle/>
                <a:p>
                  <a:r>
                    <a:rPr lang="en-US" sz="1100" b="1" dirty="0"/>
                    <a:t>37</a:t>
                  </a:r>
                  <a:endParaRPr lang="en-IN" sz="1100" b="1" dirty="0"/>
                </a:p>
              </p:txBody>
            </p:sp>
          </p:grpSp>
        </p:grpSp>
        <p:grpSp>
          <p:nvGrpSpPr>
            <p:cNvPr id="10" name="Group 9">
              <a:extLst>
                <a:ext uri="{FF2B5EF4-FFF2-40B4-BE49-F238E27FC236}">
                  <a16:creationId xmlns:a16="http://schemas.microsoft.com/office/drawing/2014/main" id="{C610C23D-0E46-4502-9501-BA573C5A7DF8}"/>
                </a:ext>
              </a:extLst>
            </p:cNvPr>
            <p:cNvGrpSpPr/>
            <p:nvPr/>
          </p:nvGrpSpPr>
          <p:grpSpPr>
            <a:xfrm>
              <a:off x="3086824" y="1752599"/>
              <a:ext cx="4626231" cy="1464332"/>
              <a:chOff x="6137116" y="939025"/>
              <a:chExt cx="5493713" cy="1842728"/>
            </a:xfrm>
          </p:grpSpPr>
          <p:pic>
            <p:nvPicPr>
              <p:cNvPr id="11" name="Picture 10">
                <a:extLst>
                  <a:ext uri="{FF2B5EF4-FFF2-40B4-BE49-F238E27FC236}">
                    <a16:creationId xmlns:a16="http://schemas.microsoft.com/office/drawing/2014/main" id="{C912AD37-3EF2-4315-A214-A8B67F4EC90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2" t="18996" r="-92" b="-873"/>
              <a:stretch/>
            </p:blipFill>
            <p:spPr>
              <a:xfrm>
                <a:off x="6137116" y="1032135"/>
                <a:ext cx="5493713" cy="1749618"/>
              </a:xfrm>
              <a:prstGeom prst="rect">
                <a:avLst/>
              </a:prstGeom>
            </p:spPr>
          </p:pic>
          <p:sp>
            <p:nvSpPr>
              <p:cNvPr id="12" name="TextBox 11">
                <a:extLst>
                  <a:ext uri="{FF2B5EF4-FFF2-40B4-BE49-F238E27FC236}">
                    <a16:creationId xmlns:a16="http://schemas.microsoft.com/office/drawing/2014/main" id="{37E12D4B-EF2E-404C-8D52-46B404D69334}"/>
                  </a:ext>
                </a:extLst>
              </p:cNvPr>
              <p:cNvSpPr txBox="1"/>
              <p:nvPr/>
            </p:nvSpPr>
            <p:spPr>
              <a:xfrm>
                <a:off x="6231960" y="939025"/>
                <a:ext cx="276606" cy="329212"/>
              </a:xfrm>
              <a:prstGeom prst="rect">
                <a:avLst/>
              </a:prstGeom>
              <a:noFill/>
            </p:spPr>
            <p:txBody>
              <a:bodyPr wrap="square" rtlCol="0">
                <a:spAutoFit/>
              </a:bodyPr>
              <a:lstStyle/>
              <a:p>
                <a:r>
                  <a:rPr lang="en-US" sz="1100" b="1" dirty="0"/>
                  <a:t>1</a:t>
                </a:r>
                <a:endParaRPr lang="en-IN" sz="1100" b="1" dirty="0"/>
              </a:p>
            </p:txBody>
          </p:sp>
          <p:sp>
            <p:nvSpPr>
              <p:cNvPr id="13" name="TextBox 12">
                <a:extLst>
                  <a:ext uri="{FF2B5EF4-FFF2-40B4-BE49-F238E27FC236}">
                    <a16:creationId xmlns:a16="http://schemas.microsoft.com/office/drawing/2014/main" id="{E92DA859-50FB-435A-94A7-996E1019DB46}"/>
                  </a:ext>
                </a:extLst>
              </p:cNvPr>
              <p:cNvSpPr txBox="1"/>
              <p:nvPr/>
            </p:nvSpPr>
            <p:spPr>
              <a:xfrm>
                <a:off x="6508566" y="967726"/>
                <a:ext cx="276606" cy="329212"/>
              </a:xfrm>
              <a:prstGeom prst="rect">
                <a:avLst/>
              </a:prstGeom>
              <a:noFill/>
            </p:spPr>
            <p:txBody>
              <a:bodyPr wrap="square" rtlCol="0">
                <a:spAutoFit/>
              </a:bodyPr>
              <a:lstStyle/>
              <a:p>
                <a:r>
                  <a:rPr lang="en-US" sz="1100" b="1" dirty="0"/>
                  <a:t>2</a:t>
                </a:r>
                <a:endParaRPr lang="en-IN" sz="1100" b="1" dirty="0"/>
              </a:p>
            </p:txBody>
          </p:sp>
          <p:sp>
            <p:nvSpPr>
              <p:cNvPr id="14" name="TextBox 13">
                <a:extLst>
                  <a:ext uri="{FF2B5EF4-FFF2-40B4-BE49-F238E27FC236}">
                    <a16:creationId xmlns:a16="http://schemas.microsoft.com/office/drawing/2014/main" id="{C4626CB5-826A-4FB3-8C17-696C9F9D2CE9}"/>
                  </a:ext>
                </a:extLst>
              </p:cNvPr>
              <p:cNvSpPr txBox="1"/>
              <p:nvPr/>
            </p:nvSpPr>
            <p:spPr>
              <a:xfrm>
                <a:off x="6748630" y="989247"/>
                <a:ext cx="276606" cy="329212"/>
              </a:xfrm>
              <a:prstGeom prst="rect">
                <a:avLst/>
              </a:prstGeom>
              <a:noFill/>
            </p:spPr>
            <p:txBody>
              <a:bodyPr wrap="square" rtlCol="0">
                <a:spAutoFit/>
              </a:bodyPr>
              <a:lstStyle/>
              <a:p>
                <a:r>
                  <a:rPr lang="en-US" sz="1100" b="1" dirty="0"/>
                  <a:t>3</a:t>
                </a:r>
                <a:endParaRPr lang="en-IN" sz="1100" b="1" dirty="0"/>
              </a:p>
            </p:txBody>
          </p:sp>
          <p:sp>
            <p:nvSpPr>
              <p:cNvPr id="15" name="TextBox 14">
                <a:extLst>
                  <a:ext uri="{FF2B5EF4-FFF2-40B4-BE49-F238E27FC236}">
                    <a16:creationId xmlns:a16="http://schemas.microsoft.com/office/drawing/2014/main" id="{DBDB8A6F-7993-4DE8-A244-5967E45FEB84}"/>
                  </a:ext>
                </a:extLst>
              </p:cNvPr>
              <p:cNvSpPr txBox="1"/>
              <p:nvPr/>
            </p:nvSpPr>
            <p:spPr>
              <a:xfrm>
                <a:off x="7051459" y="989247"/>
                <a:ext cx="276606" cy="329212"/>
              </a:xfrm>
              <a:prstGeom prst="rect">
                <a:avLst/>
              </a:prstGeom>
              <a:noFill/>
            </p:spPr>
            <p:txBody>
              <a:bodyPr wrap="square" rtlCol="0">
                <a:spAutoFit/>
              </a:bodyPr>
              <a:lstStyle/>
              <a:p>
                <a:r>
                  <a:rPr lang="en-US" sz="1100" b="1" dirty="0"/>
                  <a:t>4</a:t>
                </a:r>
                <a:endParaRPr lang="en-IN" sz="1100" b="1" dirty="0"/>
              </a:p>
            </p:txBody>
          </p:sp>
          <p:sp>
            <p:nvSpPr>
              <p:cNvPr id="16" name="TextBox 15">
                <a:extLst>
                  <a:ext uri="{FF2B5EF4-FFF2-40B4-BE49-F238E27FC236}">
                    <a16:creationId xmlns:a16="http://schemas.microsoft.com/office/drawing/2014/main" id="{A5A4D15D-DE66-4134-B10C-5062142BEEA6}"/>
                  </a:ext>
                </a:extLst>
              </p:cNvPr>
              <p:cNvSpPr txBox="1"/>
              <p:nvPr/>
            </p:nvSpPr>
            <p:spPr>
              <a:xfrm>
                <a:off x="7268543" y="989247"/>
                <a:ext cx="276606" cy="329212"/>
              </a:xfrm>
              <a:prstGeom prst="rect">
                <a:avLst/>
              </a:prstGeom>
              <a:noFill/>
            </p:spPr>
            <p:txBody>
              <a:bodyPr wrap="square" rtlCol="0">
                <a:spAutoFit/>
              </a:bodyPr>
              <a:lstStyle/>
              <a:p>
                <a:r>
                  <a:rPr lang="en-US" sz="1100" b="1" dirty="0"/>
                  <a:t>5</a:t>
                </a:r>
                <a:endParaRPr lang="en-IN" sz="1100" b="1" dirty="0"/>
              </a:p>
            </p:txBody>
          </p:sp>
          <p:sp>
            <p:nvSpPr>
              <p:cNvPr id="17" name="TextBox 16">
                <a:extLst>
                  <a:ext uri="{FF2B5EF4-FFF2-40B4-BE49-F238E27FC236}">
                    <a16:creationId xmlns:a16="http://schemas.microsoft.com/office/drawing/2014/main" id="{007C990C-840F-40E2-83A2-829407770957}"/>
                  </a:ext>
                </a:extLst>
              </p:cNvPr>
              <p:cNvSpPr txBox="1"/>
              <p:nvPr/>
            </p:nvSpPr>
            <p:spPr>
              <a:xfrm>
                <a:off x="7545395" y="1003596"/>
                <a:ext cx="276606" cy="329212"/>
              </a:xfrm>
              <a:prstGeom prst="rect">
                <a:avLst/>
              </a:prstGeom>
              <a:noFill/>
            </p:spPr>
            <p:txBody>
              <a:bodyPr wrap="square" rtlCol="0">
                <a:spAutoFit/>
              </a:bodyPr>
              <a:lstStyle/>
              <a:p>
                <a:r>
                  <a:rPr lang="en-US" sz="1100" b="1" dirty="0"/>
                  <a:t>6</a:t>
                </a:r>
                <a:endParaRPr lang="en-IN" sz="1100" b="1" dirty="0"/>
              </a:p>
            </p:txBody>
          </p:sp>
          <p:sp>
            <p:nvSpPr>
              <p:cNvPr id="18" name="TextBox 17">
                <a:extLst>
                  <a:ext uri="{FF2B5EF4-FFF2-40B4-BE49-F238E27FC236}">
                    <a16:creationId xmlns:a16="http://schemas.microsoft.com/office/drawing/2014/main" id="{941C3C36-5F64-485A-9377-2D0CD584F468}"/>
                  </a:ext>
                </a:extLst>
              </p:cNvPr>
              <p:cNvSpPr txBox="1"/>
              <p:nvPr/>
            </p:nvSpPr>
            <p:spPr>
              <a:xfrm>
                <a:off x="7822001" y="974896"/>
                <a:ext cx="276606" cy="329212"/>
              </a:xfrm>
              <a:prstGeom prst="rect">
                <a:avLst/>
              </a:prstGeom>
              <a:noFill/>
            </p:spPr>
            <p:txBody>
              <a:bodyPr wrap="square" rtlCol="0">
                <a:spAutoFit/>
              </a:bodyPr>
              <a:lstStyle/>
              <a:p>
                <a:r>
                  <a:rPr lang="en-US" sz="1100" b="1" dirty="0"/>
                  <a:t>7</a:t>
                </a:r>
                <a:endParaRPr lang="en-IN" sz="1100" b="1" dirty="0"/>
              </a:p>
            </p:txBody>
          </p:sp>
          <p:sp>
            <p:nvSpPr>
              <p:cNvPr id="19" name="TextBox 18">
                <a:extLst>
                  <a:ext uri="{FF2B5EF4-FFF2-40B4-BE49-F238E27FC236}">
                    <a16:creationId xmlns:a16="http://schemas.microsoft.com/office/drawing/2014/main" id="{C85B9DD2-27C5-49B6-98D8-80C52DDDAF04}"/>
                  </a:ext>
                </a:extLst>
              </p:cNvPr>
              <p:cNvSpPr txBox="1"/>
              <p:nvPr/>
            </p:nvSpPr>
            <p:spPr>
              <a:xfrm>
                <a:off x="8084725" y="974896"/>
                <a:ext cx="276606" cy="329212"/>
              </a:xfrm>
              <a:prstGeom prst="rect">
                <a:avLst/>
              </a:prstGeom>
              <a:noFill/>
            </p:spPr>
            <p:txBody>
              <a:bodyPr wrap="square" rtlCol="0">
                <a:spAutoFit/>
              </a:bodyPr>
              <a:lstStyle/>
              <a:p>
                <a:r>
                  <a:rPr lang="en-US" sz="1100" b="1" dirty="0"/>
                  <a:t>8</a:t>
                </a:r>
                <a:endParaRPr lang="en-IN" sz="1100" b="1" dirty="0"/>
              </a:p>
            </p:txBody>
          </p:sp>
          <p:sp>
            <p:nvSpPr>
              <p:cNvPr id="20" name="TextBox 19">
                <a:extLst>
                  <a:ext uri="{FF2B5EF4-FFF2-40B4-BE49-F238E27FC236}">
                    <a16:creationId xmlns:a16="http://schemas.microsoft.com/office/drawing/2014/main" id="{7CED49C7-4438-4D24-9B0A-67B7FB41D685}"/>
                  </a:ext>
                </a:extLst>
              </p:cNvPr>
              <p:cNvSpPr txBox="1"/>
              <p:nvPr/>
            </p:nvSpPr>
            <p:spPr>
              <a:xfrm>
                <a:off x="8341622" y="989247"/>
                <a:ext cx="276606" cy="329212"/>
              </a:xfrm>
              <a:prstGeom prst="rect">
                <a:avLst/>
              </a:prstGeom>
              <a:noFill/>
            </p:spPr>
            <p:txBody>
              <a:bodyPr wrap="square" rtlCol="0">
                <a:spAutoFit/>
              </a:bodyPr>
              <a:lstStyle/>
              <a:p>
                <a:r>
                  <a:rPr lang="en-US" sz="1100" b="1" dirty="0"/>
                  <a:t>9</a:t>
                </a:r>
                <a:endParaRPr lang="en-IN" sz="1100" b="1" dirty="0"/>
              </a:p>
            </p:txBody>
          </p:sp>
          <p:sp>
            <p:nvSpPr>
              <p:cNvPr id="21" name="TextBox 20">
                <a:extLst>
                  <a:ext uri="{FF2B5EF4-FFF2-40B4-BE49-F238E27FC236}">
                    <a16:creationId xmlns:a16="http://schemas.microsoft.com/office/drawing/2014/main" id="{346C379D-5267-4ACA-8895-6D4A91D19A4A}"/>
                  </a:ext>
                </a:extLst>
              </p:cNvPr>
              <p:cNvSpPr txBox="1"/>
              <p:nvPr/>
            </p:nvSpPr>
            <p:spPr>
              <a:xfrm>
                <a:off x="8515149" y="974895"/>
                <a:ext cx="558478" cy="329212"/>
              </a:xfrm>
              <a:prstGeom prst="rect">
                <a:avLst/>
              </a:prstGeom>
              <a:noFill/>
            </p:spPr>
            <p:txBody>
              <a:bodyPr wrap="square" rtlCol="0">
                <a:spAutoFit/>
              </a:bodyPr>
              <a:lstStyle/>
              <a:p>
                <a:r>
                  <a:rPr lang="en-US" sz="1100" b="1" dirty="0"/>
                  <a:t>10</a:t>
                </a:r>
                <a:endParaRPr lang="en-IN" sz="1100" b="1" dirty="0"/>
              </a:p>
            </p:txBody>
          </p:sp>
          <p:sp>
            <p:nvSpPr>
              <p:cNvPr id="22" name="TextBox 21">
                <a:extLst>
                  <a:ext uri="{FF2B5EF4-FFF2-40B4-BE49-F238E27FC236}">
                    <a16:creationId xmlns:a16="http://schemas.microsoft.com/office/drawing/2014/main" id="{2F0CAF5D-C4E5-4C0F-A4AF-8DE228014E5B}"/>
                  </a:ext>
                </a:extLst>
              </p:cNvPr>
              <p:cNvSpPr txBox="1"/>
              <p:nvPr/>
            </p:nvSpPr>
            <p:spPr>
              <a:xfrm>
                <a:off x="8783753" y="982239"/>
                <a:ext cx="521953" cy="329212"/>
              </a:xfrm>
              <a:prstGeom prst="rect">
                <a:avLst/>
              </a:prstGeom>
              <a:noFill/>
            </p:spPr>
            <p:txBody>
              <a:bodyPr wrap="square" rtlCol="0">
                <a:spAutoFit/>
              </a:bodyPr>
              <a:lstStyle/>
              <a:p>
                <a:r>
                  <a:rPr lang="en-US" sz="1100" b="1" dirty="0"/>
                  <a:t>11</a:t>
                </a:r>
                <a:endParaRPr lang="en-IN" sz="1100" b="1" dirty="0"/>
              </a:p>
            </p:txBody>
          </p:sp>
          <p:sp>
            <p:nvSpPr>
              <p:cNvPr id="23" name="TextBox 22">
                <a:extLst>
                  <a:ext uri="{FF2B5EF4-FFF2-40B4-BE49-F238E27FC236}">
                    <a16:creationId xmlns:a16="http://schemas.microsoft.com/office/drawing/2014/main" id="{8D9E0963-E119-4D38-A109-FE955F11BB2F}"/>
                  </a:ext>
                </a:extLst>
              </p:cNvPr>
              <p:cNvSpPr txBox="1"/>
              <p:nvPr/>
            </p:nvSpPr>
            <p:spPr>
              <a:xfrm>
                <a:off x="9081630" y="989247"/>
                <a:ext cx="470346" cy="329212"/>
              </a:xfrm>
              <a:prstGeom prst="rect">
                <a:avLst/>
              </a:prstGeom>
              <a:noFill/>
            </p:spPr>
            <p:txBody>
              <a:bodyPr wrap="square" rtlCol="0">
                <a:spAutoFit/>
              </a:bodyPr>
              <a:lstStyle/>
              <a:p>
                <a:r>
                  <a:rPr lang="en-US" sz="1100" b="1" dirty="0"/>
                  <a:t>12</a:t>
                </a:r>
                <a:endParaRPr lang="en-IN" sz="1100" b="1" dirty="0"/>
              </a:p>
            </p:txBody>
          </p:sp>
          <p:sp>
            <p:nvSpPr>
              <p:cNvPr id="24" name="TextBox 23">
                <a:extLst>
                  <a:ext uri="{FF2B5EF4-FFF2-40B4-BE49-F238E27FC236}">
                    <a16:creationId xmlns:a16="http://schemas.microsoft.com/office/drawing/2014/main" id="{337B0E4E-3516-4989-83A1-3142F179BA9D}"/>
                  </a:ext>
                </a:extLst>
              </p:cNvPr>
              <p:cNvSpPr txBox="1"/>
              <p:nvPr/>
            </p:nvSpPr>
            <p:spPr>
              <a:xfrm>
                <a:off x="9350234" y="967726"/>
                <a:ext cx="505101" cy="329212"/>
              </a:xfrm>
              <a:prstGeom prst="rect">
                <a:avLst/>
              </a:prstGeom>
              <a:noFill/>
            </p:spPr>
            <p:txBody>
              <a:bodyPr wrap="square" rtlCol="0">
                <a:spAutoFit/>
              </a:bodyPr>
              <a:lstStyle/>
              <a:p>
                <a:r>
                  <a:rPr lang="en-US" sz="1100" b="1" dirty="0"/>
                  <a:t>13</a:t>
                </a:r>
                <a:endParaRPr lang="en-IN" sz="1100" b="1" dirty="0"/>
              </a:p>
            </p:txBody>
          </p:sp>
          <p:sp>
            <p:nvSpPr>
              <p:cNvPr id="25" name="TextBox 24">
                <a:extLst>
                  <a:ext uri="{FF2B5EF4-FFF2-40B4-BE49-F238E27FC236}">
                    <a16:creationId xmlns:a16="http://schemas.microsoft.com/office/drawing/2014/main" id="{752C75C5-2D11-4630-9611-F6B89A9152FE}"/>
                  </a:ext>
                </a:extLst>
              </p:cNvPr>
              <p:cNvSpPr txBox="1"/>
              <p:nvPr/>
            </p:nvSpPr>
            <p:spPr>
              <a:xfrm>
                <a:off x="9569591" y="982147"/>
                <a:ext cx="572307" cy="329212"/>
              </a:xfrm>
              <a:prstGeom prst="rect">
                <a:avLst/>
              </a:prstGeom>
              <a:noFill/>
            </p:spPr>
            <p:txBody>
              <a:bodyPr wrap="square" rtlCol="0">
                <a:spAutoFit/>
              </a:bodyPr>
              <a:lstStyle/>
              <a:p>
                <a:r>
                  <a:rPr lang="en-US" sz="1100" b="1" dirty="0"/>
                  <a:t>14</a:t>
                </a:r>
                <a:endParaRPr lang="en-IN" sz="1100" b="1" dirty="0"/>
              </a:p>
            </p:txBody>
          </p:sp>
          <p:sp>
            <p:nvSpPr>
              <p:cNvPr id="26" name="TextBox 25">
                <a:extLst>
                  <a:ext uri="{FF2B5EF4-FFF2-40B4-BE49-F238E27FC236}">
                    <a16:creationId xmlns:a16="http://schemas.microsoft.com/office/drawing/2014/main" id="{CEFAD670-3D74-42AF-9896-B0F3D41BFA99}"/>
                  </a:ext>
                </a:extLst>
              </p:cNvPr>
              <p:cNvSpPr txBox="1"/>
              <p:nvPr/>
            </p:nvSpPr>
            <p:spPr>
              <a:xfrm>
                <a:off x="9801669" y="986271"/>
                <a:ext cx="657360" cy="329212"/>
              </a:xfrm>
              <a:prstGeom prst="rect">
                <a:avLst/>
              </a:prstGeom>
              <a:noFill/>
            </p:spPr>
            <p:txBody>
              <a:bodyPr wrap="square" rtlCol="0">
                <a:spAutoFit/>
              </a:bodyPr>
              <a:lstStyle/>
              <a:p>
                <a:r>
                  <a:rPr lang="en-US" sz="1100" b="1" dirty="0"/>
                  <a:t>15</a:t>
                </a:r>
                <a:endParaRPr lang="en-IN" sz="1100" b="1" dirty="0"/>
              </a:p>
            </p:txBody>
          </p:sp>
          <p:sp>
            <p:nvSpPr>
              <p:cNvPr id="27" name="TextBox 26">
                <a:extLst>
                  <a:ext uri="{FF2B5EF4-FFF2-40B4-BE49-F238E27FC236}">
                    <a16:creationId xmlns:a16="http://schemas.microsoft.com/office/drawing/2014/main" id="{FFAB5FB3-E295-4494-9E95-DF50640C448E}"/>
                  </a:ext>
                </a:extLst>
              </p:cNvPr>
              <p:cNvSpPr txBox="1"/>
              <p:nvPr/>
            </p:nvSpPr>
            <p:spPr>
              <a:xfrm>
                <a:off x="10059557" y="967723"/>
                <a:ext cx="558478" cy="329212"/>
              </a:xfrm>
              <a:prstGeom prst="rect">
                <a:avLst/>
              </a:prstGeom>
              <a:noFill/>
            </p:spPr>
            <p:txBody>
              <a:bodyPr wrap="square" rtlCol="0">
                <a:spAutoFit/>
              </a:bodyPr>
              <a:lstStyle/>
              <a:p>
                <a:r>
                  <a:rPr lang="en-US" sz="1100" b="1" dirty="0"/>
                  <a:t>16</a:t>
                </a:r>
                <a:endParaRPr lang="en-IN" sz="1100" b="1" dirty="0"/>
              </a:p>
            </p:txBody>
          </p:sp>
          <p:sp>
            <p:nvSpPr>
              <p:cNvPr id="28" name="TextBox 27">
                <a:extLst>
                  <a:ext uri="{FF2B5EF4-FFF2-40B4-BE49-F238E27FC236}">
                    <a16:creationId xmlns:a16="http://schemas.microsoft.com/office/drawing/2014/main" id="{D53B3C1A-0503-4571-9CAF-B8E46F6DB116}"/>
                  </a:ext>
                </a:extLst>
              </p:cNvPr>
              <p:cNvSpPr txBox="1"/>
              <p:nvPr/>
            </p:nvSpPr>
            <p:spPr>
              <a:xfrm>
                <a:off x="10320159" y="981763"/>
                <a:ext cx="529699" cy="329212"/>
              </a:xfrm>
              <a:prstGeom prst="rect">
                <a:avLst/>
              </a:prstGeom>
              <a:noFill/>
            </p:spPr>
            <p:txBody>
              <a:bodyPr wrap="square" rtlCol="0">
                <a:spAutoFit/>
              </a:bodyPr>
              <a:lstStyle/>
              <a:p>
                <a:r>
                  <a:rPr lang="en-US" sz="1100" b="1" dirty="0"/>
                  <a:t>17</a:t>
                </a:r>
                <a:endParaRPr lang="en-IN" sz="1100" b="1" dirty="0"/>
              </a:p>
            </p:txBody>
          </p:sp>
          <p:sp>
            <p:nvSpPr>
              <p:cNvPr id="29" name="TextBox 28">
                <a:extLst>
                  <a:ext uri="{FF2B5EF4-FFF2-40B4-BE49-F238E27FC236}">
                    <a16:creationId xmlns:a16="http://schemas.microsoft.com/office/drawing/2014/main" id="{381372D2-19F7-4BA0-8CEC-0DE59ED137D1}"/>
                  </a:ext>
                </a:extLst>
              </p:cNvPr>
              <p:cNvSpPr txBox="1"/>
              <p:nvPr/>
            </p:nvSpPr>
            <p:spPr>
              <a:xfrm>
                <a:off x="10620246" y="1010612"/>
                <a:ext cx="475894" cy="329212"/>
              </a:xfrm>
              <a:prstGeom prst="rect">
                <a:avLst/>
              </a:prstGeom>
              <a:noFill/>
            </p:spPr>
            <p:txBody>
              <a:bodyPr wrap="square" rtlCol="0">
                <a:spAutoFit/>
              </a:bodyPr>
              <a:lstStyle/>
              <a:p>
                <a:r>
                  <a:rPr lang="en-US" sz="1100" b="1" dirty="0"/>
                  <a:t>18</a:t>
                </a:r>
                <a:endParaRPr lang="en-IN" sz="1100" b="1" dirty="0"/>
              </a:p>
            </p:txBody>
          </p:sp>
          <p:sp>
            <p:nvSpPr>
              <p:cNvPr id="30" name="TextBox 29">
                <a:extLst>
                  <a:ext uri="{FF2B5EF4-FFF2-40B4-BE49-F238E27FC236}">
                    <a16:creationId xmlns:a16="http://schemas.microsoft.com/office/drawing/2014/main" id="{1DAAB917-FC0D-4993-A893-D550EC108D50}"/>
                  </a:ext>
                </a:extLst>
              </p:cNvPr>
              <p:cNvSpPr txBox="1"/>
              <p:nvPr/>
            </p:nvSpPr>
            <p:spPr>
              <a:xfrm>
                <a:off x="10915673" y="1011475"/>
                <a:ext cx="488595" cy="329212"/>
              </a:xfrm>
              <a:prstGeom prst="rect">
                <a:avLst/>
              </a:prstGeom>
              <a:noFill/>
            </p:spPr>
            <p:txBody>
              <a:bodyPr wrap="square" rtlCol="0">
                <a:spAutoFit/>
              </a:bodyPr>
              <a:lstStyle/>
              <a:p>
                <a:r>
                  <a:rPr lang="en-US" sz="1100" b="1" dirty="0"/>
                  <a:t>19</a:t>
                </a:r>
                <a:endParaRPr lang="en-IN" sz="1100" b="1" dirty="0"/>
              </a:p>
            </p:txBody>
          </p:sp>
          <p:sp>
            <p:nvSpPr>
              <p:cNvPr id="31" name="TextBox 30">
                <a:extLst>
                  <a:ext uri="{FF2B5EF4-FFF2-40B4-BE49-F238E27FC236}">
                    <a16:creationId xmlns:a16="http://schemas.microsoft.com/office/drawing/2014/main" id="{9D0E5DD1-C221-48BD-9923-B77A040449B7}"/>
                  </a:ext>
                </a:extLst>
              </p:cNvPr>
              <p:cNvSpPr txBox="1"/>
              <p:nvPr/>
            </p:nvSpPr>
            <p:spPr>
              <a:xfrm>
                <a:off x="11165366" y="982143"/>
                <a:ext cx="465463" cy="329212"/>
              </a:xfrm>
              <a:prstGeom prst="rect">
                <a:avLst/>
              </a:prstGeom>
              <a:noFill/>
            </p:spPr>
            <p:txBody>
              <a:bodyPr wrap="square" rtlCol="0">
                <a:spAutoFit/>
              </a:bodyPr>
              <a:lstStyle/>
              <a:p>
                <a:r>
                  <a:rPr lang="en-US" sz="1100" b="1" dirty="0"/>
                  <a:t>20</a:t>
                </a:r>
                <a:endParaRPr lang="en-IN" sz="1100" b="1" dirty="0"/>
              </a:p>
            </p:txBody>
          </p:sp>
        </p:grpSp>
      </p:grpSp>
      <p:sp>
        <p:nvSpPr>
          <p:cNvPr id="77" name="TextBox 76">
            <a:extLst>
              <a:ext uri="{FF2B5EF4-FFF2-40B4-BE49-F238E27FC236}">
                <a16:creationId xmlns:a16="http://schemas.microsoft.com/office/drawing/2014/main" id="{F2CC7C6F-96A6-4711-8F7F-427A082C2687}"/>
              </a:ext>
            </a:extLst>
          </p:cNvPr>
          <p:cNvSpPr txBox="1"/>
          <p:nvPr/>
        </p:nvSpPr>
        <p:spPr>
          <a:xfrm>
            <a:off x="7202449" y="5719197"/>
            <a:ext cx="6098344" cy="369332"/>
          </a:xfrm>
          <a:prstGeom prst="rect">
            <a:avLst/>
          </a:prstGeom>
          <a:noFill/>
        </p:spPr>
        <p:txBody>
          <a:bodyPr wrap="square">
            <a:spAutoFit/>
          </a:bodyPr>
          <a:lstStyle/>
          <a:p>
            <a:r>
              <a:rPr lang="en-US" b="1" dirty="0"/>
              <a:t>0.8% Agarose Gel Electrophoresis</a:t>
            </a:r>
            <a:endParaRPr lang="en-IN" b="1" dirty="0"/>
          </a:p>
        </p:txBody>
      </p:sp>
    </p:spTree>
    <p:extLst>
      <p:ext uri="{BB962C8B-B14F-4D97-AF65-F5344CB8AC3E}">
        <p14:creationId xmlns:p14="http://schemas.microsoft.com/office/powerpoint/2010/main" val="3750046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FE016-F437-415B-A40D-314FA8D96BF2}"/>
              </a:ext>
            </a:extLst>
          </p:cNvPr>
          <p:cNvSpPr>
            <a:spLocks noGrp="1"/>
          </p:cNvSpPr>
          <p:nvPr>
            <p:ph type="title"/>
          </p:nvPr>
        </p:nvSpPr>
        <p:spPr>
          <a:xfrm>
            <a:off x="248624" y="664512"/>
            <a:ext cx="5334000" cy="646332"/>
          </a:xfrm>
        </p:spPr>
        <p:txBody>
          <a:bodyPr>
            <a:normAutofit fontScale="90000"/>
          </a:bodyPr>
          <a:lstStyle/>
          <a:p>
            <a:r>
              <a:rPr lang="en-US" b="1" dirty="0">
                <a:latin typeface="Arial" panose="020B0604020202020204" pitchFamily="34" charset="0"/>
                <a:cs typeface="Arial" panose="020B0604020202020204" pitchFamily="34" charset="0"/>
              </a:rPr>
              <a:t>Analysis of quality and quantity of </a:t>
            </a:r>
            <a:r>
              <a:rPr lang="en-US" sz="3700" b="1" dirty="0" err="1">
                <a:latin typeface="Arial" panose="020B0604020202020204" pitchFamily="34" charset="0"/>
                <a:cs typeface="Arial" panose="020B0604020202020204" pitchFamily="34" charset="0"/>
              </a:rPr>
              <a:t>ccf</a:t>
            </a:r>
            <a:r>
              <a:rPr lang="en-US" sz="3700" b="1" dirty="0">
                <a:latin typeface="Arial" panose="020B0604020202020204" pitchFamily="34" charset="0"/>
                <a:cs typeface="Arial" panose="020B0604020202020204" pitchFamily="34" charset="0"/>
              </a:rPr>
              <a:t>-DNA</a:t>
            </a:r>
            <a:endParaRPr lang="en-IN" b="1" dirty="0">
              <a:latin typeface="Arial" panose="020B0604020202020204" pitchFamily="34" charset="0"/>
              <a:cs typeface="Arial" panose="020B0604020202020204" pitchFamily="34" charset="0"/>
            </a:endParaRPr>
          </a:p>
        </p:txBody>
      </p:sp>
      <p:pic>
        <p:nvPicPr>
          <p:cNvPr id="5" name="Content Placeholder 6">
            <a:extLst>
              <a:ext uri="{FF2B5EF4-FFF2-40B4-BE49-F238E27FC236}">
                <a16:creationId xmlns:a16="http://schemas.microsoft.com/office/drawing/2014/main" id="{18D2C2A0-990B-4305-92B5-40CD92595603}"/>
              </a:ext>
            </a:extLst>
          </p:cNvPr>
          <p:cNvPicPr>
            <a:picLocks noChangeAspect="1"/>
          </p:cNvPicPr>
          <p:nvPr/>
        </p:nvPicPr>
        <p:blipFill>
          <a:blip r:embed="rId2"/>
          <a:stretch>
            <a:fillRect/>
          </a:stretch>
        </p:blipFill>
        <p:spPr>
          <a:xfrm>
            <a:off x="5410201" y="191480"/>
            <a:ext cx="4510214" cy="3237520"/>
          </a:xfrm>
          <a:prstGeom prst="rect">
            <a:avLst/>
          </a:prstGeom>
        </p:spPr>
      </p:pic>
      <p:sp>
        <p:nvSpPr>
          <p:cNvPr id="7" name="TextBox 6">
            <a:extLst>
              <a:ext uri="{FF2B5EF4-FFF2-40B4-BE49-F238E27FC236}">
                <a16:creationId xmlns:a16="http://schemas.microsoft.com/office/drawing/2014/main" id="{4D70090B-7BA8-4216-895A-5ACD2699D72B}"/>
              </a:ext>
            </a:extLst>
          </p:cNvPr>
          <p:cNvSpPr txBox="1"/>
          <p:nvPr/>
        </p:nvSpPr>
        <p:spPr>
          <a:xfrm>
            <a:off x="9920415" y="1664655"/>
            <a:ext cx="2271584" cy="523220"/>
          </a:xfrm>
          <a:prstGeom prst="rect">
            <a:avLst/>
          </a:prstGeom>
          <a:noFill/>
        </p:spPr>
        <p:txBody>
          <a:bodyPr wrap="square">
            <a:spAutoFit/>
          </a:bodyPr>
          <a:lstStyle/>
          <a:p>
            <a:r>
              <a:rPr lang="en-US" sz="1400" b="1" dirty="0">
                <a:latin typeface="Arial" panose="020B0604020202020204" pitchFamily="34" charset="0"/>
                <a:cs typeface="Arial" panose="020B0604020202020204" pitchFamily="34" charset="0"/>
              </a:rPr>
              <a:t>Nanodrop measurement  of </a:t>
            </a:r>
            <a:r>
              <a:rPr lang="en-US" sz="1400" b="1" dirty="0" err="1">
                <a:latin typeface="Arial" panose="020B0604020202020204" pitchFamily="34" charset="0"/>
                <a:cs typeface="Arial" panose="020B0604020202020204" pitchFamily="34" charset="0"/>
              </a:rPr>
              <a:t>ccf</a:t>
            </a:r>
            <a:r>
              <a:rPr lang="en-US" sz="1400" b="1" dirty="0">
                <a:latin typeface="Arial" panose="020B0604020202020204" pitchFamily="34" charset="0"/>
                <a:cs typeface="Arial" panose="020B0604020202020204" pitchFamily="34" charset="0"/>
              </a:rPr>
              <a:t>-DNA by 260/280 </a:t>
            </a:r>
            <a:endParaRPr lang="en-IN" sz="1400" b="1" dirty="0">
              <a:latin typeface="Arial" panose="020B0604020202020204" pitchFamily="34" charset="0"/>
              <a:cs typeface="Arial" panose="020B0604020202020204" pitchFamily="34" charset="0"/>
            </a:endParaRPr>
          </a:p>
        </p:txBody>
      </p:sp>
      <p:pic>
        <p:nvPicPr>
          <p:cNvPr id="9" name="Content Placeholder 3">
            <a:extLst>
              <a:ext uri="{FF2B5EF4-FFF2-40B4-BE49-F238E27FC236}">
                <a16:creationId xmlns:a16="http://schemas.microsoft.com/office/drawing/2014/main" id="{8457CD9F-2804-46EE-B516-72784A18D1F3}"/>
              </a:ext>
            </a:extLst>
          </p:cNvPr>
          <p:cNvPicPr>
            <a:picLocks noChangeAspect="1"/>
          </p:cNvPicPr>
          <p:nvPr/>
        </p:nvPicPr>
        <p:blipFill rotWithShape="1">
          <a:blip r:embed="rId3"/>
          <a:srcRect t="3203"/>
          <a:stretch/>
        </p:blipFill>
        <p:spPr>
          <a:xfrm>
            <a:off x="1" y="1686611"/>
            <a:ext cx="4648200" cy="3597050"/>
          </a:xfrm>
          <a:prstGeom prst="rect">
            <a:avLst/>
          </a:prstGeom>
        </p:spPr>
      </p:pic>
      <p:pic>
        <p:nvPicPr>
          <p:cNvPr id="10" name="Picture 9">
            <a:extLst>
              <a:ext uri="{FF2B5EF4-FFF2-40B4-BE49-F238E27FC236}">
                <a16:creationId xmlns:a16="http://schemas.microsoft.com/office/drawing/2014/main" id="{A4C6D569-5713-4506-9EB6-CE1FF4117C04}"/>
              </a:ext>
            </a:extLst>
          </p:cNvPr>
          <p:cNvPicPr>
            <a:picLocks noChangeAspect="1"/>
          </p:cNvPicPr>
          <p:nvPr/>
        </p:nvPicPr>
        <p:blipFill>
          <a:blip r:embed="rId4"/>
          <a:stretch>
            <a:fillRect/>
          </a:stretch>
        </p:blipFill>
        <p:spPr>
          <a:xfrm>
            <a:off x="6969062" y="3581401"/>
            <a:ext cx="4883245" cy="3083182"/>
          </a:xfrm>
          <a:prstGeom prst="rect">
            <a:avLst/>
          </a:prstGeom>
        </p:spPr>
      </p:pic>
      <p:sp>
        <p:nvSpPr>
          <p:cNvPr id="12" name="TextBox 11">
            <a:extLst>
              <a:ext uri="{FF2B5EF4-FFF2-40B4-BE49-F238E27FC236}">
                <a16:creationId xmlns:a16="http://schemas.microsoft.com/office/drawing/2014/main" id="{3685185C-58D5-4BE4-B20A-350E504A5551}"/>
              </a:ext>
            </a:extLst>
          </p:cNvPr>
          <p:cNvSpPr txBox="1"/>
          <p:nvPr/>
        </p:nvSpPr>
        <p:spPr>
          <a:xfrm>
            <a:off x="935096" y="5249734"/>
            <a:ext cx="3200399" cy="523220"/>
          </a:xfrm>
          <a:prstGeom prst="rect">
            <a:avLst/>
          </a:prstGeom>
          <a:noFill/>
        </p:spPr>
        <p:txBody>
          <a:bodyPr wrap="square">
            <a:spAutoFit/>
          </a:bodyPr>
          <a:lstStyle/>
          <a:p>
            <a:r>
              <a:rPr lang="en-US" sz="1400" b="1" dirty="0">
                <a:latin typeface="Arial" panose="020B0604020202020204" pitchFamily="34" charset="0"/>
                <a:cs typeface="Arial" panose="020B0604020202020204" pitchFamily="34" charset="0"/>
              </a:rPr>
              <a:t>The quality of DNA is confirmed by β-Globin as an internal control.</a:t>
            </a:r>
            <a:endParaRPr lang="en-IN" sz="1400" b="1"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D26A9072-EC00-420A-A56F-FB807D7E0417}"/>
              </a:ext>
            </a:extLst>
          </p:cNvPr>
          <p:cNvSpPr/>
          <p:nvPr/>
        </p:nvSpPr>
        <p:spPr>
          <a:xfrm>
            <a:off x="5700107" y="5192835"/>
            <a:ext cx="1387189" cy="822550"/>
          </a:xfrm>
          <a:prstGeom prst="rect">
            <a:avLst/>
          </a:prstGeom>
        </p:spPr>
        <p:txBody>
          <a:bodyPr/>
          <a:lstStyle/>
          <a:p>
            <a:pPr lvl="0"/>
            <a:r>
              <a:rPr lang="en-US" sz="1400" b="1" dirty="0">
                <a:latin typeface="Arial" panose="020B0604020202020204" pitchFamily="34" charset="0"/>
                <a:cs typeface="Arial" panose="020B0604020202020204" pitchFamily="34" charset="0"/>
              </a:rPr>
              <a:t>Detection of       HPV-16&amp;18    </a:t>
            </a:r>
            <a:endParaRPr lang="en-IN"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706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CDE10-AF4E-4136-9EB3-3D39E2E65AE2}"/>
              </a:ext>
            </a:extLst>
          </p:cNvPr>
          <p:cNvSpPr>
            <a:spLocks noGrp="1"/>
          </p:cNvSpPr>
          <p:nvPr>
            <p:ph type="title"/>
          </p:nvPr>
        </p:nvSpPr>
        <p:spPr>
          <a:xfrm>
            <a:off x="957979" y="185823"/>
            <a:ext cx="8329825" cy="1082674"/>
          </a:xfrm>
        </p:spPr>
        <p:txBody>
          <a:bodyPr>
            <a:normAutofit/>
          </a:bodyPr>
          <a:lstStyle/>
          <a:p>
            <a:r>
              <a:rPr lang="en-US" sz="2600" b="1" dirty="0" err="1">
                <a:latin typeface="Arial" panose="020B0604020202020204" pitchFamily="34" charset="0"/>
                <a:cs typeface="Arial" panose="020B0604020202020204" pitchFamily="34" charset="0"/>
              </a:rPr>
              <a:t>ccf</a:t>
            </a:r>
            <a:r>
              <a:rPr lang="en-US" sz="2600" b="1" dirty="0">
                <a:latin typeface="Arial" panose="020B0604020202020204" pitchFamily="34" charset="0"/>
                <a:cs typeface="Arial" panose="020B0604020202020204" pitchFamily="34" charset="0"/>
              </a:rPr>
              <a:t>-DNA can be </a:t>
            </a:r>
            <a:r>
              <a:rPr lang="en-US" b="1" dirty="0">
                <a:latin typeface="Arial" panose="020B0604020202020204" pitchFamily="34" charset="0"/>
                <a:cs typeface="Arial" panose="020B0604020202020204" pitchFamily="34" charset="0"/>
              </a:rPr>
              <a:t>used</a:t>
            </a:r>
            <a:r>
              <a:rPr lang="en-US" sz="2600" b="1" dirty="0">
                <a:latin typeface="Arial" panose="020B0604020202020204" pitchFamily="34" charset="0"/>
                <a:cs typeface="Arial" panose="020B0604020202020204" pitchFamily="34" charset="0"/>
              </a:rPr>
              <a:t> to genotype HPV</a:t>
            </a:r>
            <a:endParaRPr lang="en-IN" sz="2600" b="1" dirty="0">
              <a:latin typeface="Arial" panose="020B0604020202020204" pitchFamily="34" charset="0"/>
              <a:cs typeface="Arial" panose="020B0604020202020204" pitchFamily="34" charset="0"/>
            </a:endParaRPr>
          </a:p>
        </p:txBody>
      </p:sp>
      <p:pic>
        <p:nvPicPr>
          <p:cNvPr id="14" name="Content Placeholder 13">
            <a:extLst>
              <a:ext uri="{FF2B5EF4-FFF2-40B4-BE49-F238E27FC236}">
                <a16:creationId xmlns:a16="http://schemas.microsoft.com/office/drawing/2014/main" id="{79419089-0804-4B02-9E7C-7290B2F4087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773388" y="1341440"/>
            <a:ext cx="3655101" cy="4800600"/>
          </a:xfrm>
          <a:prstGeom prst="rect">
            <a:avLst/>
          </a:prstGeom>
        </p:spPr>
      </p:pic>
      <p:pic>
        <p:nvPicPr>
          <p:cNvPr id="26" name="Picture 25">
            <a:extLst>
              <a:ext uri="{FF2B5EF4-FFF2-40B4-BE49-F238E27FC236}">
                <a16:creationId xmlns:a16="http://schemas.microsoft.com/office/drawing/2014/main" id="{B90365B0-9EE1-4983-8845-7C1D0E7A03C3}"/>
              </a:ext>
            </a:extLst>
          </p:cNvPr>
          <p:cNvPicPr>
            <a:picLocks noChangeAspect="1"/>
          </p:cNvPicPr>
          <p:nvPr/>
        </p:nvPicPr>
        <p:blipFill>
          <a:blip r:embed="rId4"/>
          <a:stretch>
            <a:fillRect/>
          </a:stretch>
        </p:blipFill>
        <p:spPr>
          <a:xfrm>
            <a:off x="5479329" y="2057400"/>
            <a:ext cx="4953000" cy="3089282"/>
          </a:xfrm>
          <a:prstGeom prst="rect">
            <a:avLst/>
          </a:prstGeom>
        </p:spPr>
      </p:pic>
      <p:sp>
        <p:nvSpPr>
          <p:cNvPr id="28" name="TextBox 27">
            <a:extLst>
              <a:ext uri="{FF2B5EF4-FFF2-40B4-BE49-F238E27FC236}">
                <a16:creationId xmlns:a16="http://schemas.microsoft.com/office/drawing/2014/main" id="{6953B8BA-D15C-4E42-A182-20BE265C94D5}"/>
              </a:ext>
            </a:extLst>
          </p:cNvPr>
          <p:cNvSpPr txBox="1"/>
          <p:nvPr/>
        </p:nvSpPr>
        <p:spPr>
          <a:xfrm>
            <a:off x="934533" y="6248406"/>
            <a:ext cx="3493956" cy="307777"/>
          </a:xfrm>
          <a:prstGeom prst="rect">
            <a:avLst/>
          </a:prstGeom>
          <a:solidFill>
            <a:schemeClr val="bg1"/>
          </a:solidFill>
        </p:spPr>
        <p:txBody>
          <a:bodyPr wrap="square">
            <a:spAutoFit/>
          </a:bodyPr>
          <a:lstStyle/>
          <a:p>
            <a:r>
              <a:rPr lang="en-US" sz="1400" b="1" dirty="0">
                <a:solidFill>
                  <a:srgbClr val="333333"/>
                </a:solidFill>
                <a:latin typeface="Arial" panose="020B0604020202020204" pitchFamily="34" charset="0"/>
                <a:cs typeface="Arial" panose="020B0604020202020204" pitchFamily="34" charset="0"/>
              </a:rPr>
              <a:t> Real-time PCR genotyping of </a:t>
            </a:r>
            <a:r>
              <a:rPr lang="en-US" sz="1400" b="1" dirty="0" err="1">
                <a:solidFill>
                  <a:srgbClr val="333333"/>
                </a:solidFill>
                <a:latin typeface="Arial" panose="020B0604020202020204" pitchFamily="34" charset="0"/>
                <a:cs typeface="Arial" panose="020B0604020202020204" pitchFamily="34" charset="0"/>
              </a:rPr>
              <a:t>ccf</a:t>
            </a:r>
            <a:r>
              <a:rPr lang="en-US" sz="1400" b="1" dirty="0">
                <a:solidFill>
                  <a:srgbClr val="333333"/>
                </a:solidFill>
                <a:latin typeface="Arial" panose="020B0604020202020204" pitchFamily="34" charset="0"/>
                <a:cs typeface="Arial" panose="020B0604020202020204" pitchFamily="34" charset="0"/>
              </a:rPr>
              <a:t>-DNA</a:t>
            </a:r>
            <a:endParaRPr lang="en-IN" sz="140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16B8BD15-199B-40B1-8FE2-8E62C57D1BE3}"/>
              </a:ext>
            </a:extLst>
          </p:cNvPr>
          <p:cNvSpPr txBox="1"/>
          <p:nvPr/>
        </p:nvSpPr>
        <p:spPr>
          <a:xfrm>
            <a:off x="5562600" y="5281726"/>
            <a:ext cx="4837250" cy="307777"/>
          </a:xfrm>
          <a:prstGeom prst="rect">
            <a:avLst/>
          </a:prstGeom>
          <a:solidFill>
            <a:schemeClr val="bg1"/>
          </a:solidFill>
        </p:spPr>
        <p:txBody>
          <a:bodyPr wrap="square" rtlCol="0">
            <a:spAutoFit/>
          </a:bodyPr>
          <a:lstStyle/>
          <a:p>
            <a:r>
              <a:rPr lang="en-US" sz="1400" b="1" dirty="0">
                <a:latin typeface="Arial" panose="020B0604020202020204" pitchFamily="34" charset="0"/>
                <a:cs typeface="Arial" panose="020B0604020202020204" pitchFamily="34" charset="0"/>
              </a:rPr>
              <a:t>Real-time PCR Results based on </a:t>
            </a:r>
            <a:r>
              <a:rPr lang="en-US" sz="1400" b="1" dirty="0" err="1">
                <a:latin typeface="Arial" panose="020B0604020202020204" pitchFamily="34" charset="0"/>
                <a:cs typeface="Arial" panose="020B0604020202020204" pitchFamily="34" charset="0"/>
              </a:rPr>
              <a:t>ct</a:t>
            </a:r>
            <a:r>
              <a:rPr lang="en-US" sz="1400" b="1" dirty="0">
                <a:latin typeface="Arial" panose="020B0604020202020204" pitchFamily="34" charset="0"/>
                <a:cs typeface="Arial" panose="020B0604020202020204" pitchFamily="34" charset="0"/>
              </a:rPr>
              <a:t>-values at 37cycles.</a:t>
            </a:r>
            <a:endParaRPr lang="en-IN"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166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E6174-74CC-427F-9CB6-3AAE2A242EF9}"/>
              </a:ext>
            </a:extLst>
          </p:cNvPr>
          <p:cNvSpPr>
            <a:spLocks noGrp="1"/>
          </p:cNvSpPr>
          <p:nvPr>
            <p:ph type="title"/>
          </p:nvPr>
        </p:nvSpPr>
        <p:spPr>
          <a:xfrm>
            <a:off x="627089" y="304800"/>
            <a:ext cx="7886700" cy="1325563"/>
          </a:xfrm>
        </p:spPr>
        <p:txBody>
          <a:bodyPr/>
          <a:lstStyle/>
          <a:p>
            <a:r>
              <a:rPr lang="en-IN" b="1" dirty="0">
                <a:latin typeface="Arial" panose="020B0604020202020204" pitchFamily="34" charset="0"/>
                <a:cs typeface="Arial" panose="020B0604020202020204" pitchFamily="34" charset="0"/>
              </a:rPr>
              <a:t>Outcomes </a:t>
            </a:r>
            <a:r>
              <a:rPr lang="en-US" b="1" dirty="0">
                <a:latin typeface="Arial" panose="020B0604020202020204" pitchFamily="34" charset="0"/>
                <a:cs typeface="Arial" panose="020B0604020202020204" pitchFamily="34" charset="0"/>
              </a:rPr>
              <a:t>of research</a:t>
            </a:r>
            <a:endParaRPr lang="en-IN"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4667F48-A9BF-473F-A2A6-977774B2EB93}"/>
              </a:ext>
            </a:extLst>
          </p:cNvPr>
          <p:cNvSpPr>
            <a:spLocks noGrp="1"/>
          </p:cNvSpPr>
          <p:nvPr>
            <p:ph idx="1"/>
          </p:nvPr>
        </p:nvSpPr>
        <p:spPr>
          <a:xfrm>
            <a:off x="592111" y="1143000"/>
            <a:ext cx="10972800" cy="5186363"/>
          </a:xfrm>
        </p:spPr>
        <p:txBody>
          <a:bodyPr>
            <a:normAutofit/>
          </a:bodyPr>
          <a:lstStyle/>
          <a:p>
            <a:pPr>
              <a:buFont typeface="Wingdings" panose="05000000000000000000" pitchFamily="2" charset="2"/>
              <a:buChar char="Ø"/>
            </a:pPr>
            <a:endParaRPr lang="en-US" sz="2400" b="1"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The outcomes of this research help in avoiding biopsy-based testing while providing a wide range of opportunities to analyze the prognosis of the prevailing disease condition. </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We report a standardized PCR-based protocol to detect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a:t>
            </a:r>
          </a:p>
          <a:p>
            <a:endParaRPr lang="en-IN" b="1" dirty="0">
              <a:latin typeface="Arial" panose="020B0604020202020204" pitchFamily="34" charset="0"/>
              <a:cs typeface="Arial" panose="020B0604020202020204" pitchFamily="34" charset="0"/>
            </a:endParaRPr>
          </a:p>
        </p:txBody>
      </p:sp>
      <p:graphicFrame>
        <p:nvGraphicFramePr>
          <p:cNvPr id="6" name="Diagram 5">
            <a:extLst>
              <a:ext uri="{FF2B5EF4-FFF2-40B4-BE49-F238E27FC236}">
                <a16:creationId xmlns:a16="http://schemas.microsoft.com/office/drawing/2014/main" id="{F8DD1235-AE06-4367-AE25-8035625BB731}"/>
              </a:ext>
            </a:extLst>
          </p:cNvPr>
          <p:cNvGraphicFramePr/>
          <p:nvPr/>
        </p:nvGraphicFramePr>
        <p:xfrm>
          <a:off x="668311" y="3736181"/>
          <a:ext cx="10855378"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8533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3DF8E-FEE6-48CC-8789-D92094E70766}"/>
              </a:ext>
            </a:extLst>
          </p:cNvPr>
          <p:cNvSpPr>
            <a:spLocks noGrp="1"/>
          </p:cNvSpPr>
          <p:nvPr>
            <p:ph type="title"/>
          </p:nvPr>
        </p:nvSpPr>
        <p:spPr>
          <a:xfrm>
            <a:off x="381000" y="228600"/>
            <a:ext cx="7886700" cy="1325563"/>
          </a:xfrm>
        </p:spPr>
        <p:txBody>
          <a:bodyPr/>
          <a:lstStyle/>
          <a:p>
            <a:r>
              <a:rPr lang="en-IN" b="1" dirty="0">
                <a:latin typeface="Arial" panose="020B0604020202020204" pitchFamily="34" charset="0"/>
                <a:cs typeface="Arial" panose="020B0604020202020204" pitchFamily="34" charset="0"/>
              </a:rPr>
              <a:t>Conclusion: </a:t>
            </a:r>
          </a:p>
        </p:txBody>
      </p:sp>
      <p:sp>
        <p:nvSpPr>
          <p:cNvPr id="3" name="Content Placeholder 2">
            <a:extLst>
              <a:ext uri="{FF2B5EF4-FFF2-40B4-BE49-F238E27FC236}">
                <a16:creationId xmlns:a16="http://schemas.microsoft.com/office/drawing/2014/main" id="{0C81370C-BD0D-456E-B6B6-A4B32EC7358D}"/>
              </a:ext>
            </a:extLst>
          </p:cNvPr>
          <p:cNvSpPr>
            <a:spLocks noGrp="1"/>
          </p:cNvSpPr>
          <p:nvPr>
            <p:ph idx="1"/>
          </p:nvPr>
        </p:nvSpPr>
        <p:spPr>
          <a:xfrm>
            <a:off x="571500" y="1554163"/>
            <a:ext cx="10858500" cy="4770437"/>
          </a:xfrm>
        </p:spPr>
        <p:txBody>
          <a:bodyPr>
            <a:noAutofit/>
          </a:bodyPr>
          <a:lstStyle/>
          <a:p>
            <a:pPr algn="just">
              <a:lnSpc>
                <a:spcPct val="100000"/>
              </a:lnSpc>
              <a:buFont typeface="Wingdings" panose="05000000000000000000" pitchFamily="2" charset="2"/>
              <a:buChar char="Ø"/>
            </a:pPr>
            <a:r>
              <a:rPr lang="en-US" sz="2400" dirty="0">
                <a:latin typeface="Arial" panose="020B0604020202020204" pitchFamily="34" charset="0"/>
                <a:cs typeface="Arial" panose="020B0604020202020204" pitchFamily="34" charset="0"/>
              </a:rPr>
              <a:t>circulating cell-free DNA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testing is the </a:t>
            </a:r>
            <a:r>
              <a:rPr lang="en-US" sz="2400" dirty="0">
                <a:solidFill>
                  <a:srgbClr val="0000FF"/>
                </a:solidFill>
                <a:latin typeface="Arial" panose="020B0604020202020204" pitchFamily="34" charset="0"/>
                <a:cs typeface="Arial" panose="020B0604020202020204" pitchFamily="34" charset="0"/>
              </a:rPr>
              <a:t>core of most blood-based assays.</a:t>
            </a:r>
          </a:p>
          <a:p>
            <a:pPr algn="just">
              <a:lnSpc>
                <a:spcPct val="100000"/>
              </a:lnSpc>
              <a:buFont typeface="Wingdings" panose="05000000000000000000" pitchFamily="2" charset="2"/>
              <a:buChar char="Ø"/>
            </a:pPr>
            <a:r>
              <a:rPr lang="en-US" sz="2400" dirty="0">
                <a:latin typeface="Arial" panose="020B0604020202020204" pitchFamily="34" charset="0"/>
                <a:cs typeface="Arial" panose="020B0604020202020204" pitchFamily="34" charset="0"/>
              </a:rPr>
              <a:t> In particular,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fragmentation features could facilitate </a:t>
            </a:r>
            <a:r>
              <a:rPr lang="en-US" sz="2400" dirty="0">
                <a:solidFill>
                  <a:srgbClr val="0000FF"/>
                </a:solidFill>
                <a:latin typeface="Arial" panose="020B0604020202020204" pitchFamily="34" charset="0"/>
                <a:cs typeface="Arial" panose="020B0604020202020204" pitchFamily="34" charset="0"/>
              </a:rPr>
              <a:t>non-invasive cancer detection </a:t>
            </a:r>
            <a:r>
              <a:rPr lang="en-US" sz="2400" dirty="0">
                <a:latin typeface="Arial" panose="020B0604020202020204" pitchFamily="34" charset="0"/>
                <a:cs typeface="Arial" panose="020B0604020202020204" pitchFamily="34" charset="0"/>
              </a:rPr>
              <a:t>due to their interconnection with tumor-specific epigenetic alterations. </a:t>
            </a:r>
          </a:p>
          <a:p>
            <a:pPr algn="just">
              <a:lnSpc>
                <a:spcPct val="100000"/>
              </a:lnSpc>
              <a:buFont typeface="Wingdings" panose="05000000000000000000" pitchFamily="2" charset="2"/>
              <a:buChar char="Ø"/>
            </a:pPr>
            <a:r>
              <a:rPr lang="en-US" sz="2400" dirty="0">
                <a:latin typeface="Arial" panose="020B0604020202020204" pitchFamily="34" charset="0"/>
                <a:cs typeface="Arial" panose="020B0604020202020204" pitchFamily="34" charset="0"/>
              </a:rPr>
              <a:t>However, the final </a:t>
            </a:r>
            <a:r>
              <a:rPr lang="en-US" sz="2400" dirty="0" err="1">
                <a:latin typeface="Arial" panose="020B0604020202020204" pitchFamily="34" charset="0"/>
                <a:cs typeface="Arial" panose="020B0604020202020204" pitchFamily="34" charset="0"/>
              </a:rPr>
              <a:t>ccf</a:t>
            </a:r>
            <a:r>
              <a:rPr lang="en-US" sz="2400" dirty="0">
                <a:latin typeface="Arial" panose="020B0604020202020204" pitchFamily="34" charset="0"/>
                <a:cs typeface="Arial" panose="020B0604020202020204" pitchFamily="34" charset="0"/>
              </a:rPr>
              <a:t>-DNA fragmentation profile in a purified sample is the result of a complex interplay between </a:t>
            </a:r>
            <a:r>
              <a:rPr lang="en-US" sz="2400" dirty="0">
                <a:solidFill>
                  <a:srgbClr val="0000FF"/>
                </a:solidFill>
                <a:latin typeface="Arial" panose="020B0604020202020204" pitchFamily="34" charset="0"/>
                <a:cs typeface="Arial" panose="020B0604020202020204" pitchFamily="34" charset="0"/>
              </a:rPr>
              <a:t>informative biological and artificial technical</a:t>
            </a:r>
            <a:r>
              <a:rPr lang="en-US" sz="2400" dirty="0">
                <a:latin typeface="Arial" panose="020B0604020202020204" pitchFamily="34" charset="0"/>
                <a:cs typeface="Arial" panose="020B0604020202020204" pitchFamily="34" charset="0"/>
              </a:rPr>
              <a:t> factors. </a:t>
            </a:r>
          </a:p>
          <a:p>
            <a:pPr algn="just">
              <a:lnSpc>
                <a:spcPct val="100000"/>
              </a:lnSpc>
              <a:buFont typeface="Wingdings" panose="05000000000000000000" pitchFamily="2" charset="2"/>
              <a:buChar char="Ø"/>
            </a:pPr>
            <a:r>
              <a:rPr lang="en-IN" sz="2400" dirty="0">
                <a:latin typeface="Arial" panose="020B0604020202020204" pitchFamily="34" charset="0"/>
                <a:ea typeface="Calibri" panose="020F0502020204030204" pitchFamily="34" charset="0"/>
                <a:cs typeface="Arial" panose="020B0604020202020204" pitchFamily="34" charset="0"/>
              </a:rPr>
              <a:t>We report the utilization of </a:t>
            </a:r>
            <a:r>
              <a:rPr lang="en-IN" sz="2400" dirty="0">
                <a:solidFill>
                  <a:srgbClr val="0000FF"/>
                </a:solidFill>
                <a:latin typeface="Arial" panose="020B0604020202020204" pitchFamily="34" charset="0"/>
                <a:ea typeface="Calibri" panose="020F0502020204030204" pitchFamily="34" charset="0"/>
                <a:cs typeface="Arial" panose="020B0604020202020204" pitchFamily="34" charset="0"/>
              </a:rPr>
              <a:t>PCR-based target amplification as a method of choice to determine the quality of </a:t>
            </a:r>
            <a:r>
              <a:rPr lang="en-IN" sz="2400" dirty="0" err="1">
                <a:solidFill>
                  <a:srgbClr val="0000FF"/>
                </a:solidFill>
                <a:latin typeface="Arial" panose="020B0604020202020204" pitchFamily="34" charset="0"/>
                <a:ea typeface="Calibri" panose="020F0502020204030204" pitchFamily="34" charset="0"/>
                <a:cs typeface="Arial" panose="020B0604020202020204" pitchFamily="34" charset="0"/>
              </a:rPr>
              <a:t>ccf</a:t>
            </a:r>
            <a:r>
              <a:rPr lang="en-IN" sz="2400" dirty="0">
                <a:solidFill>
                  <a:srgbClr val="0000FF"/>
                </a:solidFill>
                <a:latin typeface="Arial" panose="020B0604020202020204" pitchFamily="34" charset="0"/>
                <a:ea typeface="Calibri" panose="020F0502020204030204" pitchFamily="34" charset="0"/>
                <a:cs typeface="Arial" panose="020B0604020202020204" pitchFamily="34" charset="0"/>
              </a:rPr>
              <a:t>-DNA</a:t>
            </a:r>
            <a:endParaRPr lang="en-US" sz="24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820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0F261-AD8B-4E84-8CEF-8015858F5218}"/>
              </a:ext>
            </a:extLst>
          </p:cNvPr>
          <p:cNvSpPr>
            <a:spLocks noGrp="1"/>
          </p:cNvSpPr>
          <p:nvPr>
            <p:ph type="title"/>
          </p:nvPr>
        </p:nvSpPr>
        <p:spPr>
          <a:xfrm>
            <a:off x="533400" y="141394"/>
            <a:ext cx="10515600" cy="1325563"/>
          </a:xfrm>
        </p:spPr>
        <p:txBody>
          <a:bodyPr/>
          <a:lstStyle/>
          <a:p>
            <a:r>
              <a:rPr lang="en-US" b="1" dirty="0" err="1">
                <a:latin typeface="Arial" panose="020B0604020202020204" pitchFamily="34" charset="0"/>
                <a:cs typeface="Arial" panose="020B0604020202020204" pitchFamily="34" charset="0"/>
              </a:rPr>
              <a:t>ccf</a:t>
            </a:r>
            <a:r>
              <a:rPr lang="en-US" b="1" dirty="0">
                <a:latin typeface="Arial" panose="020B0604020202020204" pitchFamily="34" charset="0"/>
                <a:cs typeface="Arial" panose="020B0604020202020204" pitchFamily="34" charset="0"/>
              </a:rPr>
              <a:t>-DNA promises for several applications in cancer management</a:t>
            </a:r>
            <a:endParaRPr lang="en-IN" b="1"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E505A546-F920-4F0A-983E-A5B95B174913}"/>
              </a:ext>
            </a:extLst>
          </p:cNvPr>
          <p:cNvGraphicFramePr>
            <a:graphicFrameLocks noGrp="1"/>
          </p:cNvGraphicFramePr>
          <p:nvPr>
            <p:ph idx="1"/>
            <p:extLst>
              <p:ext uri="{D42A27DB-BD31-4B8C-83A1-F6EECF244321}">
                <p14:modId xmlns:p14="http://schemas.microsoft.com/office/powerpoint/2010/main" val="250691549"/>
              </p:ext>
            </p:extLst>
          </p:nvPr>
        </p:nvGraphicFramePr>
        <p:xfrm>
          <a:off x="2133600" y="1904999"/>
          <a:ext cx="73914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4060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1CB3-48E3-4663-BA4A-2B1CDEDB7DCE}"/>
              </a:ext>
            </a:extLst>
          </p:cNvPr>
          <p:cNvSpPr>
            <a:spLocks noGrp="1"/>
          </p:cNvSpPr>
          <p:nvPr>
            <p:ph type="title"/>
          </p:nvPr>
        </p:nvSpPr>
        <p:spPr>
          <a:xfrm>
            <a:off x="627089" y="228600"/>
            <a:ext cx="7886700" cy="1325563"/>
          </a:xfrm>
        </p:spPr>
        <p:txBody>
          <a:bodyPr/>
          <a:lstStyle/>
          <a:p>
            <a:r>
              <a:rPr lang="en-IN" b="1"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B9B9B3DF-5E79-47A1-90D7-BE35FCEF2754}"/>
              </a:ext>
            </a:extLst>
          </p:cNvPr>
          <p:cNvSpPr>
            <a:spLocks noGrp="1"/>
          </p:cNvSpPr>
          <p:nvPr>
            <p:ph idx="1"/>
          </p:nvPr>
        </p:nvSpPr>
        <p:spPr>
          <a:xfrm>
            <a:off x="304800" y="1333065"/>
            <a:ext cx="11277600" cy="4495800"/>
          </a:xfrm>
        </p:spPr>
        <p:txBody>
          <a:bodyPr>
            <a:noAutofit/>
          </a:bodyPr>
          <a:lstStyle/>
          <a:p>
            <a:pPr marL="182563" indent="-182563" algn="just">
              <a:lnSpc>
                <a:spcPct val="100000"/>
              </a:lnSpc>
              <a:buFont typeface="Arial" panose="020B0604020202020204" pitchFamily="34" charset="0"/>
              <a:buAutoNum type="arabicPeriod"/>
            </a:pPr>
            <a:r>
              <a:rPr lang="en-US" sz="2000" dirty="0">
                <a:latin typeface="Arial" panose="020B0604020202020204" pitchFamily="34" charset="0"/>
                <a:cs typeface="Arial" panose="020B0604020202020204" pitchFamily="34" charset="0"/>
              </a:rPr>
              <a:t> Corina K, Zeinab </a:t>
            </a:r>
            <a:r>
              <a:rPr lang="en-US" sz="2000" dirty="0" err="1">
                <a:latin typeface="Arial" panose="020B0604020202020204" pitchFamily="34" charset="0"/>
                <a:cs typeface="Arial" panose="020B0604020202020204" pitchFamily="34" charset="0"/>
              </a:rPr>
              <a:t>Barekati</a:t>
            </a:r>
            <a:r>
              <a:rPr lang="en-US" sz="2000" dirty="0">
                <a:latin typeface="Arial" panose="020B0604020202020204" pitchFamily="34" charset="0"/>
                <a:cs typeface="Arial" panose="020B0604020202020204" pitchFamily="34" charset="0"/>
              </a:rPr>
              <a:t> RR, XYZ. Alterations of </a:t>
            </a:r>
            <a:r>
              <a:rPr lang="en-US" sz="2000" dirty="0" err="1">
                <a:latin typeface="Arial" panose="020B0604020202020204" pitchFamily="34" charset="0"/>
                <a:cs typeface="Arial" panose="020B0604020202020204" pitchFamily="34" charset="0"/>
              </a:rPr>
              <a:t>ccf</a:t>
            </a:r>
            <a:r>
              <a:rPr lang="en-US" sz="2000" dirty="0">
                <a:latin typeface="Arial" panose="020B0604020202020204" pitchFamily="34" charset="0"/>
                <a:cs typeface="Arial" panose="020B0604020202020204" pitchFamily="34" charset="0"/>
              </a:rPr>
              <a:t>-DNA and their potential for use as cancer biomarkers. Anticancer Res 2011;31:2623–8.</a:t>
            </a:r>
          </a:p>
          <a:p>
            <a:pPr marL="182563" indent="-182563" algn="just">
              <a:lnSpc>
                <a:spcPct val="100000"/>
              </a:lnSpc>
              <a:buFont typeface="Arial" panose="020B0604020202020204" pitchFamily="34" charset="0"/>
              <a:buAutoNum type="arabicPeriod"/>
            </a:pPr>
            <a:r>
              <a:rPr lang="en-US" sz="2000" dirty="0">
                <a:latin typeface="Arial" panose="020B0604020202020204" pitchFamily="34" charset="0"/>
                <a:cs typeface="Arial" panose="020B0604020202020204" pitchFamily="34" charset="0"/>
              </a:rPr>
              <a:t>A simple silica based DNA isolation method for cell-free DNA analysis from liquid biopsy Turkish Journal of Biochemistry. 2020 Oct 28;45(6):701-5.</a:t>
            </a:r>
          </a:p>
          <a:p>
            <a:pPr marL="182563" indent="-182563" algn="just">
              <a:lnSpc>
                <a:spcPct val="100000"/>
              </a:lnSpc>
              <a:buFont typeface="Arial" panose="020B0604020202020204" pitchFamily="34" charset="0"/>
              <a:buAutoNum type="arabicPeriod"/>
            </a:pPr>
            <a:r>
              <a:rPr lang="en-US" sz="2000" dirty="0">
                <a:latin typeface="Arial" panose="020B0604020202020204" pitchFamily="34" charset="0"/>
                <a:cs typeface="Arial" panose="020B0604020202020204" pitchFamily="34" charset="0"/>
              </a:rPr>
              <a:t>Jain KK, Jain KK. Biomarkers of cancer. The handbook of biomarkers. 2017:273-462.</a:t>
            </a:r>
          </a:p>
          <a:p>
            <a:pPr marL="182563" indent="-182563" algn="just">
              <a:lnSpc>
                <a:spcPct val="100000"/>
              </a:lnSpc>
              <a:buFont typeface="Arial" panose="020B0604020202020204" pitchFamily="34" charset="0"/>
              <a:buAutoNum type="arabicPeriod"/>
            </a:pPr>
            <a:r>
              <a:rPr lang="en-US" sz="2000" dirty="0">
                <a:latin typeface="Arial" panose="020B0604020202020204" pitchFamily="34" charset="0"/>
                <a:cs typeface="Arial" panose="020B0604020202020204" pitchFamily="34" charset="0"/>
              </a:rPr>
              <a:t>Han Y, Li J. Sample types applied for molecular diagnosis of therapeutic management of advanced non-small cell lung cancer in the precision medicine. Clinical Chemistry and Laboratory Medicine (CCLM). 2017 Oct 26;55(12):1817-33.</a:t>
            </a:r>
          </a:p>
          <a:p>
            <a:pPr marL="182563" indent="-182563" algn="just">
              <a:lnSpc>
                <a:spcPct val="100000"/>
              </a:lnSpc>
              <a:buAutoNum type="arabicPeriod"/>
            </a:pPr>
            <a:r>
              <a:rPr lang="en-US" sz="2000" dirty="0">
                <a:latin typeface="Arial" panose="020B0604020202020204" pitchFamily="34" charset="0"/>
                <a:cs typeface="Arial" panose="020B0604020202020204" pitchFamily="34" charset="0"/>
              </a:rPr>
              <a:t>Gao Q, Zeng Q, Wang Z, Li C, Xu Y, Cui P, Zhu X, Lu H, Wang G, Cai S, Wang J. Circulating cell-free DNA for cancer early detection. The Innovation. 2022 Jul 12;3(4).</a:t>
            </a:r>
          </a:p>
          <a:p>
            <a:pPr marL="182563" indent="-182563" algn="just">
              <a:lnSpc>
                <a:spcPct val="100000"/>
              </a:lnSpc>
              <a:buFont typeface="Arial" panose="020B0604020202020204" pitchFamily="34" charset="0"/>
              <a:buAutoNum type="arabicPeriod"/>
            </a:pPr>
            <a:r>
              <a:rPr lang="en-US" sz="2000" dirty="0">
                <a:latin typeface="Arial" panose="020B0604020202020204" pitchFamily="34" charset="0"/>
                <a:cs typeface="Arial" panose="020B0604020202020204" pitchFamily="34" charset="0"/>
              </a:rPr>
              <a:t>Nunes SP, Moreira-Barbosa C, Salta S, Palma de Sousa S, </a:t>
            </a:r>
            <a:r>
              <a:rPr lang="en-US" sz="2000" dirty="0" err="1">
                <a:latin typeface="Arial" panose="020B0604020202020204" pitchFamily="34" charset="0"/>
                <a:cs typeface="Arial" panose="020B0604020202020204" pitchFamily="34" charset="0"/>
              </a:rPr>
              <a:t>Pousa</a:t>
            </a:r>
            <a:r>
              <a:rPr lang="en-US" sz="2000" dirty="0">
                <a:latin typeface="Arial" panose="020B0604020202020204" pitchFamily="34" charset="0"/>
                <a:cs typeface="Arial" panose="020B0604020202020204" pitchFamily="34" charset="0"/>
              </a:rPr>
              <a:t> I, Oliveira J, Soares M, Rego L, Dias T, Rodrigues J, Antunes L. Cell-free DNA methylation of selected genes allows for early detection of the major cancers in women. Cancers. 2018 Sep 26;10(10):357.</a:t>
            </a:r>
          </a:p>
          <a:p>
            <a:pPr marL="342900" indent="-342900">
              <a:buAutoNum type="arabicPeriod"/>
            </a:pPr>
            <a:endParaRPr lang="en-US" sz="2000" b="1" dirty="0">
              <a:latin typeface="Arial" panose="020B0604020202020204" pitchFamily="34" charset="0"/>
              <a:cs typeface="Arial" panose="020B0604020202020204" pitchFamily="34" charset="0"/>
            </a:endParaRPr>
          </a:p>
          <a:p>
            <a:pPr marL="342900" indent="-342900">
              <a:buAutoNum type="arabicPeriod"/>
            </a:pPr>
            <a:endParaRPr lang="en-IN"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2343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CE7BF-A7F9-488E-95C4-8024A0A145E2}"/>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Acknowledgement</a:t>
            </a:r>
            <a:endParaRPr lang="en-IN"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3A73C82-B104-49B7-899E-437A2D8D8FFB}"/>
              </a:ext>
            </a:extLst>
          </p:cNvPr>
          <p:cNvSpPr>
            <a:spLocks noGrp="1"/>
          </p:cNvSpPr>
          <p:nvPr>
            <p:ph idx="1"/>
          </p:nvPr>
        </p:nvSpPr>
        <p:spPr>
          <a:xfrm>
            <a:off x="533400" y="1825625"/>
            <a:ext cx="11048999" cy="4351338"/>
          </a:xfrm>
        </p:spPr>
        <p:txBody>
          <a:bodyPr/>
          <a:lstStyle/>
          <a:p>
            <a:pPr marL="457200" indent="-457200">
              <a:buAutoNum type="arabicPeriod"/>
            </a:pPr>
            <a:r>
              <a:rPr lang="en-US" dirty="0">
                <a:latin typeface="Arial" panose="020B0604020202020204" pitchFamily="34" charset="0"/>
                <a:cs typeface="Arial" panose="020B0604020202020204" pitchFamily="34" charset="0"/>
              </a:rPr>
              <a:t>Department of Biochemistry, JSS Medical College, JSS Academy of Higher Education &amp; Research, Mysuru.</a:t>
            </a:r>
          </a:p>
          <a:p>
            <a:pPr marL="0" indent="0">
              <a:buNone/>
            </a:pPr>
            <a:r>
              <a:rPr lang="en-US" dirty="0">
                <a:latin typeface="Arial" panose="020B0604020202020204" pitchFamily="34" charset="0"/>
                <a:cs typeface="Arial" panose="020B0604020202020204" pitchFamily="34" charset="0"/>
              </a:rPr>
              <a:t> </a:t>
            </a:r>
          </a:p>
          <a:p>
            <a:pPr marL="457200" indent="-457200">
              <a:buAutoNum type="arabicPeriod" startAt="2"/>
            </a:pPr>
            <a:r>
              <a:rPr lang="en-US" dirty="0">
                <a:latin typeface="Arial" panose="020B0604020202020204" pitchFamily="34" charset="0"/>
                <a:cs typeface="Arial" panose="020B0604020202020204" pitchFamily="34" charset="0"/>
              </a:rPr>
              <a:t>Centre of Excellence in Molecular Biology and Regenerative Medicine</a:t>
            </a:r>
            <a:r>
              <a:rPr lang="en-IN" dirty="0">
                <a:latin typeface="Arial" panose="020B0604020202020204" pitchFamily="34" charset="0"/>
                <a:cs typeface="Arial" panose="020B0604020202020204" pitchFamily="34" charset="0"/>
              </a:rPr>
              <a:t>, JSS AHER.</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7755674-2C28-4580-BED4-8AAFFDE08BDC}"/>
              </a:ext>
            </a:extLst>
          </p:cNvPr>
          <p:cNvPicPr>
            <a:picLocks noChangeAspect="1"/>
          </p:cNvPicPr>
          <p:nvPr/>
        </p:nvPicPr>
        <p:blipFill rotWithShape="1">
          <a:blip r:embed="rId2"/>
          <a:srcRect l="1798"/>
          <a:stretch/>
        </p:blipFill>
        <p:spPr>
          <a:xfrm>
            <a:off x="7543800" y="3977244"/>
            <a:ext cx="3200400" cy="2175101"/>
          </a:xfrm>
          <a:prstGeom prst="rect">
            <a:avLst/>
          </a:prstGeom>
        </p:spPr>
      </p:pic>
    </p:spTree>
    <p:extLst>
      <p:ext uri="{BB962C8B-B14F-4D97-AF65-F5344CB8AC3E}">
        <p14:creationId xmlns:p14="http://schemas.microsoft.com/office/powerpoint/2010/main" val="21641851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B804A108-9A1C-4B34-8EDE-CB8681079336}" vid="{1A7063C7-E2E9-4E8F-B146-B9BADAB22E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Presentation3</Template>
  <TotalTime>4677</TotalTime>
  <Words>1541</Words>
  <Application>Microsoft Office PowerPoint</Application>
  <PresentationFormat>Widescreen</PresentationFormat>
  <Paragraphs>200</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vt:lpstr>
      <vt:lpstr>Theme1</vt:lpstr>
      <vt:lpstr>PCR-based amplification is required for the detection of circulating cell-free DNA from serum.  </vt:lpstr>
      <vt:lpstr>Background and Need for the Study</vt:lpstr>
      <vt:lpstr>Existing methods of ccf-DNA detection in serum </vt:lpstr>
      <vt:lpstr>Drawbacks of Existing methods</vt:lpstr>
      <vt:lpstr>Strategies to overcome the challenges</vt:lpstr>
      <vt:lpstr>Introduction</vt:lpstr>
      <vt:lpstr>PowerPoint Presentation</vt:lpstr>
      <vt:lpstr>Aim &amp; Objectives</vt:lpstr>
      <vt:lpstr>Methodology</vt:lpstr>
      <vt:lpstr>Schematic representation isolation process of ccf-DNA</vt:lpstr>
      <vt:lpstr>Results Analysis:</vt:lpstr>
      <vt:lpstr>PowerPoint Presentation</vt:lpstr>
      <vt:lpstr>Analysis of quality and quantity of ccf-DNA</vt:lpstr>
      <vt:lpstr>ccf-DNA can be used to genotype HPV</vt:lpstr>
      <vt:lpstr>Outcomes of research</vt:lpstr>
      <vt:lpstr>Conclusion: </vt:lpstr>
      <vt:lpstr>ccf-DNA promises for several applications in cancer management</vt:lpstr>
      <vt:lpstr>References:</vt:lpstr>
      <vt:lpstr>Acknowledgement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Venkatesh K M</dc:creator>
  <cp:lastModifiedBy>JSS  Medical College</cp:lastModifiedBy>
  <cp:revision>156</cp:revision>
  <dcterms:created xsi:type="dcterms:W3CDTF">2023-10-28T09:38:49Z</dcterms:created>
  <dcterms:modified xsi:type="dcterms:W3CDTF">2024-06-03T13:58:33Z</dcterms:modified>
</cp:coreProperties>
</file>