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FD615-49D7-4FD2-BDE1-F28D7A809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A102D77-B535-4E9F-A11C-EF46314DB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A692D7-4AE8-4E09-9047-DA52F351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18B6F-5639-4D1D-9E30-2ABF94E3A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84EA56-4B7F-4CE6-90B1-23E913CF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96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E414AE-03DA-4A2D-A49A-147A4362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28E3D1-7936-42BB-8614-ED63307A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B26338-8659-4958-BCC2-581B421EC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2FDD0A-50AE-4082-B308-7B5D9913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6F6B22-0E6C-4C97-934B-52C3C40D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24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778E0C-F952-4B22-85EB-2F1DC5BB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B75BC0-1C2B-4967-BC00-0D52A7C03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3CB542-EAC9-462F-86E5-6CE361A05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7D01C6-F309-4BD3-B99E-AFEFE2EC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F7D2E3-B321-4850-A058-41754B78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33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176162-0B87-4693-A42F-697B1AAA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DBBE65-EFC8-49A6-946D-E75F67497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7C799D5-F836-4D37-AF71-025090417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414063-F140-4B81-A043-24CA59913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FEF143-EB04-470F-BD86-EF84707D4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A04518-50E4-4F48-B986-AD3ED70F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85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05DAF9-EEEE-4E09-8390-39AC3D676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481649-E4C8-4270-8C59-B1CDADB5D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9B65EBE-31C4-4AE4-993A-3CD6C5B3E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39F69FE-A87F-4EB4-92C3-306F896F8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1A459F0-E61C-43CE-AA73-24ADDBCD9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5E029C2-1650-4590-A635-CAD7C592C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360FE8-B847-4EAF-8AF3-20BBB4CA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F9BFA22-4531-4B86-B8C3-29AF1A8F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28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554104-12C8-40C5-BD81-428F972A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A5B8621-13CF-4AFD-B8FA-9CC06DF8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BFEBCA7-0B0C-46BA-8733-C542AC9D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EB00B9-9FE1-4872-B00F-A3CD5D39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11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F06F10-D729-470E-8E00-5F4A6678C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BCD1018-BA89-4080-ABBB-0D0F4C17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FA0884-313E-48A2-8458-A9F3104F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70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9ABEB-CC5D-4426-9B50-E8079FB0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766EBF-B9D3-4DB1-AD98-329008820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5B71E0-DD61-4DA2-918A-501814763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6A8A2F-64C2-48B1-8530-52DC5F2E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3821C66-FEEC-4436-B452-E159988B9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779C219-E498-4222-8B15-D91966F71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52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E61FEB-D983-41AF-874B-0D6140F64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59F4DEC-7DE3-419A-ACAA-3EFB094C4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D1D78BE-5B74-45B9-B14C-0CF99FA2A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2FC680-0BAD-4FAD-B2BB-16130FBB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25AECA-F72F-4583-8C91-B81E259E2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994DE4-ADFD-4D40-B815-A747A112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24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E1AED7-2C46-41F6-B757-B0016D3A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9D2139-667F-45B2-B0AF-89317DCED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F81D3C-7371-4F59-A95C-E1524468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0DBB3D-93D3-484B-AE0F-08EABA31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75F4A8-3E14-482E-9FED-C4F4DA30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20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E277379-724C-4116-8720-3235A66F52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B81FD0-4FE2-44FE-8954-6D705A852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8BAA95-1814-4B51-9113-B9B24BB6D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BAB360-823F-4922-BBE2-A970C0C3B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A49EFE-9D80-4283-9096-6708C16C8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78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4266AC-080F-4E2B-B740-7B3DE498D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CC1998-3E1B-454C-93D6-0C31A2FA7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3AE93D-ADB7-449A-A75D-A99460FEF0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BB549-F520-457B-B0EF-B3D5687CD4BD}" type="datetimeFigureOut">
              <a:rPr kumimoji="1" lang="ja-JP" altLang="en-US" smtClean="0"/>
              <a:t>2021/5/17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3B9218-2784-4284-8F3C-E8E28342F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3ED81B-710C-441D-92B9-DB4A442C3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7F141-300F-462B-B1CC-AD4E70CC2F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4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87570B7B-85FC-4923-8E9F-F91B7BB7B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798704"/>
              </p:ext>
            </p:extLst>
          </p:nvPr>
        </p:nvGraphicFramePr>
        <p:xfrm>
          <a:off x="3506680" y="617907"/>
          <a:ext cx="4279036" cy="5274970"/>
        </p:xfrm>
        <a:graphic>
          <a:graphicData uri="http://schemas.openxmlformats.org/drawingml/2006/table">
            <a:tbl>
              <a:tblPr/>
              <a:tblGrid>
                <a:gridCol w="2438883">
                  <a:extLst>
                    <a:ext uri="{9D8B030D-6E8A-4147-A177-3AD203B41FA5}">
                      <a16:colId xmlns:a16="http://schemas.microsoft.com/office/drawing/2014/main" val="1167099486"/>
                    </a:ext>
                  </a:extLst>
                </a:gridCol>
                <a:gridCol w="1840153">
                  <a:extLst>
                    <a:ext uri="{9D8B030D-6E8A-4147-A177-3AD203B41FA5}">
                      <a16:colId xmlns:a16="http://schemas.microsoft.com/office/drawing/2014/main" val="1277717517"/>
                    </a:ext>
                  </a:extLst>
                </a:gridCol>
              </a:tblGrid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Characteristics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Number of patients (％)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787071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Age 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6398011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 　Median (range)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67 years (48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81)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1560803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Sex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5042351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Male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13 (81)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2814259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Female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 (19)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1379329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 stage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325693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T4a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12 (75)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2862656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T4b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 (25)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7748883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 stage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8021944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N0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 (38)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888468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N1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 (6)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2183166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N2b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 (56)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0025682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Pretreatment diagnostic imaging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4579579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MRI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16 (100)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2978871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PET-CT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 (56)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378398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Radiation technique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5531350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3DCRT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 (56)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2741359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 　IMRT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 (44)</a:t>
                      </a:r>
                    </a:p>
                  </a:txBody>
                  <a:tcPr marL="9161" marR="9161" marT="9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60395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6EDD9E3-9821-4293-804C-B4379768AF14}"/>
              </a:ext>
            </a:extLst>
          </p:cNvPr>
          <p:cNvSpPr txBox="1"/>
          <p:nvPr/>
        </p:nvSpPr>
        <p:spPr>
          <a:xfrm>
            <a:off x="137410" y="248575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Table 1. Patients’ characteristics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0DFC3D8-ED42-4114-902E-9BD7C1B8DB17}"/>
              </a:ext>
            </a:extLst>
          </p:cNvPr>
          <p:cNvSpPr txBox="1"/>
          <p:nvPr/>
        </p:nvSpPr>
        <p:spPr>
          <a:xfrm>
            <a:off x="770608" y="6052345"/>
            <a:ext cx="11811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MRI,</a:t>
            </a:r>
            <a:r>
              <a:rPr lang="ja-JP" altLang="en-US" dirty="0"/>
              <a:t> </a:t>
            </a:r>
            <a:r>
              <a:rPr lang="en-US" altLang="ja-JP" dirty="0"/>
              <a:t>magnetic resonance imaging; PET-CT, positron emission tomography-computed tomography; </a:t>
            </a:r>
          </a:p>
          <a:p>
            <a:r>
              <a:rPr lang="ja-JP" altLang="en-US" dirty="0"/>
              <a:t>３</a:t>
            </a:r>
            <a:r>
              <a:rPr lang="en-US" altLang="ja-JP" dirty="0" err="1"/>
              <a:t>DCRT</a:t>
            </a:r>
            <a:r>
              <a:rPr lang="en-US" altLang="ja-JP" dirty="0"/>
              <a:t>, three-dimensional conformal radiation therapy; </a:t>
            </a:r>
            <a:r>
              <a:rPr lang="en-US" altLang="ja-JP" dirty="0" err="1"/>
              <a:t>IMRT</a:t>
            </a:r>
            <a:r>
              <a:rPr lang="en-US" altLang="ja-JP" dirty="0"/>
              <a:t>, intensity-modulated radiation therapy</a:t>
            </a:r>
          </a:p>
        </p:txBody>
      </p:sp>
    </p:spTree>
    <p:extLst>
      <p:ext uri="{BB962C8B-B14F-4D97-AF65-F5344CB8AC3E}">
        <p14:creationId xmlns:p14="http://schemas.microsoft.com/office/powerpoint/2010/main" val="288760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FE7CF9F-64B3-4C57-A091-675F63CEE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728696"/>
              </p:ext>
            </p:extLst>
          </p:nvPr>
        </p:nvGraphicFramePr>
        <p:xfrm>
          <a:off x="1819922" y="1793290"/>
          <a:ext cx="8572777" cy="2664930"/>
        </p:xfrm>
        <a:graphic>
          <a:graphicData uri="http://schemas.openxmlformats.org/drawingml/2006/table">
            <a:tbl>
              <a:tblPr/>
              <a:tblGrid>
                <a:gridCol w="2491131">
                  <a:extLst>
                    <a:ext uri="{9D8B030D-6E8A-4147-A177-3AD203B41FA5}">
                      <a16:colId xmlns:a16="http://schemas.microsoft.com/office/drawing/2014/main" val="2732837274"/>
                    </a:ext>
                  </a:extLst>
                </a:gridCol>
                <a:gridCol w="1624623">
                  <a:extLst>
                    <a:ext uri="{9D8B030D-6E8A-4147-A177-3AD203B41FA5}">
                      <a16:colId xmlns:a16="http://schemas.microsoft.com/office/drawing/2014/main" val="4195867055"/>
                    </a:ext>
                  </a:extLst>
                </a:gridCol>
                <a:gridCol w="1336038">
                  <a:extLst>
                    <a:ext uri="{9D8B030D-6E8A-4147-A177-3AD203B41FA5}">
                      <a16:colId xmlns:a16="http://schemas.microsoft.com/office/drawing/2014/main" val="4142774086"/>
                    </a:ext>
                  </a:extLst>
                </a:gridCol>
                <a:gridCol w="1784947">
                  <a:extLst>
                    <a:ext uri="{9D8B030D-6E8A-4147-A177-3AD203B41FA5}">
                      <a16:colId xmlns:a16="http://schemas.microsoft.com/office/drawing/2014/main" val="2228080823"/>
                    </a:ext>
                  </a:extLst>
                </a:gridCol>
                <a:gridCol w="1336038">
                  <a:extLst>
                    <a:ext uri="{9D8B030D-6E8A-4147-A177-3AD203B41FA5}">
                      <a16:colId xmlns:a16="http://schemas.microsoft.com/office/drawing/2014/main" val="2763967454"/>
                    </a:ext>
                  </a:extLst>
                </a:gridCol>
              </a:tblGrid>
              <a:tr h="44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Location on  MRI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No. of RLNs at pretreatment MRI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No. of positive for metastatic RLNs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55583"/>
                  </a:ext>
                </a:extLst>
              </a:tr>
              <a:tr h="444155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Ipsilateral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Contralateral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Ipsilateral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Contralateral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144485"/>
                  </a:ext>
                </a:extLst>
              </a:tr>
              <a:tr h="44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Occipital bone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810303"/>
                  </a:ext>
                </a:extLst>
              </a:tr>
              <a:tr h="44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Body of C1 and C1/2 disk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632851"/>
                  </a:ext>
                </a:extLst>
              </a:tr>
              <a:tr h="44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Body of C2 and C2/3 disk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529188"/>
                  </a:ext>
                </a:extLst>
              </a:tr>
              <a:tr h="44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Body of C3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889174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688B2C-08CC-4100-BA60-8CE56B7369D2}"/>
              </a:ext>
            </a:extLst>
          </p:cNvPr>
          <p:cNvSpPr txBox="1"/>
          <p:nvPr/>
        </p:nvSpPr>
        <p:spPr>
          <a:xfrm>
            <a:off x="161015" y="316267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Table 2. Location of RLNs on pre-treatment MRI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3834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AFC2BFE-343E-4841-B613-4FB7F6AEF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489031"/>
              </p:ext>
            </p:extLst>
          </p:nvPr>
        </p:nvGraphicFramePr>
        <p:xfrm>
          <a:off x="1105000" y="1637968"/>
          <a:ext cx="10257414" cy="2748020"/>
        </p:xfrm>
        <a:graphic>
          <a:graphicData uri="http://schemas.openxmlformats.org/drawingml/2006/table">
            <a:tbl>
              <a:tblPr/>
              <a:tblGrid>
                <a:gridCol w="2584405">
                  <a:extLst>
                    <a:ext uri="{9D8B030D-6E8A-4147-A177-3AD203B41FA5}">
                      <a16:colId xmlns:a16="http://schemas.microsoft.com/office/drawing/2014/main" val="2456555100"/>
                    </a:ext>
                  </a:extLst>
                </a:gridCol>
                <a:gridCol w="3850541">
                  <a:extLst>
                    <a:ext uri="{9D8B030D-6E8A-4147-A177-3AD203B41FA5}">
                      <a16:colId xmlns:a16="http://schemas.microsoft.com/office/drawing/2014/main" val="1628639491"/>
                    </a:ext>
                  </a:extLst>
                </a:gridCol>
                <a:gridCol w="3822468">
                  <a:extLst>
                    <a:ext uri="{9D8B030D-6E8A-4147-A177-3AD203B41FA5}">
                      <a16:colId xmlns:a16="http://schemas.microsoft.com/office/drawing/2014/main" val="849370018"/>
                    </a:ext>
                  </a:extLst>
                </a:gridCol>
              </a:tblGrid>
              <a:tr h="68700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Metastatic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RLN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status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Minimal axial diameter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</a:t>
                      </a:r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(</a:t>
                      </a:r>
                      <a:r>
                        <a:rPr lang="en-US" altLang="ja-JP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mean±SD</a:t>
                      </a:r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mm 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Maximal axial diameter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506996"/>
                  </a:ext>
                </a:extLst>
              </a:tr>
              <a:tr h="6870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Positive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5.9±0.5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8.8±1.1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647762"/>
                  </a:ext>
                </a:extLst>
              </a:tr>
              <a:tr h="6870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Negative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3.4±0.1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6.5±0.3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716701"/>
                  </a:ext>
                </a:extLst>
              </a:tr>
              <a:tr h="6870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P-value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0.0001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0.06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096875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A553224-D3C2-4E00-9805-541D6651ED90}"/>
              </a:ext>
            </a:extLst>
          </p:cNvPr>
          <p:cNvSpPr txBox="1"/>
          <p:nvPr/>
        </p:nvSpPr>
        <p:spPr>
          <a:xfrm>
            <a:off x="139032" y="273183"/>
            <a:ext cx="7128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Table 3. Axial diameter of metastatic or non-metastatic RLNs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4983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E8D5FA7-77D2-41BC-B760-C8BAC7B9E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050619"/>
              </p:ext>
            </p:extLst>
          </p:nvPr>
        </p:nvGraphicFramePr>
        <p:xfrm>
          <a:off x="1961965" y="1278385"/>
          <a:ext cx="7075501" cy="4740680"/>
        </p:xfrm>
        <a:graphic>
          <a:graphicData uri="http://schemas.openxmlformats.org/drawingml/2006/table">
            <a:tbl>
              <a:tblPr/>
              <a:tblGrid>
                <a:gridCol w="2850835">
                  <a:extLst>
                    <a:ext uri="{9D8B030D-6E8A-4147-A177-3AD203B41FA5}">
                      <a16:colId xmlns:a16="http://schemas.microsoft.com/office/drawing/2014/main" val="3380774400"/>
                    </a:ext>
                  </a:extLst>
                </a:gridCol>
                <a:gridCol w="1585606">
                  <a:extLst>
                    <a:ext uri="{9D8B030D-6E8A-4147-A177-3AD203B41FA5}">
                      <a16:colId xmlns:a16="http://schemas.microsoft.com/office/drawing/2014/main" val="2429064385"/>
                    </a:ext>
                  </a:extLst>
                </a:gridCol>
                <a:gridCol w="1352111">
                  <a:extLst>
                    <a:ext uri="{9D8B030D-6E8A-4147-A177-3AD203B41FA5}">
                      <a16:colId xmlns:a16="http://schemas.microsoft.com/office/drawing/2014/main" val="2266596593"/>
                    </a:ext>
                  </a:extLst>
                </a:gridCol>
                <a:gridCol w="1286949">
                  <a:extLst>
                    <a:ext uri="{9D8B030D-6E8A-4147-A177-3AD203B41FA5}">
                      <a16:colId xmlns:a16="http://schemas.microsoft.com/office/drawing/2014/main" val="1898505389"/>
                    </a:ext>
                  </a:extLst>
                </a:gridCol>
              </a:tblGrid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Diameter (mm)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Sensitivity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Specificity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Accuracy (%)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820681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( n = 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( n = 27)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( n = 35)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088573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Minimal axial diameter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290661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3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22.2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38.2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898664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4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85.3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285462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5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85.7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96.3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94.1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091739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6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42.9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88.2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606213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7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14.3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82.3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168873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Maxmal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axial diameter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908671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6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71.4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44.4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989962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7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71.4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64.7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572027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8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57.1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76.5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376011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9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57.1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92.6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85.2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975736"/>
                  </a:ext>
                </a:extLst>
              </a:tr>
              <a:tr h="3386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≥ 10 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57.1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92.6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85.2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284833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3C3BEBE-1A63-4EE1-837E-F97B38532388}"/>
              </a:ext>
            </a:extLst>
          </p:cNvPr>
          <p:cNvSpPr txBox="1"/>
          <p:nvPr/>
        </p:nvSpPr>
        <p:spPr>
          <a:xfrm>
            <a:off x="166573" y="320186"/>
            <a:ext cx="10466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Table 4. Sensitivity, specificity, and accuracy of several cut-offs per mm of different size criteria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4191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BD2F1ACC-A8D5-436C-8228-67FDE3F2F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596539"/>
              </p:ext>
            </p:extLst>
          </p:nvPr>
        </p:nvGraphicFramePr>
        <p:xfrm>
          <a:off x="1176291" y="1642369"/>
          <a:ext cx="10660603" cy="3116062"/>
        </p:xfrm>
        <a:graphic>
          <a:graphicData uri="http://schemas.openxmlformats.org/drawingml/2006/table">
            <a:tbl>
              <a:tblPr/>
              <a:tblGrid>
                <a:gridCol w="1090578">
                  <a:extLst>
                    <a:ext uri="{9D8B030D-6E8A-4147-A177-3AD203B41FA5}">
                      <a16:colId xmlns:a16="http://schemas.microsoft.com/office/drawing/2014/main" val="3576656676"/>
                    </a:ext>
                  </a:extLst>
                </a:gridCol>
                <a:gridCol w="1310383">
                  <a:extLst>
                    <a:ext uri="{9D8B030D-6E8A-4147-A177-3AD203B41FA5}">
                      <a16:colId xmlns:a16="http://schemas.microsoft.com/office/drawing/2014/main" val="3778533552"/>
                    </a:ext>
                  </a:extLst>
                </a:gridCol>
                <a:gridCol w="1415600">
                  <a:extLst>
                    <a:ext uri="{9D8B030D-6E8A-4147-A177-3AD203B41FA5}">
                      <a16:colId xmlns:a16="http://schemas.microsoft.com/office/drawing/2014/main" val="3762618295"/>
                    </a:ext>
                  </a:extLst>
                </a:gridCol>
                <a:gridCol w="1230395">
                  <a:extLst>
                    <a:ext uri="{9D8B030D-6E8A-4147-A177-3AD203B41FA5}">
                      <a16:colId xmlns:a16="http://schemas.microsoft.com/office/drawing/2014/main" val="2959783780"/>
                    </a:ext>
                  </a:extLst>
                </a:gridCol>
                <a:gridCol w="1500326">
                  <a:extLst>
                    <a:ext uri="{9D8B030D-6E8A-4147-A177-3AD203B41FA5}">
                      <a16:colId xmlns:a16="http://schemas.microsoft.com/office/drawing/2014/main" val="636505140"/>
                    </a:ext>
                  </a:extLst>
                </a:gridCol>
                <a:gridCol w="905522">
                  <a:extLst>
                    <a:ext uri="{9D8B030D-6E8A-4147-A177-3AD203B41FA5}">
                      <a16:colId xmlns:a16="http://schemas.microsoft.com/office/drawing/2014/main" val="3186141251"/>
                    </a:ext>
                  </a:extLst>
                </a:gridCol>
                <a:gridCol w="3207799">
                  <a:extLst>
                    <a:ext uri="{9D8B030D-6E8A-4147-A177-3AD203B41FA5}">
                      <a16:colId xmlns:a16="http://schemas.microsoft.com/office/drawing/2014/main" val="3436014394"/>
                    </a:ext>
                  </a:extLst>
                </a:gridCol>
              </a:tblGrid>
              <a:tr h="55485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　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otal number 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Number of RLN recurrences (％)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Stage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Pathology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Treatment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Radiological criteria for</a:t>
                      </a:r>
                    </a:p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 metastatic RLN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777660"/>
                  </a:ext>
                </a:extLst>
              </a:tr>
              <a:tr h="5548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Kimura et al. 1998 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T3N1M0, </a:t>
                      </a:r>
                    </a:p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T3N0M0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SCC, ME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S+IART, </a:t>
                      </a:r>
                    </a:p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S+AC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535105"/>
                  </a:ext>
                </a:extLst>
              </a:tr>
              <a:tr h="4483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Le et al. </a:t>
                      </a:r>
                    </a:p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2000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97</a:t>
                      </a:r>
                    </a:p>
                  </a:txBody>
                  <a:tcPr marL="9278" marR="9278" marT="927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 (2)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T3 or T4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4335580"/>
                  </a:ext>
                </a:extLst>
              </a:tr>
              <a:tr h="5548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Umeda et al. 2005 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22</a:t>
                      </a:r>
                    </a:p>
                  </a:txBody>
                  <a:tcPr marL="9278" marR="9278" marT="927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 (5) ※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T2N0M0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SCC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S+IART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669858"/>
                  </a:ext>
                </a:extLst>
              </a:tr>
              <a:tr h="5548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Homma et al. 2014 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98</a:t>
                      </a:r>
                    </a:p>
                  </a:txBody>
                  <a:tcPr marL="9278" marR="9278" marT="927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 (2)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T4N0M0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SCC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S+RT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265642"/>
                  </a:ext>
                </a:extLst>
              </a:tr>
              <a:tr h="4483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Jeon et al. 2017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71</a:t>
                      </a:r>
                    </a:p>
                  </a:txBody>
                  <a:tcPr marL="9278" marR="9278" marT="927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 (1) ※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NR</a:t>
                      </a:r>
                    </a:p>
                  </a:txBody>
                  <a:tcPr marL="9278" marR="9278" marT="92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80954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2BF20BA-B9EA-4EA7-8777-3F4725FA1A72}"/>
              </a:ext>
            </a:extLst>
          </p:cNvPr>
          <p:cNvSpPr txBox="1"/>
          <p:nvPr/>
        </p:nvSpPr>
        <p:spPr>
          <a:xfrm>
            <a:off x="135541" y="300856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Table 5. Reports of recurrence of RLNs</a:t>
            </a:r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CA269E-A856-4731-8E3D-3F191E283220}"/>
              </a:ext>
            </a:extLst>
          </p:cNvPr>
          <p:cNvSpPr txBox="1"/>
          <p:nvPr/>
        </p:nvSpPr>
        <p:spPr>
          <a:xfrm>
            <a:off x="327052" y="5633814"/>
            <a:ext cx="11811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SCC, squamous cell carcinoma; ME, mucoepidermoid carcinoma; S, surgery; </a:t>
            </a:r>
            <a:r>
              <a:rPr lang="en-US" altLang="ja-JP" dirty="0" err="1"/>
              <a:t>IART</a:t>
            </a:r>
            <a:r>
              <a:rPr lang="en-US" altLang="ja-JP" dirty="0"/>
              <a:t>, intraarterial chemotherapy and radiation therapy; AC, adjuvant chemotherapy; RT, radiation therapy; </a:t>
            </a:r>
            <a:r>
              <a:rPr lang="en-US" altLang="ja-JP"/>
              <a:t>※, contralateral </a:t>
            </a:r>
            <a:r>
              <a:rPr lang="en-US" altLang="ja-JP" dirty="0"/>
              <a:t>recurrence </a:t>
            </a: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0116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491</Words>
  <Application>Microsoft Office PowerPoint</Application>
  <PresentationFormat>ワイド画面</PresentationFormat>
  <Paragraphs>188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Yu Gothic</vt:lpstr>
      <vt:lpstr>Yu Gothic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Kosugi Yasuo</dc:creator>
  <cp:lastModifiedBy>Kosugi Yasuo</cp:lastModifiedBy>
  <cp:revision>35</cp:revision>
  <dcterms:created xsi:type="dcterms:W3CDTF">2021-03-21T22:53:09Z</dcterms:created>
  <dcterms:modified xsi:type="dcterms:W3CDTF">2021-05-17T11:27:35Z</dcterms:modified>
</cp:coreProperties>
</file>