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40538" cy="93599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5" d="100"/>
          <a:sy n="85" d="100"/>
        </p:scale>
        <p:origin x="30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041" y="1531818"/>
            <a:ext cx="5814457" cy="3258632"/>
          </a:xfrm>
        </p:spPr>
        <p:txBody>
          <a:bodyPr anchor="b"/>
          <a:lstStyle>
            <a:lvl1pPr algn="ctr">
              <a:defRPr sz="4489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5067" y="4916115"/>
            <a:ext cx="5130404" cy="2259809"/>
          </a:xfrm>
        </p:spPr>
        <p:txBody>
          <a:bodyPr/>
          <a:lstStyle>
            <a:lvl1pPr marL="0" indent="0" algn="ctr">
              <a:buNone/>
              <a:defRPr sz="1795"/>
            </a:lvl1pPr>
            <a:lvl2pPr marL="342031" indent="0" algn="ctr">
              <a:buNone/>
              <a:defRPr sz="1496"/>
            </a:lvl2pPr>
            <a:lvl3pPr marL="684063" indent="0" algn="ctr">
              <a:buNone/>
              <a:defRPr sz="1347"/>
            </a:lvl3pPr>
            <a:lvl4pPr marL="1026094" indent="0" algn="ctr">
              <a:buNone/>
              <a:defRPr sz="1197"/>
            </a:lvl4pPr>
            <a:lvl5pPr marL="1368125" indent="0" algn="ctr">
              <a:buNone/>
              <a:defRPr sz="1197"/>
            </a:lvl5pPr>
            <a:lvl6pPr marL="1710157" indent="0" algn="ctr">
              <a:buNone/>
              <a:defRPr sz="1197"/>
            </a:lvl6pPr>
            <a:lvl7pPr marL="2052188" indent="0" algn="ctr">
              <a:buNone/>
              <a:defRPr sz="1197"/>
            </a:lvl7pPr>
            <a:lvl8pPr marL="2394219" indent="0" algn="ctr">
              <a:buNone/>
              <a:defRPr sz="1197"/>
            </a:lvl8pPr>
            <a:lvl9pPr marL="2736251" indent="0" algn="ctr">
              <a:buNone/>
              <a:defRPr sz="1197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2F34-A5DE-4721-AA1F-FB971E37C487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CD472-DA1B-4AB7-8A71-6097D8A6C8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367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2F34-A5DE-4721-AA1F-FB971E37C487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CD472-DA1B-4AB7-8A71-6097D8A6C8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29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2333478"/>
            <a:ext cx="5899964" cy="3893458"/>
          </a:xfrm>
        </p:spPr>
        <p:txBody>
          <a:bodyPr anchor="b"/>
          <a:lstStyle>
            <a:lvl1pPr>
              <a:defRPr sz="4489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6263769"/>
            <a:ext cx="5899964" cy="2047477"/>
          </a:xfrm>
        </p:spPr>
        <p:txBody>
          <a:bodyPr/>
          <a:lstStyle>
            <a:lvl1pPr marL="0" indent="0">
              <a:buNone/>
              <a:defRPr sz="1795">
                <a:solidFill>
                  <a:schemeClr val="tx1"/>
                </a:solidFill>
              </a:defRPr>
            </a:lvl1pPr>
            <a:lvl2pPr marL="342031" indent="0">
              <a:buNone/>
              <a:defRPr sz="1496">
                <a:solidFill>
                  <a:schemeClr val="tx1">
                    <a:tint val="75000"/>
                  </a:schemeClr>
                </a:solidFill>
              </a:defRPr>
            </a:lvl2pPr>
            <a:lvl3pPr marL="684063" indent="0">
              <a:buNone/>
              <a:defRPr sz="1347">
                <a:solidFill>
                  <a:schemeClr val="tx1">
                    <a:tint val="75000"/>
                  </a:schemeClr>
                </a:solidFill>
              </a:defRPr>
            </a:lvl3pPr>
            <a:lvl4pPr marL="1026094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4pPr>
            <a:lvl5pPr marL="1368125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5pPr>
            <a:lvl6pPr marL="1710157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6pPr>
            <a:lvl7pPr marL="2052188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7pPr>
            <a:lvl8pPr marL="2394219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8pPr>
            <a:lvl9pPr marL="2736251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2F34-A5DE-4721-AA1F-FB971E37C487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CD472-DA1B-4AB7-8A71-6097D8A6C8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549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287" y="2491640"/>
            <a:ext cx="2907229" cy="5938771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3022" y="2491640"/>
            <a:ext cx="2907229" cy="5938771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2F34-A5DE-4721-AA1F-FB971E37C487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CD472-DA1B-4AB7-8A71-6097D8A6C8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445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498330"/>
            <a:ext cx="5899964" cy="180914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179" y="2294476"/>
            <a:ext cx="2893868" cy="1124487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79" y="3418964"/>
            <a:ext cx="2893868" cy="5028780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63023" y="2294476"/>
            <a:ext cx="2908120" cy="1124487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63023" y="3418964"/>
            <a:ext cx="2908120" cy="5028780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2F34-A5DE-4721-AA1F-FB971E37C487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CD472-DA1B-4AB7-8A71-6097D8A6C8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43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2F34-A5DE-4721-AA1F-FB971E37C487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CD472-DA1B-4AB7-8A71-6097D8A6C8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82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2F34-A5DE-4721-AA1F-FB971E37C487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CD472-DA1B-4AB7-8A71-6097D8A6C8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270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623993"/>
            <a:ext cx="2206252" cy="2183977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8120" y="1347654"/>
            <a:ext cx="3463022" cy="6651596"/>
          </a:xfrm>
        </p:spPr>
        <p:txBody>
          <a:bodyPr/>
          <a:lstStyle>
            <a:lvl1pPr>
              <a:defRPr sz="2394"/>
            </a:lvl1pPr>
            <a:lvl2pPr>
              <a:defRPr sz="2095"/>
            </a:lvl2pPr>
            <a:lvl3pPr>
              <a:defRPr sz="1795"/>
            </a:lvl3pPr>
            <a:lvl4pPr>
              <a:defRPr sz="1496"/>
            </a:lvl4pPr>
            <a:lvl5pPr>
              <a:defRPr sz="1496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807970"/>
            <a:ext cx="2206252" cy="5202112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2F34-A5DE-4721-AA1F-FB971E37C487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CD472-DA1B-4AB7-8A71-6097D8A6C8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274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623993"/>
            <a:ext cx="2206252" cy="2183977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08120" y="1347654"/>
            <a:ext cx="3463022" cy="6651596"/>
          </a:xfrm>
        </p:spPr>
        <p:txBody>
          <a:bodyPr anchor="t"/>
          <a:lstStyle>
            <a:lvl1pPr marL="0" indent="0">
              <a:buNone/>
              <a:defRPr sz="2394"/>
            </a:lvl1pPr>
            <a:lvl2pPr marL="342031" indent="0">
              <a:buNone/>
              <a:defRPr sz="2095"/>
            </a:lvl2pPr>
            <a:lvl3pPr marL="684063" indent="0">
              <a:buNone/>
              <a:defRPr sz="1795"/>
            </a:lvl3pPr>
            <a:lvl4pPr marL="1026094" indent="0">
              <a:buNone/>
              <a:defRPr sz="1496"/>
            </a:lvl4pPr>
            <a:lvl5pPr marL="1368125" indent="0">
              <a:buNone/>
              <a:defRPr sz="1496"/>
            </a:lvl5pPr>
            <a:lvl6pPr marL="1710157" indent="0">
              <a:buNone/>
              <a:defRPr sz="1496"/>
            </a:lvl6pPr>
            <a:lvl7pPr marL="2052188" indent="0">
              <a:buNone/>
              <a:defRPr sz="1496"/>
            </a:lvl7pPr>
            <a:lvl8pPr marL="2394219" indent="0">
              <a:buNone/>
              <a:defRPr sz="1496"/>
            </a:lvl8pPr>
            <a:lvl9pPr marL="2736251" indent="0">
              <a:buNone/>
              <a:defRPr sz="1496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807970"/>
            <a:ext cx="2206252" cy="5202112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2F34-A5DE-4721-AA1F-FB971E37C487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CD472-DA1B-4AB7-8A71-6097D8A6C8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965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2F34-A5DE-4721-AA1F-FB971E37C487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CD472-DA1B-4AB7-8A71-6097D8A6C8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57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95260" y="498328"/>
            <a:ext cx="1474991" cy="793208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0288" y="498328"/>
            <a:ext cx="4339466" cy="7932083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2F34-A5DE-4721-AA1F-FB971E37C487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CD472-DA1B-4AB7-8A71-6097D8A6C8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60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0287" y="498330"/>
            <a:ext cx="5899964" cy="1809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287" y="2491640"/>
            <a:ext cx="5899964" cy="5938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0287" y="8675243"/>
            <a:ext cx="1539121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2F34-A5DE-4721-AA1F-FB971E37C487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65928" y="8675243"/>
            <a:ext cx="2308682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1130" y="8675243"/>
            <a:ext cx="1539121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CD472-DA1B-4AB7-8A71-6097D8A6C8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474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4063" rtl="0" eaLnBrk="1" latinLnBrk="0" hangingPunct="1">
        <a:lnSpc>
          <a:spcPct val="90000"/>
        </a:lnSpc>
        <a:spcBef>
          <a:spcPct val="0"/>
        </a:spcBef>
        <a:buNone/>
        <a:defRPr sz="32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016" indent="-171016" algn="l" defTabSz="684063" rtl="0" eaLnBrk="1" latinLnBrk="0" hangingPunct="1">
        <a:lnSpc>
          <a:spcPct val="90000"/>
        </a:lnSpc>
        <a:spcBef>
          <a:spcPts val="748"/>
        </a:spcBef>
        <a:buFont typeface="Arial" panose="020B0604020202020204" pitchFamily="34" charset="0"/>
        <a:buChar char="•"/>
        <a:defRPr sz="2095" kern="1200">
          <a:solidFill>
            <a:schemeClr val="tx1"/>
          </a:solidFill>
          <a:latin typeface="+mn-lt"/>
          <a:ea typeface="+mn-ea"/>
          <a:cs typeface="+mn-cs"/>
        </a:defRPr>
      </a:lvl1pPr>
      <a:lvl2pPr marL="513047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855078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3pPr>
      <a:lvl4pPr marL="1197110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539141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881172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223204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565235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907266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1pPr>
      <a:lvl2pPr marL="34203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84063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3pPr>
      <a:lvl4pPr marL="1026094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368125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710157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052188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394219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73625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132">
            <a:extLst>
              <a:ext uri="{FF2B5EF4-FFF2-40B4-BE49-F238E27FC236}">
                <a16:creationId xmlns:a16="http://schemas.microsoft.com/office/drawing/2014/main" id="{2A1EDD84-9394-4392-AB1E-D7C92E5A5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84" y="3189927"/>
            <a:ext cx="4257324" cy="2488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arentesi graffa aperta 5">
            <a:extLst>
              <a:ext uri="{FF2B5EF4-FFF2-40B4-BE49-F238E27FC236}">
                <a16:creationId xmlns:a16="http://schemas.microsoft.com/office/drawing/2014/main" id="{2D853A30-0990-45B6-9CFB-EAEEAE921E1F}"/>
              </a:ext>
            </a:extLst>
          </p:cNvPr>
          <p:cNvSpPr/>
          <p:nvPr/>
        </p:nvSpPr>
        <p:spPr bwMode="auto">
          <a:xfrm rot="5400000" flipV="1">
            <a:off x="2470919" y="4153940"/>
            <a:ext cx="360000" cy="1207512"/>
          </a:xfrm>
          <a:prstGeom prst="leftBrac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728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6AD2E5E-898B-4EE1-A270-FDDDB6EF4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5195" y="4212284"/>
            <a:ext cx="535724" cy="29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it-IT" altLang="en-US" sz="673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FFAs</a:t>
            </a:r>
            <a:endParaRPr lang="it-IT" altLang="en-US" sz="67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it-IT" altLang="en-US" sz="673" dirty="0">
                <a:latin typeface="Arial" panose="020B0604020202020204" pitchFamily="34" charset="0"/>
                <a:cs typeface="Arial" panose="020B0604020202020204" pitchFamily="34" charset="0"/>
              </a:rPr>
              <a:t>12≤C≤17</a:t>
            </a:r>
            <a:endParaRPr lang="en-GB" altLang="en-US" sz="67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arentesi graffa aperta 7">
            <a:extLst>
              <a:ext uri="{FF2B5EF4-FFF2-40B4-BE49-F238E27FC236}">
                <a16:creationId xmlns:a16="http://schemas.microsoft.com/office/drawing/2014/main" id="{D81EA97C-59EF-4F76-BEAD-772252321A6F}"/>
              </a:ext>
            </a:extLst>
          </p:cNvPr>
          <p:cNvSpPr/>
          <p:nvPr/>
        </p:nvSpPr>
        <p:spPr bwMode="auto">
          <a:xfrm rot="5400000" flipV="1">
            <a:off x="3594434" y="3919512"/>
            <a:ext cx="402845" cy="697027"/>
          </a:xfrm>
          <a:prstGeom prst="leftBrac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728"/>
          </a:p>
        </p:txBody>
      </p:sp>
      <p:sp>
        <p:nvSpPr>
          <p:cNvPr id="9" name="CasellaDiTesto 134">
            <a:extLst>
              <a:ext uri="{FF2B5EF4-FFF2-40B4-BE49-F238E27FC236}">
                <a16:creationId xmlns:a16="http://schemas.microsoft.com/office/drawing/2014/main" id="{09BF022C-55DC-4779-9EBA-2851918B7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0279" y="3688217"/>
            <a:ext cx="535724" cy="29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it-IT" altLang="en-US" sz="673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FFAs</a:t>
            </a:r>
            <a:endParaRPr lang="it-IT" altLang="en-US" sz="67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it-IT" altLang="en-US" sz="673" dirty="0">
                <a:latin typeface="Arial" panose="020B0604020202020204" pitchFamily="34" charset="0"/>
                <a:cs typeface="Arial" panose="020B0604020202020204" pitchFamily="34" charset="0"/>
              </a:rPr>
              <a:t>18≤C≤21</a:t>
            </a:r>
            <a:endParaRPr lang="en-GB" altLang="en-US" sz="67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arentesi graffa aperta 9">
            <a:extLst>
              <a:ext uri="{FF2B5EF4-FFF2-40B4-BE49-F238E27FC236}">
                <a16:creationId xmlns:a16="http://schemas.microsoft.com/office/drawing/2014/main" id="{D18CC094-EF92-4646-ADC6-71D0F3D9C2C8}"/>
              </a:ext>
            </a:extLst>
          </p:cNvPr>
          <p:cNvSpPr/>
          <p:nvPr/>
        </p:nvSpPr>
        <p:spPr bwMode="auto">
          <a:xfrm rot="5400000" flipV="1">
            <a:off x="4654904" y="3203818"/>
            <a:ext cx="360000" cy="1048238"/>
          </a:xfrm>
          <a:prstGeom prst="leftBrac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728"/>
          </a:p>
        </p:txBody>
      </p:sp>
      <p:sp>
        <p:nvSpPr>
          <p:cNvPr id="11" name="CasellaDiTesto 136">
            <a:extLst>
              <a:ext uri="{FF2B5EF4-FFF2-40B4-BE49-F238E27FC236}">
                <a16:creationId xmlns:a16="http://schemas.microsoft.com/office/drawing/2014/main" id="{FDA5777D-2CA6-4555-BA9D-78C4A0FC8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4897" y="3223979"/>
            <a:ext cx="405880" cy="29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it-IT" altLang="en-US" sz="673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FFAs</a:t>
            </a:r>
            <a:endParaRPr lang="it-IT" altLang="en-US" sz="67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it-IT" altLang="en-US" sz="673" dirty="0">
                <a:latin typeface="Arial" panose="020B0604020202020204" pitchFamily="34" charset="0"/>
                <a:cs typeface="Arial" panose="020B0604020202020204" pitchFamily="34" charset="0"/>
              </a:rPr>
              <a:t>C≥22</a:t>
            </a:r>
            <a:endParaRPr lang="en-GB" altLang="en-US" sz="67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Parentesi graffa aperta 12">
            <a:extLst>
              <a:ext uri="{FF2B5EF4-FFF2-40B4-BE49-F238E27FC236}">
                <a16:creationId xmlns:a16="http://schemas.microsoft.com/office/drawing/2014/main" id="{A473D47A-1FB9-4B96-AC55-AA5F14DF04E2}"/>
              </a:ext>
            </a:extLst>
          </p:cNvPr>
          <p:cNvSpPr/>
          <p:nvPr/>
        </p:nvSpPr>
        <p:spPr bwMode="auto">
          <a:xfrm rot="16200000">
            <a:off x="2745077" y="5320243"/>
            <a:ext cx="216000" cy="910645"/>
          </a:xfrm>
          <a:prstGeom prst="leftBrace">
            <a:avLst/>
          </a:prstGeom>
          <a:ln w="12700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728"/>
          </a:p>
        </p:txBody>
      </p:sp>
      <p:sp>
        <p:nvSpPr>
          <p:cNvPr id="14" name="CasellaDiTesto 142">
            <a:extLst>
              <a:ext uri="{FF2B5EF4-FFF2-40B4-BE49-F238E27FC236}">
                <a16:creationId xmlns:a16="http://schemas.microsoft.com/office/drawing/2014/main" id="{B8DE7768-DC49-4266-8086-BAC7B51E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5215" y="5928559"/>
            <a:ext cx="535724" cy="29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it-IT" altLang="en-US" sz="673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FOHs</a:t>
            </a:r>
            <a:endParaRPr lang="it-IT" altLang="en-US" sz="67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it-IT" altLang="en-US" sz="673" dirty="0">
                <a:latin typeface="Arial" panose="020B0604020202020204" pitchFamily="34" charset="0"/>
                <a:cs typeface="Arial" panose="020B0604020202020204" pitchFamily="34" charset="0"/>
              </a:rPr>
              <a:t>14≤C</a:t>
            </a:r>
            <a:r>
              <a:rPr lang="it-IT" altLang="en-US" sz="673" dirty="0" smtClean="0">
                <a:latin typeface="Arial" panose="020B0604020202020204" pitchFamily="34" charset="0"/>
                <a:cs typeface="Arial" panose="020B0604020202020204" pitchFamily="34" charset="0"/>
              </a:rPr>
              <a:t>≤18</a:t>
            </a:r>
            <a:endParaRPr lang="en-GB" altLang="en-US" sz="67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9" name="Picture 1">
            <a:extLst>
              <a:ext uri="{FF2B5EF4-FFF2-40B4-BE49-F238E27FC236}">
                <a16:creationId xmlns:a16="http://schemas.microsoft.com/office/drawing/2014/main" id="{53756679-21A3-4FC8-B226-2604879872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" t="7827" r="765"/>
          <a:stretch/>
        </p:blipFill>
        <p:spPr bwMode="auto">
          <a:xfrm>
            <a:off x="1514422" y="272543"/>
            <a:ext cx="3561736" cy="213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" name="Casella di testo 2">
            <a:extLst>
              <a:ext uri="{FF2B5EF4-FFF2-40B4-BE49-F238E27FC236}">
                <a16:creationId xmlns:a16="http://schemas.microsoft.com/office/drawing/2014/main" id="{EB508C2E-9FE3-48B0-B9CE-857F0608A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2515" y="402845"/>
            <a:ext cx="518521" cy="23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lnSpc>
                <a:spcPct val="107000"/>
              </a:lnSpc>
              <a:spcAft>
                <a:spcPts val="416"/>
              </a:spcAft>
              <a:defRPr/>
            </a:pPr>
            <a:r>
              <a:rPr lang="en-GB" alt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Squalene</a:t>
            </a:r>
            <a:endParaRPr lang="en-GB" altLang="en-US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Casella di testo 3">
            <a:extLst>
              <a:ext uri="{FF2B5EF4-FFF2-40B4-BE49-F238E27FC236}">
                <a16:creationId xmlns:a16="http://schemas.microsoft.com/office/drawing/2014/main" id="{D362834F-5925-4449-9103-354388873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5976" y="543349"/>
            <a:ext cx="277569" cy="20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lnSpc>
                <a:spcPct val="107000"/>
              </a:lnSpc>
              <a:spcAft>
                <a:spcPts val="416"/>
              </a:spcAft>
              <a:defRPr/>
            </a:pPr>
            <a:r>
              <a:rPr lang="en-GB" alt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</a:t>
            </a:r>
            <a:endParaRPr lang="en-GB" altLang="en-US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Casella di testo 4">
            <a:extLst>
              <a:ext uri="{FF2B5EF4-FFF2-40B4-BE49-F238E27FC236}">
                <a16:creationId xmlns:a16="http://schemas.microsoft.com/office/drawing/2014/main" id="{C437BAAD-4230-4884-B0CD-2440D2C14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7079" y="698246"/>
            <a:ext cx="296466" cy="20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lnSpc>
                <a:spcPct val="107000"/>
              </a:lnSpc>
              <a:spcAft>
                <a:spcPts val="416"/>
              </a:spcAft>
              <a:defRPr/>
            </a:pPr>
            <a:r>
              <a:rPr lang="en-GB" alt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</a:t>
            </a:r>
            <a:endParaRPr lang="en-GB" altLang="en-US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Casella di testo 5">
            <a:extLst>
              <a:ext uri="{FF2B5EF4-FFF2-40B4-BE49-F238E27FC236}">
                <a16:creationId xmlns:a16="http://schemas.microsoft.com/office/drawing/2014/main" id="{B5D1CEB3-43A1-4151-AE9A-FB9ABD883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4284" y="1562514"/>
            <a:ext cx="209314" cy="17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lnSpc>
                <a:spcPct val="107000"/>
              </a:lnSpc>
              <a:spcAft>
                <a:spcPts val="416"/>
              </a:spcAft>
              <a:defRPr/>
            </a:pPr>
            <a:r>
              <a:rPr lang="en-GB" altLang="en-US" sz="8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TG</a:t>
            </a:r>
            <a:endParaRPr lang="en-GB" altLang="en-US" sz="10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Casella di testo 6">
            <a:extLst>
              <a:ext uri="{FF2B5EF4-FFF2-40B4-BE49-F238E27FC236}">
                <a16:creationId xmlns:a16="http://schemas.microsoft.com/office/drawing/2014/main" id="{FDD74504-496A-41F6-B7C7-15F74AE2D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9682" y="1430533"/>
            <a:ext cx="241379" cy="17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lnSpc>
                <a:spcPct val="107000"/>
              </a:lnSpc>
              <a:spcAft>
                <a:spcPts val="416"/>
              </a:spcAft>
              <a:defRPr/>
            </a:pPr>
            <a:r>
              <a:rPr lang="en-GB" altLang="en-US" sz="8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FFA</a:t>
            </a:r>
            <a:endParaRPr lang="en-GB" altLang="en-US" sz="10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Casella di testo 7">
            <a:extLst>
              <a:ext uri="{FF2B5EF4-FFF2-40B4-BE49-F238E27FC236}">
                <a16:creationId xmlns:a16="http://schemas.microsoft.com/office/drawing/2014/main" id="{856B07F7-26B2-48F0-B114-1483B771D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0128" y="1592524"/>
            <a:ext cx="444457" cy="17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>
              <a:lnSpc>
                <a:spcPct val="107000"/>
              </a:lnSpc>
              <a:spcAft>
                <a:spcPts val="416"/>
              </a:spcAft>
              <a:defRPr/>
            </a:pPr>
            <a:r>
              <a:rPr lang="en-GB" alt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Cholesterol</a:t>
            </a:r>
            <a:endParaRPr lang="en-GB" altLang="en-US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Casella di testo 9">
            <a:extLst>
              <a:ext uri="{FF2B5EF4-FFF2-40B4-BE49-F238E27FC236}">
                <a16:creationId xmlns:a16="http://schemas.microsoft.com/office/drawing/2014/main" id="{11E60D1D-4EE5-4545-888E-D170788E8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207" y="2672402"/>
            <a:ext cx="546916" cy="31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7000"/>
              </a:lnSpc>
              <a:spcAft>
                <a:spcPts val="416"/>
              </a:spcAft>
              <a:defRPr/>
            </a:pPr>
            <a:r>
              <a:rPr lang="en-GB" altLang="en-US" sz="7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Standard mixtures</a:t>
            </a:r>
            <a:endParaRPr lang="en-GB" altLang="en-US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Casella di testo 10">
            <a:extLst>
              <a:ext uri="{FF2B5EF4-FFF2-40B4-BE49-F238E27FC236}">
                <a16:creationId xmlns:a16="http://schemas.microsoft.com/office/drawing/2014/main" id="{CA84914E-E01C-4D98-8A2A-8D4CDE9C8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1221" y="2393837"/>
            <a:ext cx="335239" cy="20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7000"/>
              </a:lnSpc>
              <a:spcAft>
                <a:spcPts val="416"/>
              </a:spcAft>
              <a:defRPr/>
            </a:pPr>
            <a:r>
              <a:rPr lang="en-GB" altLang="en-US" sz="7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QC</a:t>
            </a:r>
            <a:endParaRPr lang="en-GB" altLang="en-US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Parentesi graffa aperta 147">
            <a:extLst>
              <a:ext uri="{FF2B5EF4-FFF2-40B4-BE49-F238E27FC236}">
                <a16:creationId xmlns:a16="http://schemas.microsoft.com/office/drawing/2014/main" id="{26405422-1EB4-4E7A-B48A-FD567DC37542}"/>
              </a:ext>
            </a:extLst>
          </p:cNvPr>
          <p:cNvSpPr/>
          <p:nvPr/>
        </p:nvSpPr>
        <p:spPr bwMode="auto">
          <a:xfrm rot="16200000">
            <a:off x="3639949" y="1424861"/>
            <a:ext cx="163086" cy="2196869"/>
          </a:xfrm>
          <a:prstGeom prst="leftBrace">
            <a:avLst>
              <a:gd name="adj1" fmla="val 8333"/>
              <a:gd name="adj2" fmla="val 4982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eaLnBrk="1" hangingPunct="1">
              <a:defRPr/>
            </a:pPr>
            <a:endParaRPr lang="en-GB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Casella di testo 18">
            <a:extLst>
              <a:ext uri="{FF2B5EF4-FFF2-40B4-BE49-F238E27FC236}">
                <a16:creationId xmlns:a16="http://schemas.microsoft.com/office/drawing/2014/main" id="{DDDBE908-5386-488D-A773-F7284D4A2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8760" y="2692322"/>
            <a:ext cx="1881166" cy="337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7000"/>
              </a:lnSpc>
              <a:spcAft>
                <a:spcPts val="416"/>
              </a:spcAft>
              <a:defRPr/>
            </a:pPr>
            <a:r>
              <a:rPr lang="en-GB" altLang="en-US" sz="7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Pair-wise sebum extracts from foreheads and cheeks of six donors (NA, A)</a:t>
            </a:r>
            <a:endParaRPr lang="en-GB" altLang="en-US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Casella di testo 19">
            <a:extLst>
              <a:ext uri="{FF2B5EF4-FFF2-40B4-BE49-F238E27FC236}">
                <a16:creationId xmlns:a16="http://schemas.microsoft.com/office/drawing/2014/main" id="{0E9F4447-3158-4FB6-87E5-E6F8BB08E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8256" y="2408796"/>
            <a:ext cx="488518" cy="23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7000"/>
              </a:lnSpc>
              <a:spcAft>
                <a:spcPts val="416"/>
              </a:spcAft>
              <a:defRPr/>
            </a:pPr>
            <a:r>
              <a:rPr lang="en-GB" altLang="en-US" sz="7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Blank tape</a:t>
            </a:r>
            <a:endParaRPr lang="en-GB" altLang="en-US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Casella di testo 11">
            <a:extLst>
              <a:ext uri="{FF2B5EF4-FFF2-40B4-BE49-F238E27FC236}">
                <a16:creationId xmlns:a16="http://schemas.microsoft.com/office/drawing/2014/main" id="{E4A6D96F-5693-4D69-A081-FC546839D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013" y="2423333"/>
            <a:ext cx="461905" cy="33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7000"/>
              </a:lnSpc>
              <a:spcAft>
                <a:spcPts val="416"/>
              </a:spcAft>
              <a:defRPr/>
            </a:pPr>
            <a:r>
              <a:rPr lang="en-GB" altLang="en-US" sz="7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Blank extract</a:t>
            </a:r>
            <a:endParaRPr lang="en-GB" altLang="en-US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Parentesi graffa aperta 151">
            <a:extLst>
              <a:ext uri="{FF2B5EF4-FFF2-40B4-BE49-F238E27FC236}">
                <a16:creationId xmlns:a16="http://schemas.microsoft.com/office/drawing/2014/main" id="{26405422-1EB4-4E7A-B48A-FD567DC37542}"/>
              </a:ext>
            </a:extLst>
          </p:cNvPr>
          <p:cNvSpPr/>
          <p:nvPr/>
        </p:nvSpPr>
        <p:spPr bwMode="auto">
          <a:xfrm rot="16200000">
            <a:off x="2009101" y="2200017"/>
            <a:ext cx="155995" cy="653649"/>
          </a:xfrm>
          <a:prstGeom prst="leftBrace">
            <a:avLst>
              <a:gd name="adj1" fmla="val 8333"/>
              <a:gd name="adj2" fmla="val 4982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eaLnBrk="1" hangingPunct="1">
              <a:defRPr/>
            </a:pPr>
            <a:endParaRPr lang="en-GB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6" name="Immagine 27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41" y="6472712"/>
            <a:ext cx="2465705" cy="2332355"/>
          </a:xfrm>
          <a:prstGeom prst="rect">
            <a:avLst/>
          </a:prstGeom>
        </p:spPr>
      </p:pic>
      <p:pic>
        <p:nvPicPr>
          <p:cNvPr id="277" name="Immagine 27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946" y="6472712"/>
            <a:ext cx="2466975" cy="2333625"/>
          </a:xfrm>
          <a:prstGeom prst="rect">
            <a:avLst/>
          </a:prstGeom>
        </p:spPr>
      </p:pic>
      <p:sp>
        <p:nvSpPr>
          <p:cNvPr id="278" name="Casella di testo 13"/>
          <p:cNvSpPr txBox="1"/>
          <p:nvPr/>
        </p:nvSpPr>
        <p:spPr>
          <a:xfrm>
            <a:off x="255532" y="6670155"/>
            <a:ext cx="370205" cy="2228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(b2)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9" name="Casella di testo 14"/>
          <p:cNvSpPr txBox="1"/>
          <p:nvPr/>
        </p:nvSpPr>
        <p:spPr>
          <a:xfrm>
            <a:off x="6030449" y="6670155"/>
            <a:ext cx="370205" cy="2228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(b3)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0" name="Casella di testo 20"/>
          <p:cNvSpPr txBox="1"/>
          <p:nvPr/>
        </p:nvSpPr>
        <p:spPr>
          <a:xfrm>
            <a:off x="931488" y="6465918"/>
            <a:ext cx="353060" cy="20574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TIC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1" name="Casella di testo 21"/>
          <p:cNvSpPr txBox="1"/>
          <p:nvPr/>
        </p:nvSpPr>
        <p:spPr>
          <a:xfrm>
            <a:off x="3479108" y="6474808"/>
            <a:ext cx="353060" cy="20574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TIC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2" name="Casella di testo 22"/>
          <p:cNvSpPr txBox="1"/>
          <p:nvPr/>
        </p:nvSpPr>
        <p:spPr>
          <a:xfrm>
            <a:off x="931488" y="7021543"/>
            <a:ext cx="556895" cy="20574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EIC 313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3" name="Casella di testo 23"/>
          <p:cNvSpPr txBox="1"/>
          <p:nvPr/>
        </p:nvSpPr>
        <p:spPr>
          <a:xfrm>
            <a:off x="931488" y="7584788"/>
            <a:ext cx="556895" cy="20574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EIC 311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4" name="Casella di testo 24"/>
          <p:cNvSpPr txBox="1"/>
          <p:nvPr/>
        </p:nvSpPr>
        <p:spPr>
          <a:xfrm>
            <a:off x="931488" y="8115648"/>
            <a:ext cx="556895" cy="20574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EIC 330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5" name="Casella di testo 25"/>
          <p:cNvSpPr txBox="1"/>
          <p:nvPr/>
        </p:nvSpPr>
        <p:spPr>
          <a:xfrm>
            <a:off x="3479108" y="7582883"/>
            <a:ext cx="556895" cy="20574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EIC 299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6" name="Casella di testo 8"/>
          <p:cNvSpPr txBox="1"/>
          <p:nvPr/>
        </p:nvSpPr>
        <p:spPr>
          <a:xfrm>
            <a:off x="514173" y="639853"/>
            <a:ext cx="313690" cy="2228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7" name="Casella di testo 12"/>
          <p:cNvSpPr txBox="1"/>
          <p:nvPr/>
        </p:nvSpPr>
        <p:spPr>
          <a:xfrm>
            <a:off x="514173" y="3278278"/>
            <a:ext cx="370205" cy="2228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(b1)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8" name="Casella di testo 15"/>
          <p:cNvSpPr txBox="1"/>
          <p:nvPr/>
        </p:nvSpPr>
        <p:spPr>
          <a:xfrm>
            <a:off x="1385371" y="3200606"/>
            <a:ext cx="353060" cy="20574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TIC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Parentesi graffa aperta 37">
            <a:extLst>
              <a:ext uri="{FF2B5EF4-FFF2-40B4-BE49-F238E27FC236}">
                <a16:creationId xmlns:a16="http://schemas.microsoft.com/office/drawing/2014/main" id="{A473D47A-1FB9-4B96-AC55-AA5F14DF04E2}"/>
              </a:ext>
            </a:extLst>
          </p:cNvPr>
          <p:cNvSpPr/>
          <p:nvPr/>
        </p:nvSpPr>
        <p:spPr bwMode="auto">
          <a:xfrm rot="16200000">
            <a:off x="4151856" y="5301825"/>
            <a:ext cx="216000" cy="910645"/>
          </a:xfrm>
          <a:prstGeom prst="leftBrace">
            <a:avLst/>
          </a:prstGeom>
          <a:ln w="12700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728"/>
          </a:p>
        </p:txBody>
      </p:sp>
      <p:sp>
        <p:nvSpPr>
          <p:cNvPr id="39" name="CasellaDiTesto 142">
            <a:extLst>
              <a:ext uri="{FF2B5EF4-FFF2-40B4-BE49-F238E27FC236}">
                <a16:creationId xmlns:a16="http://schemas.microsoft.com/office/drawing/2014/main" id="{B8DE7768-DC49-4266-8086-BAC7B51E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1994" y="5928558"/>
            <a:ext cx="535724" cy="29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it-IT" altLang="en-US" sz="673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FOHs</a:t>
            </a:r>
            <a:endParaRPr lang="it-IT" altLang="en-US" sz="67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it-IT" altLang="en-US" sz="673" dirty="0" smtClean="0">
                <a:latin typeface="Arial" panose="020B0604020202020204" pitchFamily="34" charset="0"/>
                <a:cs typeface="Arial" panose="020B0604020202020204" pitchFamily="34" charset="0"/>
              </a:rPr>
              <a:t>20≤</a:t>
            </a:r>
            <a:r>
              <a:rPr lang="it-IT" altLang="en-US" sz="673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it-IT" altLang="en-US" sz="673" dirty="0" smtClean="0">
                <a:latin typeface="Arial" panose="020B0604020202020204" pitchFamily="34" charset="0"/>
                <a:cs typeface="Arial" panose="020B0604020202020204" pitchFamily="34" charset="0"/>
              </a:rPr>
              <a:t>≤24</a:t>
            </a:r>
            <a:endParaRPr lang="en-GB" altLang="en-US" sz="67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5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79</Words>
  <Application>Microsoft Office PowerPoint</Application>
  <PresentationFormat>Personalizzato</PresentationFormat>
  <Paragraphs>32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CAMERA EMANUELA</dc:creator>
  <cp:lastModifiedBy>CAMERA EMANUELA</cp:lastModifiedBy>
  <cp:revision>7</cp:revision>
  <dcterms:created xsi:type="dcterms:W3CDTF">2020-12-11T12:53:01Z</dcterms:created>
  <dcterms:modified xsi:type="dcterms:W3CDTF">2021-01-07T16:43:14Z</dcterms:modified>
</cp:coreProperties>
</file>