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77FE0A-0AFC-438D-9574-6A005F711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D85473-D6D0-4C91-A31E-198B0272B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3B1E1F-46D6-4564-B1D8-53BBF9671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644E7C-DB0A-49B0-95C0-AD2091D8C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5D1282-75F0-4397-B751-BF8E638F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480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AB384A-F151-436D-AEFB-4F25EC4B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BB030A-1464-4FC9-A1D9-5CB53F021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B6AC85-C76C-4C8C-BF41-E5FD9FE24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437E07-202B-4E6F-8E87-C65E418CC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679AED-EE0C-485E-A8BE-7316DCBF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98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1D5F58-DCC8-4ADA-8C27-AE3533D9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EE965D-F8C3-4C86-9DE8-E0D61CC03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E24815-18C0-446E-8F24-8FCB3CBBD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D3DD63-67A3-4526-B0A6-FD0D51C8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6824DF-C5DE-44A0-8312-A51D40D2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49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5AEA8A-FDC0-4999-906F-0298E960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CF0406-F573-4E0C-80ED-AF0C88029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42382EF-A2CD-4ADD-AD37-3D0FB1BB2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C54C3F-F1CB-4DFC-AA10-027260956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9060E2-E554-4533-B123-A2D202988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8BE80E-114C-4929-91BB-1EA92700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65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D32826-4C6A-439A-ADE0-FB916BEF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7B6D1B-AFF0-4F5E-A941-B0D6F760B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E243962-CD61-4F93-9900-6835C711C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77468E-983C-4F61-B4B4-DD73312614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B5C9615-8E43-4FA5-BD31-D4A10E0B5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D005F14-9C62-4D44-922A-A8281DC9B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E332C7A-607A-4054-8416-20B6A7001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C31586C-01E6-4987-9671-A5004E2B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01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7920A8-6911-42D1-AC53-504A4A64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0F6FBAD-3048-4728-B36D-DBA452A7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F6A305D-A8F6-4934-B70F-FF6D987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4F2F3D-B49F-4F09-8737-7135A0BAE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70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08A856A-05A0-4D7D-8ADB-21D3BDF7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EC49BFD-2591-4CC4-B4E1-88C552236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C47C9-0B64-41D4-8B10-3E2FF6370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7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A92D56-B4C6-41E2-A8EB-5D0C5B867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57606E-79A4-4600-B92D-A8E9A824C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89FF80B-DC63-42AA-B7FC-CE7598645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D0C4AB-247D-4E63-9000-D1F99032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7FC037-1F2E-4844-B2FF-743C2B541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7DF422-B627-4168-AA28-C358370F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853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AC4B4-DCD3-4D22-A64C-001DB43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853C4B6-7F9D-4A74-9D52-B86682364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3D3660-59AF-4128-B28E-5F5D49FC0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15B020-AA89-4041-982C-0A27AC845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9B9CFB-C6A3-42A5-8189-D4CC1794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BE16DE-92D3-48CD-8F3D-91E27C37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46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02C331-A7D8-4BF0-B84C-D0081030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8EE110-06DD-4654-A3CD-FD78EDBE2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E6C511-B31F-407F-B830-5B1ABEB15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00D781-2812-47B1-A8EF-8C4D09DFB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136140-EE1C-44B7-8C4B-6771CDDF8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011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7B90B2A-A287-4D64-9DEB-2274FC5AB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43B7C44-B79A-49A6-8C6D-CBFC29BE8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2766AC-4441-480E-BFAA-4D703A71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9385C1-2A51-4AEF-9665-3C64BE4B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6464AD-F5CE-432C-92B0-F3F1D9FE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38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85405A-39A3-4388-B107-AE6B75A3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3F9FC2-7322-4E88-88D9-FF2CA8EED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9E3167-A8C6-4DCB-BD70-4C5768C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88155-770B-4926-A7CC-0240E823ECC9}" type="datetimeFigureOut">
              <a:rPr kumimoji="1" lang="ja-JP" altLang="en-US" smtClean="0"/>
              <a:t>2021/4/23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6836F-C6E4-4B21-AAAB-383DED07D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08FAE5-B41B-4C02-8E7E-4E70F58FF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071E1-975E-4707-88AF-FE11527D6B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49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F3725E98-D0DA-4B40-98E8-4B7CDCD25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587033"/>
              </p:ext>
            </p:extLst>
          </p:nvPr>
        </p:nvGraphicFramePr>
        <p:xfrm>
          <a:off x="838200" y="1475715"/>
          <a:ext cx="10515600" cy="22156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86920962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22391166"/>
                    </a:ext>
                  </a:extLst>
                </a:gridCol>
              </a:tblGrid>
              <a:tr h="1607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1: Bacterial isolates inclusion criteria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329502"/>
                  </a:ext>
                </a:extLst>
              </a:tr>
              <a:tr h="24197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Strains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Including criteria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987274"/>
                  </a:ext>
                </a:extLst>
              </a:tr>
              <a:tr h="233016">
                <a:tc rowSpan="2"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Escherichia coli, Klebsiella pneumoniae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and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Klebsiella oxytoca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CTX or CAZ resistant and CMZ or FMOX resistant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042151"/>
                  </a:ext>
                </a:extLst>
              </a:tr>
              <a:tr h="23301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CTX or CAZ resistant and IPM or MEPM MIC≧2μg/ml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281609"/>
                  </a:ext>
                </a:extLst>
              </a:tr>
              <a:tr h="233016">
                <a:tc rowSpan="2"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Enterobacter cloacae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complex and 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aerogenes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CTX or CAZ resistant and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游明朝" panose="02020400000000000000" pitchFamily="18" charset="-128"/>
                        </a:rPr>
                        <a:t>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CFPM or CZOP or CPR resistant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711394"/>
                  </a:ext>
                </a:extLst>
              </a:tr>
              <a:tr h="2419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CTX or CAZ resistant and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游明朝" panose="02020400000000000000" pitchFamily="18" charset="-128"/>
                        </a:rPr>
                        <a:t>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IPM or MEPM MIC≧2μg/ml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662956"/>
                  </a:ext>
                </a:extLst>
              </a:tr>
              <a:tr h="233016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069265"/>
                  </a:ext>
                </a:extLst>
              </a:tr>
              <a:tr h="23301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Abbreviations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285548"/>
                  </a:ext>
                </a:extLst>
              </a:tr>
              <a:tr h="3531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CTX; cefotaxime, CAZ; ceftazidime, CMZ; cefmetazole, FMOX; flomoxef, CFPM; cefepime, CZOP; cefozopran, CPR;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cefpirom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, IPM; imipenem, MEPM; meropenem, MIC; minimum inhibitory concentration</a:t>
                      </a:r>
                    </a:p>
                  </a:txBody>
                  <a:tcPr marL="8962" marR="8962" marT="8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32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65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0CBC85F3-61CF-4EAF-BF42-0027F1E02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688778"/>
              </p:ext>
            </p:extLst>
          </p:nvPr>
        </p:nvGraphicFramePr>
        <p:xfrm>
          <a:off x="928734" y="1625452"/>
          <a:ext cx="10515601" cy="3309471"/>
        </p:xfrm>
        <a:graphic>
          <a:graphicData uri="http://schemas.openxmlformats.org/drawingml/2006/table">
            <a:tbl>
              <a:tblPr/>
              <a:tblGrid>
                <a:gridCol w="2234899">
                  <a:extLst>
                    <a:ext uri="{9D8B030D-6E8A-4147-A177-3AD203B41FA5}">
                      <a16:colId xmlns:a16="http://schemas.microsoft.com/office/drawing/2014/main" val="1193074116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1037533669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950706906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3200664653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1149772403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1910917197"/>
                    </a:ext>
                  </a:extLst>
                </a:gridCol>
                <a:gridCol w="1380117">
                  <a:extLst>
                    <a:ext uri="{9D8B030D-6E8A-4147-A177-3AD203B41FA5}">
                      <a16:colId xmlns:a16="http://schemas.microsoft.com/office/drawing/2014/main" val="3707889741"/>
                    </a:ext>
                  </a:extLst>
                </a:gridCol>
              </a:tblGrid>
              <a:tr h="18030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2: Incidence Rates of Carbapenemase-producing Enterobacteriales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739628"/>
                  </a:ext>
                </a:extLst>
              </a:tr>
              <a:tr h="31564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Incidence rates of CPE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 year average incidence rates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032471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 Jan-March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2016 Jan-March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2017 Jan-March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2018 Jan-March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2019 Jan-March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6619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Escherichia coli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2/5,559 (0.04%)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1/6,475 (0.02%)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1/6,756 (0.02%)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1/7129 (0.01%)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3/7269 (0.04%)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0.03%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821539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pneumoniae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6/2,583 (0.23%)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4/2,453 (0.16%)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10/2,817 (0.35%)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4/2712 (0.14%)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0/2689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0.18%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691893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oxytoca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0/717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2/712 (0.28%)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2/874 (0.23%)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4/752 (0.5%)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2/786 (0.25%)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0.25%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899164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aerogenes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0/408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0/396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0/469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0/532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0/463 (0%)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490079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Enterobacter cloacae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complex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5/907 (0.55%)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5/698 (0.72%)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8/808 (0.99%)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4/836 (0.48%)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1/694 (0.14%)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0.58%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017708"/>
                  </a:ext>
                </a:extLst>
              </a:tr>
              <a:tr h="2671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Total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0.13% (13/10,174)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0.11% (12/10,734)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0.18% (21/11,724)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0.11% (13/11961)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0.05% (6/11901)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0.11%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860793"/>
                  </a:ext>
                </a:extLst>
              </a:tr>
              <a:tr h="17362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73145"/>
                  </a:ext>
                </a:extLst>
              </a:tr>
              <a:tr h="173628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Abbreviations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864671"/>
                  </a:ext>
                </a:extLst>
              </a:tr>
              <a:tr h="1736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CPE; carbapenemase-producing Enterobacterales</a:t>
                      </a: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678" marR="6678" marT="6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93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93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9DA66CB-A98D-49B7-AF95-8EED76C69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265218"/>
              </p:ext>
            </p:extLst>
          </p:nvPr>
        </p:nvGraphicFramePr>
        <p:xfrm>
          <a:off x="774827" y="1469860"/>
          <a:ext cx="10515598" cy="3481413"/>
        </p:xfrm>
        <a:graphic>
          <a:graphicData uri="http://schemas.openxmlformats.org/drawingml/2006/table">
            <a:tbl>
              <a:tblPr/>
              <a:tblGrid>
                <a:gridCol w="1717567">
                  <a:extLst>
                    <a:ext uri="{9D8B030D-6E8A-4147-A177-3AD203B41FA5}">
                      <a16:colId xmlns:a16="http://schemas.microsoft.com/office/drawing/2014/main" val="2774189634"/>
                    </a:ext>
                  </a:extLst>
                </a:gridCol>
                <a:gridCol w="224031">
                  <a:extLst>
                    <a:ext uri="{9D8B030D-6E8A-4147-A177-3AD203B41FA5}">
                      <a16:colId xmlns:a16="http://schemas.microsoft.com/office/drawing/2014/main" val="2839705991"/>
                    </a:ext>
                  </a:extLst>
                </a:gridCol>
                <a:gridCol w="1714800">
                  <a:extLst>
                    <a:ext uri="{9D8B030D-6E8A-4147-A177-3AD203B41FA5}">
                      <a16:colId xmlns:a16="http://schemas.microsoft.com/office/drawing/2014/main" val="464001148"/>
                    </a:ext>
                  </a:extLst>
                </a:gridCol>
                <a:gridCol w="1714800">
                  <a:extLst>
                    <a:ext uri="{9D8B030D-6E8A-4147-A177-3AD203B41FA5}">
                      <a16:colId xmlns:a16="http://schemas.microsoft.com/office/drawing/2014/main" val="4144456820"/>
                    </a:ext>
                  </a:extLst>
                </a:gridCol>
                <a:gridCol w="1714800">
                  <a:extLst>
                    <a:ext uri="{9D8B030D-6E8A-4147-A177-3AD203B41FA5}">
                      <a16:colId xmlns:a16="http://schemas.microsoft.com/office/drawing/2014/main" val="1046432486"/>
                    </a:ext>
                  </a:extLst>
                </a:gridCol>
                <a:gridCol w="1714800">
                  <a:extLst>
                    <a:ext uri="{9D8B030D-6E8A-4147-A177-3AD203B41FA5}">
                      <a16:colId xmlns:a16="http://schemas.microsoft.com/office/drawing/2014/main" val="2651482796"/>
                    </a:ext>
                  </a:extLst>
                </a:gridCol>
                <a:gridCol w="1714800">
                  <a:extLst>
                    <a:ext uri="{9D8B030D-6E8A-4147-A177-3AD203B41FA5}">
                      <a16:colId xmlns:a16="http://schemas.microsoft.com/office/drawing/2014/main" val="459618470"/>
                    </a:ext>
                  </a:extLst>
                </a:gridCol>
              </a:tblGrid>
              <a:tr h="21584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3: Resistance mechanisms of CPE isolates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719764"/>
                  </a:ext>
                </a:extLst>
              </a:tr>
              <a:tr h="215847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Strains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Year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922036"/>
                  </a:ext>
                </a:extLst>
              </a:tr>
              <a:tr h="21584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 Jan-March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2016 Jan-March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2017 Jan-March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2018 Jan-March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2019 Jan-March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775270"/>
                  </a:ext>
                </a:extLst>
              </a:tr>
              <a:tr h="3270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Escherichia coli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NDM-5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NDM-5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509343"/>
                  </a:ext>
                </a:extLst>
              </a:tr>
              <a:tr h="4864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pneumoniae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24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IMP-6 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(8)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IMP-6(2)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909905"/>
                  </a:ext>
                </a:extLst>
              </a:tr>
              <a:tr h="27838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oxytoca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246214"/>
                  </a:ext>
                </a:extLst>
              </a:tr>
              <a:tr h="27838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aerogenes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678685"/>
                  </a:ext>
                </a:extLst>
              </a:tr>
              <a:tr h="27838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Enterobacter cloacae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complex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23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(5)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(5)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(8)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217976"/>
                  </a:ext>
                </a:extLst>
              </a:tr>
              <a:tr h="486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Total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65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IMP-6 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 *(1)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NDM-5(1)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(19)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IMP-6(2)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IMP-1(13)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IMP-1 (4)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NDM-5(2)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62733"/>
                  </a:ext>
                </a:extLst>
              </a:tr>
              <a:tr h="207545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760278"/>
                  </a:ext>
                </a:extLst>
              </a:tr>
              <a:tr h="20754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*: Because we lost the strains, sequencing and MLST analysis could not be performed.</a:t>
                      </a: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302" marR="8302" marT="83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163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888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2D96815-91A9-4698-841F-3DF6EAE18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41492"/>
              </p:ext>
            </p:extLst>
          </p:nvPr>
        </p:nvGraphicFramePr>
        <p:xfrm>
          <a:off x="838200" y="2363412"/>
          <a:ext cx="10515601" cy="3456366"/>
        </p:xfrm>
        <a:graphic>
          <a:graphicData uri="http://schemas.openxmlformats.org/drawingml/2006/table">
            <a:tbl>
              <a:tblPr/>
              <a:tblGrid>
                <a:gridCol w="1658106">
                  <a:extLst>
                    <a:ext uri="{9D8B030D-6E8A-4147-A177-3AD203B41FA5}">
                      <a16:colId xmlns:a16="http://schemas.microsoft.com/office/drawing/2014/main" val="670449706"/>
                    </a:ext>
                  </a:extLst>
                </a:gridCol>
                <a:gridCol w="566965">
                  <a:extLst>
                    <a:ext uri="{9D8B030D-6E8A-4147-A177-3AD203B41FA5}">
                      <a16:colId xmlns:a16="http://schemas.microsoft.com/office/drawing/2014/main" val="404956533"/>
                    </a:ext>
                  </a:extLst>
                </a:gridCol>
                <a:gridCol w="1658106">
                  <a:extLst>
                    <a:ext uri="{9D8B030D-6E8A-4147-A177-3AD203B41FA5}">
                      <a16:colId xmlns:a16="http://schemas.microsoft.com/office/drawing/2014/main" val="3873465355"/>
                    </a:ext>
                  </a:extLst>
                </a:gridCol>
                <a:gridCol w="1658106">
                  <a:extLst>
                    <a:ext uri="{9D8B030D-6E8A-4147-A177-3AD203B41FA5}">
                      <a16:colId xmlns:a16="http://schemas.microsoft.com/office/drawing/2014/main" val="3102261653"/>
                    </a:ext>
                  </a:extLst>
                </a:gridCol>
                <a:gridCol w="1658106">
                  <a:extLst>
                    <a:ext uri="{9D8B030D-6E8A-4147-A177-3AD203B41FA5}">
                      <a16:colId xmlns:a16="http://schemas.microsoft.com/office/drawing/2014/main" val="3098656006"/>
                    </a:ext>
                  </a:extLst>
                </a:gridCol>
                <a:gridCol w="1658106">
                  <a:extLst>
                    <a:ext uri="{9D8B030D-6E8A-4147-A177-3AD203B41FA5}">
                      <a16:colId xmlns:a16="http://schemas.microsoft.com/office/drawing/2014/main" val="713460035"/>
                    </a:ext>
                  </a:extLst>
                </a:gridCol>
                <a:gridCol w="1658106">
                  <a:extLst>
                    <a:ext uri="{9D8B030D-6E8A-4147-A177-3AD203B41FA5}">
                      <a16:colId xmlns:a16="http://schemas.microsoft.com/office/drawing/2014/main" val="4180401516"/>
                    </a:ext>
                  </a:extLst>
                </a:gridCol>
              </a:tblGrid>
              <a:tr h="22089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4: Sequence-typing distribution of </a:t>
                      </a:r>
                      <a:r>
                        <a:rPr lang="en-US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Enterobcater cloacae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complex CPE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267516"/>
                  </a:ext>
                </a:extLst>
              </a:tr>
              <a:tr h="220893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Year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8543"/>
                  </a:ext>
                </a:extLst>
              </a:tr>
              <a:tr h="22089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 Jan-March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2016 Jan-March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2017 Jan-March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2018 Jan-March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2019 Jan-March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050500"/>
                  </a:ext>
                </a:extLst>
              </a:tr>
              <a:tr h="3223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A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(4)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(6)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ST25(1)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ST133(1)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243205"/>
                  </a:ext>
                </a:extLst>
              </a:tr>
              <a:tr h="3223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B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ST113(1)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ST513(2)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ST53(1)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ST113(1)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156464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C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ST29(1)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877547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D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490266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H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797690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J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599447"/>
                  </a:ext>
                </a:extLst>
              </a:tr>
              <a:tr h="479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Total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23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ST513(2)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ST113(1)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(4)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ST29(1)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(6)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ST25(1)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ST53(1)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ST113(1)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ST133(1)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ST78(1)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605222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12113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Abbreviations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635258"/>
                  </a:ext>
                </a:extLst>
              </a:tr>
              <a:tr h="2127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ST; sequence typing</a:t>
                      </a: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181" marR="8181" marT="81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074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42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DA5CFD2-322A-43D3-8A40-E865EBBA7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442030"/>
              </p:ext>
            </p:extLst>
          </p:nvPr>
        </p:nvGraphicFramePr>
        <p:xfrm>
          <a:off x="1485900" y="2210594"/>
          <a:ext cx="9220200" cy="3581400"/>
        </p:xfrm>
        <a:graphic>
          <a:graphicData uri="http://schemas.openxmlformats.org/drawingml/2006/table">
            <a:tbl>
              <a:tblPr/>
              <a:tblGrid>
                <a:gridCol w="1797084">
                  <a:extLst>
                    <a:ext uri="{9D8B030D-6E8A-4147-A177-3AD203B41FA5}">
                      <a16:colId xmlns:a16="http://schemas.microsoft.com/office/drawing/2014/main" val="3806195266"/>
                    </a:ext>
                  </a:extLst>
                </a:gridCol>
                <a:gridCol w="234780">
                  <a:extLst>
                    <a:ext uri="{9D8B030D-6E8A-4147-A177-3AD203B41FA5}">
                      <a16:colId xmlns:a16="http://schemas.microsoft.com/office/drawing/2014/main" val="1989107624"/>
                    </a:ext>
                  </a:extLst>
                </a:gridCol>
                <a:gridCol w="1797084">
                  <a:extLst>
                    <a:ext uri="{9D8B030D-6E8A-4147-A177-3AD203B41FA5}">
                      <a16:colId xmlns:a16="http://schemas.microsoft.com/office/drawing/2014/main" val="3966700564"/>
                    </a:ext>
                  </a:extLst>
                </a:gridCol>
                <a:gridCol w="1797084">
                  <a:extLst>
                    <a:ext uri="{9D8B030D-6E8A-4147-A177-3AD203B41FA5}">
                      <a16:colId xmlns:a16="http://schemas.microsoft.com/office/drawing/2014/main" val="4201157906"/>
                    </a:ext>
                  </a:extLst>
                </a:gridCol>
                <a:gridCol w="1797084">
                  <a:extLst>
                    <a:ext uri="{9D8B030D-6E8A-4147-A177-3AD203B41FA5}">
                      <a16:colId xmlns:a16="http://schemas.microsoft.com/office/drawing/2014/main" val="2147994872"/>
                    </a:ext>
                  </a:extLst>
                </a:gridCol>
                <a:gridCol w="1797084">
                  <a:extLst>
                    <a:ext uri="{9D8B030D-6E8A-4147-A177-3AD203B41FA5}">
                      <a16:colId xmlns:a16="http://schemas.microsoft.com/office/drawing/2014/main" val="2676240742"/>
                    </a:ext>
                  </a:extLst>
                </a:gridCol>
              </a:tblGrid>
              <a:tr h="24765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Table 5: Sequence-typing distribution of </a:t>
                      </a:r>
                      <a:r>
                        <a:rPr lang="en-US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Klebsiella pneumoniae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CPE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679063"/>
                  </a:ext>
                </a:extLst>
              </a:tr>
              <a:tr h="247650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564332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 Jan-March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2016 Jan-March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2017 Jan-March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2018 Jan-March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891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ST3012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59462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ST37(2)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 (3)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ST2158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68051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ST70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ST592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64745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ST592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3466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ST461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41342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Hospital 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ST716 (3)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ST716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34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ST70(1)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 (3)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ST716 (3), ST3012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ST592 (2), ST461 (1),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(1), ST2158 (1)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ST517 (2)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ST716(1)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ST37(1)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093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0953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Abbreviations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257641"/>
                  </a:ext>
                </a:extLst>
              </a:tr>
              <a:tr h="2381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ST; sequence typing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129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546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803</Words>
  <Application>Microsoft Office PowerPoint</Application>
  <PresentationFormat>ワイド画面</PresentationFormat>
  <Paragraphs>232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游ゴシック</vt:lpstr>
      <vt:lpstr>游ゴシック Light</vt:lpstr>
      <vt:lpstr>游明朝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八木 哲也</dc:creator>
  <cp:lastModifiedBy>八木 哲也</cp:lastModifiedBy>
  <cp:revision>1</cp:revision>
  <dcterms:created xsi:type="dcterms:W3CDTF">2021-04-23T11:49:37Z</dcterms:created>
  <dcterms:modified xsi:type="dcterms:W3CDTF">2021-04-23T11:52:21Z</dcterms:modified>
</cp:coreProperties>
</file>