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84" r:id="rId2"/>
  </p:sldIdLst>
  <p:sldSz cx="16256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57" d="100"/>
          <a:sy n="57" d="100"/>
        </p:scale>
        <p:origin x="93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4778-B24A-4793-A6DA-EE3E924618CC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8AE3F-59E3-423C-A36A-EA33DEF834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22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13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88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69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96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40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39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92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97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25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90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5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50E8-A54A-448F-816B-B19E7ADA014E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ADFD-6FCC-40E4-BD87-826F38051C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53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F3121F4B-7D3D-7764-27AE-64A2D85F974D}"/>
              </a:ext>
            </a:extLst>
          </p:cNvPr>
          <p:cNvGrpSpPr/>
          <p:nvPr/>
        </p:nvGrpSpPr>
        <p:grpSpPr>
          <a:xfrm>
            <a:off x="296647" y="436229"/>
            <a:ext cx="15768270" cy="11258024"/>
            <a:chOff x="501150" y="563316"/>
            <a:chExt cx="5802731" cy="3621532"/>
          </a:xfrm>
        </p:grpSpPr>
        <p:grpSp>
          <p:nvGrpSpPr>
            <p:cNvPr id="17" name="Gruppieren 2">
              <a:extLst>
                <a:ext uri="{FF2B5EF4-FFF2-40B4-BE49-F238E27FC236}">
                  <a16:creationId xmlns:a16="http://schemas.microsoft.com/office/drawing/2014/main" id="{C0BD8989-E042-C3EE-D67E-92CF26B8D23A}"/>
                </a:ext>
              </a:extLst>
            </p:cNvPr>
            <p:cNvGrpSpPr/>
            <p:nvPr/>
          </p:nvGrpSpPr>
          <p:grpSpPr>
            <a:xfrm>
              <a:off x="501150" y="563316"/>
              <a:ext cx="5760000" cy="3621532"/>
              <a:chOff x="501150" y="290932"/>
              <a:chExt cx="5760000" cy="3621532"/>
            </a:xfrm>
          </p:grpSpPr>
          <p:sp>
            <p:nvSpPr>
              <p:cNvPr id="26" name="Rechteck: diagonal liegende Ecken abgerundet 13">
                <a:extLst>
                  <a:ext uri="{FF2B5EF4-FFF2-40B4-BE49-F238E27FC236}">
                    <a16:creationId xmlns:a16="http://schemas.microsoft.com/office/drawing/2014/main" id="{14A03C5C-8CAC-8C7E-8CE1-5D5D1EE0E1A9}"/>
                  </a:ext>
                </a:extLst>
              </p:cNvPr>
              <p:cNvSpPr/>
              <p:nvPr/>
            </p:nvSpPr>
            <p:spPr>
              <a:xfrm>
                <a:off x="501150" y="312464"/>
                <a:ext cx="5760000" cy="3600000"/>
              </a:xfrm>
              <a:prstGeom prst="round2DiagRect">
                <a:avLst/>
              </a:prstGeom>
              <a:gradFill flip="none" rotWithShape="1">
                <a:gsLst>
                  <a:gs pos="30264">
                    <a:srgbClr val="D49394"/>
                  </a:gs>
                  <a:gs pos="0">
                    <a:srgbClr val="9E0000"/>
                  </a:gs>
                  <a:gs pos="39000">
                    <a:srgbClr val="A50021">
                      <a:tint val="44500"/>
                      <a:satMod val="160000"/>
                    </a:srgb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28575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1" dirty="0"/>
              </a:p>
            </p:txBody>
          </p:sp>
          <p:pic>
            <p:nvPicPr>
              <p:cNvPr id="27" name="Grafik 14" descr="Ein Bild, das Text, Buch, Poster, Grafikdesign enthält.&#10;&#10;Automatisch generierte Beschreibung">
                <a:extLst>
                  <a:ext uri="{FF2B5EF4-FFF2-40B4-BE49-F238E27FC236}">
                    <a16:creationId xmlns:a16="http://schemas.microsoft.com/office/drawing/2014/main" id="{8CCD78CD-B5E1-114C-44CC-C35A409A0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150" y="290932"/>
                <a:ext cx="646058" cy="8571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18" name="Rechteck: abgerundete Ecken 15">
              <a:extLst>
                <a:ext uri="{FF2B5EF4-FFF2-40B4-BE49-F238E27FC236}">
                  <a16:creationId xmlns:a16="http://schemas.microsoft.com/office/drawing/2014/main" id="{3579633D-7B4C-EA1E-F124-95E718F74D5C}"/>
                </a:ext>
              </a:extLst>
            </p:cNvPr>
            <p:cNvSpPr/>
            <p:nvPr/>
          </p:nvSpPr>
          <p:spPr>
            <a:xfrm>
              <a:off x="561174" y="1452800"/>
              <a:ext cx="3600000" cy="266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133" dirty="0">
                <a:solidFill>
                  <a:schemeClr val="tx1"/>
                </a:solidFill>
              </a:endParaRPr>
            </a:p>
          </p:txBody>
        </p:sp>
        <p:sp>
          <p:nvSpPr>
            <p:cNvPr id="19" name="Textfeld 16">
              <a:extLst>
                <a:ext uri="{FF2B5EF4-FFF2-40B4-BE49-F238E27FC236}">
                  <a16:creationId xmlns:a16="http://schemas.microsoft.com/office/drawing/2014/main" id="{098DF951-2191-B990-B58F-59E80B753951}"/>
                </a:ext>
              </a:extLst>
            </p:cNvPr>
            <p:cNvSpPr txBox="1"/>
            <p:nvPr/>
          </p:nvSpPr>
          <p:spPr>
            <a:xfrm>
              <a:off x="1260218" y="976254"/>
              <a:ext cx="5014773" cy="207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>
                  <a:solidFill>
                    <a:schemeClr val="bg1"/>
                  </a:solidFill>
                </a:rPr>
                <a:t>CMVD </a:t>
              </a:r>
              <a:r>
                <a:rPr lang="en-US" altLang="zh-CN" sz="3600" dirty="0">
                  <a:solidFill>
                    <a:schemeClr val="bg1"/>
                  </a:solidFill>
                </a:rPr>
                <a:t>as  a risk factor for LVDD</a:t>
              </a:r>
              <a:endParaRPr lang="de-DE" sz="36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8">
              <a:extLst>
                <a:ext uri="{FF2B5EF4-FFF2-40B4-BE49-F238E27FC236}">
                  <a16:creationId xmlns:a16="http://schemas.microsoft.com/office/drawing/2014/main" id="{1E19E7D5-359E-A28D-E0DC-4F3766CCE440}"/>
                </a:ext>
              </a:extLst>
            </p:cNvPr>
            <p:cNvSpPr txBox="1"/>
            <p:nvPr/>
          </p:nvSpPr>
          <p:spPr>
            <a:xfrm>
              <a:off x="4135235" y="1706215"/>
              <a:ext cx="2168646" cy="1892555"/>
            </a:xfrm>
            <a:prstGeom prst="rect">
              <a:avLst/>
            </a:prstGeom>
            <a:noFill/>
          </p:spPr>
          <p:txBody>
            <a:bodyPr wrap="square" lIns="96000" tIns="48000" rIns="96000" bIns="48000" rtlCol="0">
              <a:spAutoFit/>
            </a:bodyPr>
            <a:lstStyle/>
            <a:p>
              <a:r>
                <a:rPr lang="de-DE" sz="4000" u="sng" dirty="0"/>
                <a:t>Key </a:t>
              </a:r>
              <a:r>
                <a:rPr lang="de-DE" sz="4000" u="sng" dirty="0" err="1"/>
                <a:t>Findings</a:t>
              </a:r>
              <a:endParaRPr lang="de-DE" sz="4000" u="sng" dirty="0"/>
            </a:p>
            <a:p>
              <a:pPr marL="431989" indent="-431989" defTabSz="95998">
                <a:spcBef>
                  <a:spcPts val="800"/>
                </a:spcBef>
                <a:buFont typeface="Wingdings" panose="05000000000000000000" pitchFamily="2" charset="2"/>
                <a:buChar char="Ø"/>
              </a:pPr>
              <a:r>
                <a:rPr lang="de-DE" sz="3200" dirty="0"/>
                <a:t>Coronary microvascular disease (CMVD) cuasing left ventricular diastolic dysfunction (LVDD)</a:t>
              </a:r>
            </a:p>
            <a:p>
              <a:pPr defTabSz="95998">
                <a:spcBef>
                  <a:spcPts val="800"/>
                </a:spcBef>
              </a:pPr>
              <a:endParaRPr lang="de-DE" sz="3200" dirty="0"/>
            </a:p>
            <a:p>
              <a:pPr marL="431989" indent="-431989" defTabSz="95998">
                <a:spcBef>
                  <a:spcPts val="800"/>
                </a:spcBef>
                <a:buFont typeface="Wingdings" panose="05000000000000000000" pitchFamily="2" charset="2"/>
                <a:buChar char="Ø"/>
              </a:pPr>
              <a:r>
                <a:rPr lang="en-US" sz="3600" dirty="0"/>
                <a:t>Angiography-derived index of microcirculatory (AMR) linearly correlated with indicators of LVDD</a:t>
              </a:r>
            </a:p>
            <a:p>
              <a:pPr marL="431989" indent="-431989" defTabSz="95998">
                <a:spcBef>
                  <a:spcPts val="800"/>
                </a:spcBef>
                <a:buFont typeface="Wingdings" panose="05000000000000000000" pitchFamily="2" charset="2"/>
                <a:buChar char="Ø"/>
              </a:pPr>
              <a:endParaRPr lang="de-DE" sz="1867" dirty="0"/>
            </a:p>
            <a:p>
              <a:pPr marL="431989" indent="-431989" defTabSz="527987">
                <a:buFont typeface="Wingdings" panose="05000000000000000000" pitchFamily="2" charset="2"/>
                <a:buChar char="Ø"/>
              </a:pPr>
              <a:endParaRPr lang="de-DE" sz="1867" dirty="0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63773F7-900A-0308-990F-00D0668E5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" b="8648"/>
            <a:stretch/>
          </p:blipFill>
          <p:spPr>
            <a:xfrm>
              <a:off x="735863" y="2784800"/>
              <a:ext cx="2074011" cy="1248926"/>
            </a:xfrm>
            <a:prstGeom prst="rect">
              <a:avLst/>
            </a:prstGeom>
          </p:spPr>
        </p:pic>
        <p:pic>
          <p:nvPicPr>
            <p:cNvPr id="22" name="内容占位符 6">
              <a:extLst>
                <a:ext uri="{FF2B5EF4-FFF2-40B4-BE49-F238E27FC236}">
                  <a16:creationId xmlns:a16="http://schemas.microsoft.com/office/drawing/2014/main" id="{E01868AF-68AD-923F-C640-55B6000C1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82" t="10668" r="54080" b="14907"/>
            <a:stretch/>
          </p:blipFill>
          <p:spPr>
            <a:xfrm>
              <a:off x="2724150" y="2810996"/>
              <a:ext cx="1314911" cy="1173459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7B6BBB5-1DB2-46B7-1A68-32B1E4580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20" y="1452800"/>
              <a:ext cx="1688249" cy="103734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0A2C193-790F-8EFA-75BB-D47002BC2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369" y="1452800"/>
              <a:ext cx="1688249" cy="1037343"/>
            </a:xfrm>
            <a:prstGeom prst="rect">
              <a:avLst/>
            </a:prstGeom>
          </p:spPr>
        </p:pic>
        <p:sp>
          <p:nvSpPr>
            <p:cNvPr id="25" name="箭头: 下 24">
              <a:extLst>
                <a:ext uri="{FF2B5EF4-FFF2-40B4-BE49-F238E27FC236}">
                  <a16:creationId xmlns:a16="http://schemas.microsoft.com/office/drawing/2014/main" id="{FE495E54-8D61-6C5A-783F-89A8D6C0C322}"/>
                </a:ext>
              </a:extLst>
            </p:cNvPr>
            <p:cNvSpPr/>
            <p:nvPr/>
          </p:nvSpPr>
          <p:spPr>
            <a:xfrm>
              <a:off x="2130459" y="2477178"/>
              <a:ext cx="316527" cy="29959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8790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111</TotalTime>
  <Words>36</Words>
  <Application>Microsoft Office PowerPoint</Application>
  <PresentationFormat>自定义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主题​​</vt:lpstr>
      <vt:lpstr>PowerPoint 演示文稿</vt:lpstr>
    </vt:vector>
  </TitlesOfParts>
  <Company>Springer Nature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Fruehwirth</dc:creator>
  <cp:lastModifiedBy>桥 汪</cp:lastModifiedBy>
  <cp:revision>12</cp:revision>
  <dcterms:created xsi:type="dcterms:W3CDTF">2024-02-22T14:37:12Z</dcterms:created>
  <dcterms:modified xsi:type="dcterms:W3CDTF">2024-10-28T05:19:51Z</dcterms:modified>
</cp:coreProperties>
</file>