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AA0065"/>
    <a:srgbClr val="DA0082"/>
    <a:srgbClr val="65AA00"/>
    <a:srgbClr val="0092F7"/>
    <a:srgbClr val="960059"/>
    <a:srgbClr val="860050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96" autoAdjust="0"/>
    <p:restoredTop sz="94660"/>
  </p:normalViewPr>
  <p:slideViewPr>
    <p:cSldViewPr snapToGrid="0">
      <p:cViewPr varScale="1">
        <p:scale>
          <a:sx n="60" d="100"/>
          <a:sy n="60" d="100"/>
        </p:scale>
        <p:origin x="92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The role of urinary Dickkopf-3/creatinine ratio in diagnosis of acute kidney injury before creatinine elevation in pediatric intensive care unit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0018" y="1070284"/>
            <a:ext cx="11505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>
                <a:solidFill>
                  <a:schemeClr val="bg1"/>
                </a:solidFill>
              </a:rPr>
              <a:t>AIM: </a:t>
            </a:r>
            <a:r>
              <a:rPr lang="en-US" sz="1600" dirty="0">
                <a:solidFill>
                  <a:schemeClr val="bg1"/>
                </a:solidFill>
              </a:rPr>
              <a:t>to investigate the possible role of urinary DKK3 in detecting </a:t>
            </a:r>
            <a:r>
              <a:rPr lang="tr-TR" sz="1600" dirty="0">
                <a:solidFill>
                  <a:schemeClr val="bg1"/>
                </a:solidFill>
              </a:rPr>
              <a:t>AKI </a:t>
            </a:r>
            <a:r>
              <a:rPr lang="en-US" sz="1600" dirty="0">
                <a:solidFill>
                  <a:schemeClr val="bg1"/>
                </a:solidFill>
              </a:rPr>
              <a:t>before creatinine elevation in PICU and whether elevated urinary DKK3 is associated with worse patient outcomes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  <a:latin typeface="+mj-lt"/>
              </a:rPr>
              <a:t>Gökçeli 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6991" y="5738100"/>
            <a:ext cx="715332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Urine DKK3 is a clinically useful biomarker in predicting the development of AKI according to KDIGO </a:t>
            </a:r>
            <a:r>
              <a:rPr lang="en-US" dirty="0" err="1">
                <a:solidFill>
                  <a:schemeClr val="bg1"/>
                </a:solidFill>
              </a:rPr>
              <a:t>SCr</a:t>
            </a:r>
            <a:r>
              <a:rPr lang="en-US" dirty="0">
                <a:solidFill>
                  <a:schemeClr val="bg1"/>
                </a:solidFill>
              </a:rPr>
              <a:t> in patients hospitalized in PICU.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 high level of urine DKK3 is a risk factor for both AKI and mortality</a:t>
            </a:r>
            <a:r>
              <a:rPr lang="tr-TR" dirty="0">
                <a:solidFill>
                  <a:schemeClr val="bg1"/>
                </a:solidFill>
              </a:rPr>
              <a:t>.</a:t>
            </a:r>
            <a:endParaRPr lang="en-GB" sz="2000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78D5120E-F2AE-DA9D-17FA-2FA4B591CD8E}"/>
              </a:ext>
            </a:extLst>
          </p:cNvPr>
          <p:cNvSpPr txBox="1"/>
          <p:nvPr/>
        </p:nvSpPr>
        <p:spPr>
          <a:xfrm>
            <a:off x="2246797" y="1746968"/>
            <a:ext cx="224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/>
              <a:t>Prospective</a:t>
            </a:r>
            <a:r>
              <a:rPr lang="tr-TR" b="1" dirty="0"/>
              <a:t> </a:t>
            </a:r>
            <a:r>
              <a:rPr lang="tr-TR" b="1" dirty="0" err="1"/>
              <a:t>Study</a:t>
            </a:r>
            <a:endParaRPr lang="en-US" b="1" dirty="0"/>
          </a:p>
        </p:txBody>
      </p:sp>
      <p:pic>
        <p:nvPicPr>
          <p:cNvPr id="8" name="Grafik 7" descr="Yatan hasta düz dolguyla">
            <a:extLst>
              <a:ext uri="{FF2B5EF4-FFF2-40B4-BE49-F238E27FC236}">
                <a16:creationId xmlns:a16="http://schemas.microsoft.com/office/drawing/2014/main" id="{B9FE34EE-68CC-5FB5-D844-B82C71BC5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961" y="2065488"/>
            <a:ext cx="695215" cy="695215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B81F67D1-BAF7-279B-EC8F-78B74FF028C1}"/>
              </a:ext>
            </a:extLst>
          </p:cNvPr>
          <p:cNvSpPr txBox="1"/>
          <p:nvPr/>
        </p:nvSpPr>
        <p:spPr>
          <a:xfrm>
            <a:off x="236991" y="2741648"/>
            <a:ext cx="17011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/>
              <a:t>PICU</a:t>
            </a:r>
            <a:endParaRPr lang="en-US" sz="1600" b="1" dirty="0"/>
          </a:p>
        </p:txBody>
      </p:sp>
      <p:pic>
        <p:nvPicPr>
          <p:cNvPr id="10" name="Grafik 9" descr="Çocuklar düz dolguyla">
            <a:extLst>
              <a:ext uri="{FF2B5EF4-FFF2-40B4-BE49-F238E27FC236}">
                <a16:creationId xmlns:a16="http://schemas.microsoft.com/office/drawing/2014/main" id="{903D8A4C-F40A-B9DC-59AB-838DEEF7AD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6972" y="2934298"/>
            <a:ext cx="901196" cy="901196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B6DFF316-9442-08A2-C825-AEAF369F7FEF}"/>
              </a:ext>
            </a:extLst>
          </p:cNvPr>
          <p:cNvSpPr txBox="1"/>
          <p:nvPr/>
        </p:nvSpPr>
        <p:spPr>
          <a:xfrm>
            <a:off x="-144940" y="3661899"/>
            <a:ext cx="2318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/>
              <a:t>  117 </a:t>
            </a:r>
            <a:r>
              <a:rPr lang="tr-TR" sz="1600" b="1" dirty="0" err="1"/>
              <a:t>patients</a:t>
            </a:r>
            <a:endParaRPr lang="tr-TR" sz="1600" b="1" dirty="0"/>
          </a:p>
        </p:txBody>
      </p:sp>
      <p:pic>
        <p:nvPicPr>
          <p:cNvPr id="13" name="Grafik 12" descr="Cam Kap düz dolguyla">
            <a:extLst>
              <a:ext uri="{FF2B5EF4-FFF2-40B4-BE49-F238E27FC236}">
                <a16:creationId xmlns:a16="http://schemas.microsoft.com/office/drawing/2014/main" id="{1097A50F-E812-8B6F-36F7-552B8CA3F1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3421" y="4007308"/>
            <a:ext cx="754747" cy="754747"/>
          </a:xfrm>
          <a:prstGeom prst="rect">
            <a:avLst/>
          </a:prstGeom>
        </p:spPr>
      </p:pic>
      <p:sp>
        <p:nvSpPr>
          <p:cNvPr id="14" name="Up Arrow 69">
            <a:extLst>
              <a:ext uri="{FF2B5EF4-FFF2-40B4-BE49-F238E27FC236}">
                <a16:creationId xmlns:a16="http://schemas.microsoft.com/office/drawing/2014/main" id="{3D0D457B-40C8-7E13-9FA3-E4348425F664}"/>
              </a:ext>
            </a:extLst>
          </p:cNvPr>
          <p:cNvSpPr/>
          <p:nvPr/>
        </p:nvSpPr>
        <p:spPr>
          <a:xfrm rot="5400000">
            <a:off x="1720589" y="3258664"/>
            <a:ext cx="239615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5782F76F-F38D-D543-5B25-3D00A808A677}"/>
              </a:ext>
            </a:extLst>
          </p:cNvPr>
          <p:cNvSpPr txBox="1"/>
          <p:nvPr/>
        </p:nvSpPr>
        <p:spPr>
          <a:xfrm>
            <a:off x="-71657" y="4851716"/>
            <a:ext cx="24649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U</a:t>
            </a:r>
            <a:r>
              <a:rPr lang="en-US" sz="1600" b="1" dirty="0" err="1"/>
              <a:t>rinary</a:t>
            </a:r>
            <a:r>
              <a:rPr lang="en-US" sz="1600" b="1" dirty="0"/>
              <a:t> </a:t>
            </a:r>
            <a:endParaRPr lang="tr-TR" sz="1600" b="1" dirty="0"/>
          </a:p>
          <a:p>
            <a:pPr algn="ctr"/>
            <a:r>
              <a:rPr lang="tr-TR" sz="1600" b="1" dirty="0"/>
              <a:t>   </a:t>
            </a:r>
            <a:r>
              <a:rPr lang="en-US" sz="1600" b="1" dirty="0" err="1"/>
              <a:t>Dickkopf</a:t>
            </a:r>
            <a:r>
              <a:rPr lang="tr-TR" sz="1600" b="1" dirty="0"/>
              <a:t>-</a:t>
            </a:r>
            <a:r>
              <a:rPr lang="en-US" sz="1600" b="1" dirty="0"/>
              <a:t>3/creatinine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197AF362-B6CC-E0B0-D197-55D33505F906}"/>
              </a:ext>
            </a:extLst>
          </p:cNvPr>
          <p:cNvSpPr txBox="1"/>
          <p:nvPr/>
        </p:nvSpPr>
        <p:spPr>
          <a:xfrm>
            <a:off x="1435176" y="3814326"/>
            <a:ext cx="20520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1400" b="1" dirty="0"/>
              <a:t>10 </a:t>
            </a:r>
            <a:r>
              <a:rPr lang="tr-TR" sz="1400" b="1" dirty="0" err="1"/>
              <a:t>days</a:t>
            </a:r>
            <a:r>
              <a:rPr lang="tr-TR" sz="1400" b="1" dirty="0"/>
              <a:t> </a:t>
            </a:r>
          </a:p>
          <a:p>
            <a:pPr algn="ctr"/>
            <a:r>
              <a:rPr lang="tr-TR" sz="1400" b="1" dirty="0" err="1"/>
              <a:t>follow-up</a:t>
            </a:r>
            <a:endParaRPr lang="tr-TR" sz="1400" b="1" dirty="0"/>
          </a:p>
        </p:txBody>
      </p:sp>
      <p:pic>
        <p:nvPicPr>
          <p:cNvPr id="20" name="Grafik 19" descr="Pano düz dolguyla">
            <a:extLst>
              <a:ext uri="{FF2B5EF4-FFF2-40B4-BE49-F238E27FC236}">
                <a16:creationId xmlns:a16="http://schemas.microsoft.com/office/drawing/2014/main" id="{B327CE55-5463-3A36-0CFF-2F7ABFD2E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42625" y="3110412"/>
            <a:ext cx="690099" cy="690099"/>
          </a:xfrm>
          <a:prstGeom prst="rect">
            <a:avLst/>
          </a:prstGeom>
        </p:spPr>
      </p:pic>
      <p:sp>
        <p:nvSpPr>
          <p:cNvPr id="21" name="Up Arrow 69">
            <a:extLst>
              <a:ext uri="{FF2B5EF4-FFF2-40B4-BE49-F238E27FC236}">
                <a16:creationId xmlns:a16="http://schemas.microsoft.com/office/drawing/2014/main" id="{09EB2028-347C-8B0F-3D32-61AD586187A9}"/>
              </a:ext>
            </a:extLst>
          </p:cNvPr>
          <p:cNvSpPr/>
          <p:nvPr/>
        </p:nvSpPr>
        <p:spPr>
          <a:xfrm rot="3603494">
            <a:off x="3030263" y="2872023"/>
            <a:ext cx="239615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up 1">
            <a:extLst>
              <a:ext uri="{FF2B5EF4-FFF2-40B4-BE49-F238E27FC236}">
                <a16:creationId xmlns:a16="http://schemas.microsoft.com/office/drawing/2014/main" id="{16232D73-DC05-5633-8487-5FEB27E0489B}"/>
              </a:ext>
            </a:extLst>
          </p:cNvPr>
          <p:cNvGrpSpPr/>
          <p:nvPr/>
        </p:nvGrpSpPr>
        <p:grpSpPr>
          <a:xfrm>
            <a:off x="7588541" y="1746967"/>
            <a:ext cx="4417412" cy="2889340"/>
            <a:chOff x="7944312" y="2149340"/>
            <a:chExt cx="3115879" cy="1574050"/>
          </a:xfrm>
        </p:grpSpPr>
        <p:pic>
          <p:nvPicPr>
            <p:cNvPr id="3" name="Resim 2">
              <a:extLst>
                <a:ext uri="{FF2B5EF4-FFF2-40B4-BE49-F238E27FC236}">
                  <a16:creationId xmlns:a16="http://schemas.microsoft.com/office/drawing/2014/main" id="{DD06AA90-5BA6-6CB1-1072-D37B5C810F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17" t="2181" r="9960"/>
            <a:stretch/>
          </p:blipFill>
          <p:spPr bwMode="auto">
            <a:xfrm>
              <a:off x="7944312" y="2152083"/>
              <a:ext cx="1531599" cy="157130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4C239744-7EAF-3CC8-F076-6046281496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23" t="1859" r="10714" b="1693"/>
            <a:stretch/>
          </p:blipFill>
          <p:spPr bwMode="auto">
            <a:xfrm>
              <a:off x="9528592" y="2149340"/>
              <a:ext cx="1531599" cy="156483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7" name="Metin kutusu 6">
            <a:extLst>
              <a:ext uri="{FF2B5EF4-FFF2-40B4-BE49-F238E27FC236}">
                <a16:creationId xmlns:a16="http://schemas.microsoft.com/office/drawing/2014/main" id="{B2E2FC25-9C0F-EB51-779C-2F7B1D252054}"/>
              </a:ext>
            </a:extLst>
          </p:cNvPr>
          <p:cNvSpPr txBox="1"/>
          <p:nvPr/>
        </p:nvSpPr>
        <p:spPr>
          <a:xfrm>
            <a:off x="7679856" y="4694958"/>
            <a:ext cx="43260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The area under curve is 0.73 (95% CI 0.638-0.827)</a:t>
            </a:r>
            <a:r>
              <a:rPr lang="tr-TR" sz="1600" dirty="0"/>
              <a:t> </a:t>
            </a:r>
            <a:r>
              <a:rPr lang="en-US" sz="1600" dirty="0"/>
              <a:t>for the diagnosis of AKI</a:t>
            </a:r>
            <a:r>
              <a:rPr lang="tr-TR" sz="1600" dirty="0"/>
              <a:t> </a:t>
            </a:r>
            <a:r>
              <a:rPr lang="en-US" sz="1600" dirty="0"/>
              <a:t>(</a:t>
            </a:r>
            <a:r>
              <a:rPr lang="tr-TR" sz="1600" dirty="0" err="1"/>
              <a:t>left</a:t>
            </a:r>
            <a:r>
              <a:rPr lang="en-US" sz="1600" dirty="0"/>
              <a:t>)</a:t>
            </a:r>
            <a:r>
              <a:rPr lang="tr-TR" sz="1600" dirty="0"/>
              <a:t> </a:t>
            </a:r>
            <a:r>
              <a:rPr lang="en-US" sz="1600" dirty="0"/>
              <a:t>and is 0.75 (95% CI 0.642-0.852)</a:t>
            </a:r>
            <a:r>
              <a:rPr lang="tr-TR" sz="1600" dirty="0"/>
              <a:t> </a:t>
            </a:r>
            <a:r>
              <a:rPr lang="en-US" sz="1600" dirty="0"/>
              <a:t>for the mortality</a:t>
            </a:r>
            <a:r>
              <a:rPr lang="tr-TR" sz="1600" dirty="0"/>
              <a:t> (</a:t>
            </a:r>
            <a:r>
              <a:rPr lang="tr-TR" sz="1600" dirty="0" err="1"/>
              <a:t>right</a:t>
            </a:r>
            <a:r>
              <a:rPr lang="en-US" sz="1600" dirty="0"/>
              <a:t>).</a:t>
            </a: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04D4541D-90C3-0CD3-7A9A-05E5A3768E24}"/>
              </a:ext>
            </a:extLst>
          </p:cNvPr>
          <p:cNvSpPr txBox="1"/>
          <p:nvPr/>
        </p:nvSpPr>
        <p:spPr>
          <a:xfrm>
            <a:off x="3235138" y="2321780"/>
            <a:ext cx="41832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/>
              <a:t>AKI %35.8  (n:42)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effectLst/>
              </a:rPr>
              <a:t>AOR 3.619</a:t>
            </a:r>
            <a:r>
              <a:rPr lang="tr-TR" sz="1600" b="1" kern="1200" dirty="0">
                <a:solidFill>
                  <a:schemeClr val="tx1"/>
                </a:solidFill>
                <a:effectLst/>
              </a:rPr>
              <a:t>  </a:t>
            </a:r>
            <a:r>
              <a:rPr lang="en-US" sz="1600" b="1" kern="1200" dirty="0">
                <a:solidFill>
                  <a:schemeClr val="tx1"/>
                </a:solidFill>
                <a:effectLst/>
              </a:rPr>
              <a:t>95% CI 1.478-8.876</a:t>
            </a:r>
            <a:endParaRPr lang="tr-TR" sz="1600" b="1" kern="1200" dirty="0">
              <a:solidFill>
                <a:schemeClr val="tx1"/>
              </a:solidFill>
              <a:effectLst/>
            </a:endParaRPr>
          </a:p>
          <a:p>
            <a:r>
              <a:rPr lang="tr-TR" sz="1600" b="1" dirty="0"/>
              <a:t>    ↑ UDKK3/Cr  risk </a:t>
            </a:r>
            <a:r>
              <a:rPr lang="tr-TR" sz="1600" b="1" dirty="0" err="1"/>
              <a:t>for</a:t>
            </a:r>
            <a:r>
              <a:rPr lang="tr-TR" sz="1600" b="1" dirty="0"/>
              <a:t> AKI ↑ 5.547 </a:t>
            </a:r>
            <a:r>
              <a:rPr lang="tr-TR" sz="1600" b="1" dirty="0" err="1"/>
              <a:t>times</a:t>
            </a:r>
            <a:endParaRPr lang="tr-TR" sz="1600" b="1" dirty="0"/>
          </a:p>
          <a:p>
            <a:endParaRPr lang="tr-TR" sz="2000" b="1" dirty="0"/>
          </a:p>
          <a:p>
            <a:endParaRPr lang="tr-TR" sz="2000" b="1" dirty="0"/>
          </a:p>
          <a:p>
            <a:endParaRPr lang="tr-TR" sz="2000" b="1" dirty="0"/>
          </a:p>
          <a:p>
            <a:pPr algn="ctr"/>
            <a:r>
              <a:rPr lang="tr-TR" sz="2000" b="1" dirty="0"/>
              <a:t> </a:t>
            </a:r>
            <a:r>
              <a:rPr lang="tr-TR" sz="2000" b="1" dirty="0" err="1"/>
              <a:t>Mortality</a:t>
            </a:r>
            <a:r>
              <a:rPr lang="tr-TR" sz="2000" b="1" dirty="0"/>
              <a:t>    %33.3 (n:39) 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effectLst/>
              </a:rPr>
              <a:t>AOR 3.914</a:t>
            </a:r>
            <a:r>
              <a:rPr lang="tr-TR" sz="1600" b="1" dirty="0"/>
              <a:t> </a:t>
            </a:r>
            <a:r>
              <a:rPr lang="en-US" sz="1600" b="1" kern="1200" dirty="0">
                <a:solidFill>
                  <a:schemeClr val="tx1"/>
                </a:solidFill>
                <a:effectLst/>
              </a:rPr>
              <a:t> 95% CI 1.397-10.961</a:t>
            </a:r>
            <a:endParaRPr lang="tr-TR" sz="1600" b="1" kern="1200" dirty="0">
              <a:solidFill>
                <a:schemeClr val="tx1"/>
              </a:solidFill>
              <a:effectLst/>
            </a:endParaRPr>
          </a:p>
          <a:p>
            <a:pPr algn="ctr"/>
            <a:r>
              <a:rPr lang="tr-TR" sz="1600" b="1" dirty="0"/>
              <a:t>↑ UDKK3/Cr  risk </a:t>
            </a:r>
            <a:r>
              <a:rPr lang="tr-TR" sz="1600" b="1" dirty="0" err="1"/>
              <a:t>for</a:t>
            </a:r>
            <a:r>
              <a:rPr lang="tr-TR" sz="1600" b="1" dirty="0"/>
              <a:t> </a:t>
            </a:r>
            <a:r>
              <a:rPr lang="tr-TR" sz="1600" b="1" dirty="0" err="1"/>
              <a:t>mortality</a:t>
            </a:r>
            <a:r>
              <a:rPr lang="tr-TR" sz="1600" b="1" dirty="0"/>
              <a:t> ↑ 5.569 </a:t>
            </a:r>
            <a:r>
              <a:rPr lang="tr-TR" sz="1600" b="1" dirty="0" err="1"/>
              <a:t>times</a:t>
            </a:r>
            <a:endParaRPr lang="tr-TR" sz="1600" b="1" dirty="0"/>
          </a:p>
          <a:p>
            <a:pPr algn="ctr"/>
            <a:r>
              <a:rPr lang="tr-TR" sz="1600" b="1" dirty="0"/>
              <a:t> </a:t>
            </a:r>
            <a:endParaRPr lang="tr-TR" sz="1600" b="1" kern="1200" dirty="0">
              <a:solidFill>
                <a:schemeClr val="tx1"/>
              </a:solidFill>
              <a:effectLst/>
            </a:endParaRPr>
          </a:p>
          <a:p>
            <a:endParaRPr lang="tr-TR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32" name="Up Arrow 69">
            <a:extLst>
              <a:ext uri="{FF2B5EF4-FFF2-40B4-BE49-F238E27FC236}">
                <a16:creationId xmlns:a16="http://schemas.microsoft.com/office/drawing/2014/main" id="{2663D7CE-409C-1ECB-4A0A-3D6E56169585}"/>
              </a:ext>
            </a:extLst>
          </p:cNvPr>
          <p:cNvSpPr/>
          <p:nvPr/>
        </p:nvSpPr>
        <p:spPr>
          <a:xfrm rot="7565491">
            <a:off x="2985585" y="3799365"/>
            <a:ext cx="239615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3337</TotalTime>
  <Words>204</Words>
  <Application>Microsoft Office PowerPoint</Application>
  <PresentationFormat>Geniş ekran</PresentationFormat>
  <Paragraphs>23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Sunusu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neslihan günay</cp:lastModifiedBy>
  <cp:revision>68</cp:revision>
  <dcterms:created xsi:type="dcterms:W3CDTF">2019-06-13T12:30:18Z</dcterms:created>
  <dcterms:modified xsi:type="dcterms:W3CDTF">2024-10-24T17:44:26Z</dcterms:modified>
</cp:coreProperties>
</file>