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9"/>
    <a:srgbClr val="65AA00"/>
    <a:srgbClr val="0092F7"/>
    <a:srgbClr val="AA0065"/>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39" autoAdjust="0"/>
    <p:restoredTop sz="94660"/>
  </p:normalViewPr>
  <p:slideViewPr>
    <p:cSldViewPr snapToGrid="0">
      <p:cViewPr varScale="1">
        <p:scale>
          <a:sx n="72" d="100"/>
          <a:sy n="72" d="100"/>
        </p:scale>
        <p:origin x="522"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26/10/2024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 Id="rId5" Type="http://schemas.openxmlformats.org/officeDocument/2006/relationships/image" Target="../media/image5.tiff"/><Relationship Id="rId4" Type="http://schemas.openxmlformats.org/officeDocument/2006/relationships/image" Target="../media/image4.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p:cNvSpPr txBox="1">
            <a:spLocks/>
          </p:cNvSpPr>
          <p:nvPr/>
        </p:nvSpPr>
        <p:spPr>
          <a:xfrm>
            <a:off x="0" y="0"/>
            <a:ext cx="10233660"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r>
              <a:rPr lang="en-US" sz="2800" b="1" dirty="0">
                <a:solidFill>
                  <a:schemeClr val="bg1"/>
                </a:solidFill>
              </a:rPr>
              <a:t>Clinical efficacy evaluation of CRRT in neonates with MODS: a two-centered retrospective study</a:t>
            </a:r>
            <a:endParaRPr lang="en-GB" sz="2800" b="1" dirty="0">
              <a:solidFill>
                <a:schemeClr val="bg1"/>
              </a:solidFill>
            </a:endParaRPr>
          </a:p>
        </p:txBody>
      </p:sp>
      <p:sp>
        <p:nvSpPr>
          <p:cNvPr id="25" name="TextBox 24"/>
          <p:cNvSpPr txBox="1"/>
          <p:nvPr/>
        </p:nvSpPr>
        <p:spPr>
          <a:xfrm>
            <a:off x="180183" y="1189759"/>
            <a:ext cx="10536266" cy="646331"/>
          </a:xfrm>
          <a:prstGeom prst="rect">
            <a:avLst/>
          </a:prstGeom>
          <a:noFill/>
        </p:spPr>
        <p:txBody>
          <a:bodyPr wrap="square" rtlCol="0">
            <a:spAutoFit/>
          </a:bodyPr>
          <a:lstStyle/>
          <a:p>
            <a:r>
              <a:rPr lang="en-GB" b="1" dirty="0">
                <a:solidFill>
                  <a:schemeClr val="bg1"/>
                </a:solidFill>
              </a:rPr>
              <a:t>AIM</a:t>
            </a:r>
            <a:r>
              <a:rPr lang="en-GB" dirty="0">
                <a:solidFill>
                  <a:schemeClr val="bg1"/>
                </a:solidFill>
              </a:rPr>
              <a:t>: </a:t>
            </a:r>
            <a:r>
              <a:rPr lang="en-US" altLang="zh-CN" dirty="0">
                <a:solidFill>
                  <a:schemeClr val="bg1"/>
                </a:solidFill>
              </a:rPr>
              <a:t>To investigate the effectiveness and safety of CRRT for the treatment of neonatal MODS</a:t>
            </a:r>
            <a:endParaRPr lang="zh-CN" altLang="zh-CN" dirty="0">
              <a:solidFill>
                <a:schemeClr val="bg1"/>
              </a:solidFill>
            </a:endParaRPr>
          </a:p>
          <a:p>
            <a:endParaRPr lang="en-GB" dirty="0">
              <a:solidFill>
                <a:schemeClr val="bg1"/>
              </a:solidFill>
            </a:endParaRPr>
          </a:p>
        </p:txBody>
      </p:sp>
      <p:sp>
        <p:nvSpPr>
          <p:cNvPr id="26" name="TextBox 25"/>
          <p:cNvSpPr txBox="1"/>
          <p:nvPr/>
        </p:nvSpPr>
        <p:spPr>
          <a:xfrm>
            <a:off x="173448" y="1758951"/>
            <a:ext cx="11505934" cy="1200329"/>
          </a:xfrm>
          <a:prstGeom prst="rect">
            <a:avLst/>
          </a:prstGeom>
          <a:noFill/>
        </p:spPr>
        <p:txBody>
          <a:bodyPr wrap="square" rtlCol="0">
            <a:spAutoFit/>
          </a:bodyPr>
          <a:lstStyle/>
          <a:p>
            <a:r>
              <a:rPr lang="en-GB" b="1" dirty="0">
                <a:solidFill>
                  <a:srgbClr val="0065AA"/>
                </a:solidFill>
              </a:rPr>
              <a:t>DESIGN &amp; OUTCOMES</a:t>
            </a:r>
            <a:r>
              <a:rPr lang="en-GB" dirty="0">
                <a:solidFill>
                  <a:srgbClr val="0065AA"/>
                </a:solidFill>
              </a:rPr>
              <a:t>: </a:t>
            </a:r>
            <a:r>
              <a:rPr lang="en-US" altLang="zh-CN" dirty="0"/>
              <a:t>We retrospectively analyzed clinical data of 60 MODS neonates treated with CRRT in NICU at two tertiary care hospitals from January 2015 to May 2022. Hemodynamic parameters, liver and renal function, electrolytes, acid-base balance and routine blood indicators were recorded before CRRT, 12, 24h after CRRT initiation, and at the end of CRRT, respectively.</a:t>
            </a:r>
            <a:endParaRPr lang="en-GB" dirty="0">
              <a:solidFill>
                <a:srgbClr val="0065AA"/>
              </a:solidFill>
            </a:endParaRPr>
          </a:p>
        </p:txBody>
      </p:sp>
      <p:sp>
        <p:nvSpPr>
          <p:cNvPr id="27" name="TextBox 26"/>
          <p:cNvSpPr txBox="1"/>
          <p:nvPr/>
        </p:nvSpPr>
        <p:spPr>
          <a:xfrm>
            <a:off x="7679856" y="5678917"/>
            <a:ext cx="4108032" cy="400110"/>
          </a:xfrm>
          <a:prstGeom prst="rect">
            <a:avLst/>
          </a:prstGeom>
          <a:noFill/>
        </p:spPr>
        <p:txBody>
          <a:bodyPr wrap="square" rtlCol="0">
            <a:spAutoFit/>
          </a:bodyPr>
          <a:lstStyle/>
          <a:p>
            <a:r>
              <a:rPr lang="en-US" altLang="zh-CN" sz="2000" b="1" dirty="0" err="1">
                <a:solidFill>
                  <a:schemeClr val="bg1"/>
                </a:solidFill>
                <a:latin typeface="+mj-lt"/>
              </a:rPr>
              <a:t>Xiaoyun</a:t>
            </a:r>
            <a:r>
              <a:rPr lang="en-US" altLang="zh-CN" sz="2000" b="1" dirty="0">
                <a:solidFill>
                  <a:schemeClr val="bg1"/>
                </a:solidFill>
                <a:latin typeface="+mj-lt"/>
              </a:rPr>
              <a:t> Chu, </a:t>
            </a:r>
            <a:r>
              <a:rPr lang="en-US" altLang="zh-CN" sz="2000" b="1" dirty="0" err="1">
                <a:solidFill>
                  <a:schemeClr val="bg1"/>
                </a:solidFill>
                <a:latin typeface="+mj-lt"/>
              </a:rPr>
              <a:t>Jinglin</a:t>
            </a:r>
            <a:r>
              <a:rPr lang="en-US" altLang="zh-CN" sz="2000" b="1" dirty="0">
                <a:solidFill>
                  <a:schemeClr val="bg1"/>
                </a:solidFill>
                <a:latin typeface="+mj-lt"/>
              </a:rPr>
              <a:t> Xu</a:t>
            </a:r>
            <a:r>
              <a:rPr lang="en-GB" sz="2000" b="1" dirty="0">
                <a:solidFill>
                  <a:schemeClr val="bg1"/>
                </a:solidFill>
                <a:latin typeface="+mj-lt"/>
              </a:rPr>
              <a:t> et al. 2024</a:t>
            </a:r>
            <a:endParaRPr lang="en-GB" sz="1400" b="1" dirty="0">
              <a:solidFill>
                <a:schemeClr val="bg1"/>
              </a:solidFill>
              <a:latin typeface="+mj-lt"/>
            </a:endParaRPr>
          </a:p>
        </p:txBody>
      </p:sp>
      <p:sp>
        <p:nvSpPr>
          <p:cNvPr id="28" name="TextBox 27"/>
          <p:cNvSpPr txBox="1"/>
          <p:nvPr/>
        </p:nvSpPr>
        <p:spPr>
          <a:xfrm>
            <a:off x="173448" y="5719172"/>
            <a:ext cx="7141846" cy="1631216"/>
          </a:xfrm>
          <a:prstGeom prst="rect">
            <a:avLst/>
          </a:prstGeom>
          <a:noFill/>
        </p:spPr>
        <p:txBody>
          <a:bodyPr wrap="square" rtlCol="0">
            <a:spAutoFit/>
          </a:bodyPr>
          <a:lstStyle/>
          <a:p>
            <a:pPr>
              <a:spcAft>
                <a:spcPts val="600"/>
              </a:spcAft>
            </a:pPr>
            <a:r>
              <a:rPr lang="en-GB" b="1" dirty="0">
                <a:solidFill>
                  <a:schemeClr val="bg1"/>
                </a:solidFill>
              </a:rPr>
              <a:t>CONCLUSION</a:t>
            </a:r>
            <a:r>
              <a:rPr lang="en-GB" dirty="0">
                <a:solidFill>
                  <a:schemeClr val="bg1"/>
                </a:solidFill>
              </a:rPr>
              <a:t>: </a:t>
            </a:r>
            <a:r>
              <a:rPr lang="en-US" altLang="zh-CN" dirty="0">
                <a:solidFill>
                  <a:schemeClr val="bg1"/>
                </a:solidFill>
              </a:rPr>
              <a:t>Mortality in critically ill neonates diagnosed with MODS remains high. CRRT may be a safe and effective adjunctive therapy for critically ill neonates with MODS.</a:t>
            </a:r>
            <a:endParaRPr lang="en-GB" dirty="0">
              <a:solidFill>
                <a:schemeClr val="bg1"/>
              </a:solidFill>
            </a:endParaRPr>
          </a:p>
          <a:p>
            <a:pPr>
              <a:spcAft>
                <a:spcPts val="600"/>
              </a:spcAft>
            </a:pPr>
            <a:r>
              <a:rPr lang="en-GB" dirty="0">
                <a:solidFill>
                  <a:schemeClr val="bg1"/>
                </a:solidFill>
              </a:rPr>
              <a:t>-----</a:t>
            </a:r>
          </a:p>
          <a:p>
            <a:endParaRPr lang="en-GB" dirty="0">
              <a:solidFill>
                <a:schemeClr val="bg1"/>
              </a:solidFill>
            </a:endParaRPr>
          </a:p>
        </p:txBody>
      </p:sp>
      <p:sp>
        <p:nvSpPr>
          <p:cNvPr id="2" name="TextBox 1">
            <a:extLst>
              <a:ext uri="{FF2B5EF4-FFF2-40B4-BE49-F238E27FC236}">
                <a16:creationId xmlns:a16="http://schemas.microsoft.com/office/drawing/2014/main" id="{F36A2367-4C1F-DF61-526E-3B5E7804B265}"/>
              </a:ext>
            </a:extLst>
          </p:cNvPr>
          <p:cNvSpPr txBox="1"/>
          <p:nvPr/>
        </p:nvSpPr>
        <p:spPr>
          <a:xfrm>
            <a:off x="500019" y="5314871"/>
            <a:ext cx="11691981" cy="276999"/>
          </a:xfrm>
          <a:prstGeom prst="rect">
            <a:avLst/>
          </a:prstGeom>
          <a:noFill/>
        </p:spPr>
        <p:txBody>
          <a:bodyPr wrap="square" rtlCol="0">
            <a:spAutoFit/>
          </a:bodyPr>
          <a:lstStyle/>
          <a:p>
            <a:r>
              <a:rPr lang="en-US" sz="1200" dirty="0">
                <a:solidFill>
                  <a:srgbClr val="003969"/>
                </a:solidFill>
              </a:rPr>
              <a:t>Thanks to </a:t>
            </a:r>
            <a:r>
              <a:rPr lang="en-US" altLang="zh-CN" sz="1200" dirty="0">
                <a:solidFill>
                  <a:srgbClr val="003969"/>
                </a:solidFill>
              </a:rPr>
              <a:t>Cheng Cai</a:t>
            </a:r>
            <a:r>
              <a:rPr lang="en-US" sz="1200" dirty="0">
                <a:solidFill>
                  <a:srgbClr val="003969"/>
                </a:solidFill>
              </a:rPr>
              <a:t> for her help in designing the </a:t>
            </a:r>
            <a:r>
              <a:rPr lang="en-GB" sz="1200" dirty="0">
                <a:solidFill>
                  <a:srgbClr val="003969"/>
                </a:solidFill>
              </a:rPr>
              <a:t>Graphical Abstract</a:t>
            </a:r>
          </a:p>
        </p:txBody>
      </p:sp>
      <p:pic>
        <p:nvPicPr>
          <p:cNvPr id="4" name="图片 3">
            <a:extLst>
              <a:ext uri="{FF2B5EF4-FFF2-40B4-BE49-F238E27FC236}">
                <a16:creationId xmlns:a16="http://schemas.microsoft.com/office/drawing/2014/main" id="{9CC45591-55E2-4E02-ADF7-BC2C63E657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000" y="2916000"/>
            <a:ext cx="3060000" cy="2383698"/>
          </a:xfrm>
          <a:prstGeom prst="rect">
            <a:avLst/>
          </a:prstGeom>
        </p:spPr>
      </p:pic>
      <p:pic>
        <p:nvPicPr>
          <p:cNvPr id="6" name="图片 5">
            <a:extLst>
              <a:ext uri="{FF2B5EF4-FFF2-40B4-BE49-F238E27FC236}">
                <a16:creationId xmlns:a16="http://schemas.microsoft.com/office/drawing/2014/main" id="{16277AD1-5844-494D-8BD6-412509E33F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6000" y="2916000"/>
            <a:ext cx="3060000" cy="2383698"/>
          </a:xfrm>
          <a:prstGeom prst="rect">
            <a:avLst/>
          </a:prstGeom>
        </p:spPr>
      </p:pic>
      <p:pic>
        <p:nvPicPr>
          <p:cNvPr id="8" name="图片 7">
            <a:extLst>
              <a:ext uri="{FF2B5EF4-FFF2-40B4-BE49-F238E27FC236}">
                <a16:creationId xmlns:a16="http://schemas.microsoft.com/office/drawing/2014/main" id="{0AC3741F-83D8-4D58-8ED2-0B9C595C27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6000" y="2916000"/>
            <a:ext cx="3060000" cy="2383698"/>
          </a:xfrm>
          <a:prstGeom prst="rect">
            <a:avLst/>
          </a:prstGeom>
        </p:spPr>
      </p:pic>
      <p:pic>
        <p:nvPicPr>
          <p:cNvPr id="10" name="图片 9">
            <a:extLst>
              <a:ext uri="{FF2B5EF4-FFF2-40B4-BE49-F238E27FC236}">
                <a16:creationId xmlns:a16="http://schemas.microsoft.com/office/drawing/2014/main" id="{873D471E-CEF1-4DFC-840C-0B5FA7957F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28000" y="2916000"/>
            <a:ext cx="3060000" cy="2383699"/>
          </a:xfrm>
          <a:prstGeom prst="rect">
            <a:avLst/>
          </a:prstGeom>
        </p:spPr>
      </p:pic>
    </p:spTree>
    <p:extLst>
      <p:ext uri="{BB962C8B-B14F-4D97-AF65-F5344CB8AC3E}">
        <p14:creationId xmlns:p14="http://schemas.microsoft.com/office/powerpoint/2010/main" val="2867428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3109</TotalTime>
  <Words>148</Words>
  <Application>Microsoft Office PowerPoint</Application>
  <PresentationFormat>宽屏</PresentationFormat>
  <Paragraphs>7</Paragraphs>
  <Slides>1</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vt:i4>
      </vt:variant>
    </vt:vector>
  </HeadingPairs>
  <TitlesOfParts>
    <vt:vector size="5" baseType="lpstr">
      <vt:lpstr>Arial</vt:lpstr>
      <vt:lpstr>Calibri</vt:lpstr>
      <vt:lpstr>Calibri Light</vt:lpstr>
      <vt:lpstr>Office Theme</vt:lpstr>
      <vt:lpstr>PowerPoint 演示文稿</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CXY</cp:lastModifiedBy>
  <cp:revision>65</cp:revision>
  <dcterms:created xsi:type="dcterms:W3CDTF">2019-06-13T12:30:18Z</dcterms:created>
  <dcterms:modified xsi:type="dcterms:W3CDTF">2024-10-26T09:08:36Z</dcterms:modified>
</cp:coreProperties>
</file>