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774" r:id="rId5"/>
    <p:sldId id="779" r:id="rId6"/>
    <p:sldId id="780" r:id="rId7"/>
    <p:sldId id="775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loe Silard" initials="CS" lastIdx="1" clrIdx="0">
    <p:extLst>
      <p:ext uri="{19B8F6BF-5375-455C-9EA6-DF929625EA0E}">
        <p15:presenceInfo xmlns:p15="http://schemas.microsoft.com/office/powerpoint/2012/main" userId="Chloe Sil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ann Augagneur" userId="8b6f18a6-328e-4801-b5bb-552eaa662bee" providerId="ADAL" clId="{58CD1920-1D36-4473-849A-F53171133066}"/>
    <pc:docChg chg="delSld">
      <pc:chgData name="Yoann Augagneur" userId="8b6f18a6-328e-4801-b5bb-552eaa662bee" providerId="ADAL" clId="{58CD1920-1D36-4473-849A-F53171133066}" dt="2024-10-25T12:25:01.594" v="4" actId="2696"/>
      <pc:docMkLst>
        <pc:docMk/>
      </pc:docMkLst>
      <pc:sldChg chg="del">
        <pc:chgData name="Yoann Augagneur" userId="8b6f18a6-328e-4801-b5bb-552eaa662bee" providerId="ADAL" clId="{58CD1920-1D36-4473-849A-F53171133066}" dt="2024-10-25T12:24:55.066" v="0" actId="2696"/>
        <pc:sldMkLst>
          <pc:docMk/>
          <pc:sldMk cId="3780715590" sldId="772"/>
        </pc:sldMkLst>
      </pc:sldChg>
      <pc:sldChg chg="del">
        <pc:chgData name="Yoann Augagneur" userId="8b6f18a6-328e-4801-b5bb-552eaa662bee" providerId="ADAL" clId="{58CD1920-1D36-4473-849A-F53171133066}" dt="2024-10-25T12:24:55.661" v="1" actId="2696"/>
        <pc:sldMkLst>
          <pc:docMk/>
          <pc:sldMk cId="26992650" sldId="773"/>
        </pc:sldMkLst>
      </pc:sldChg>
      <pc:sldChg chg="del">
        <pc:chgData name="Yoann Augagneur" userId="8b6f18a6-328e-4801-b5bb-552eaa662bee" providerId="ADAL" clId="{58CD1920-1D36-4473-849A-F53171133066}" dt="2024-10-25T12:25:00.138" v="2" actId="2696"/>
        <pc:sldMkLst>
          <pc:docMk/>
          <pc:sldMk cId="3516251267" sldId="776"/>
        </pc:sldMkLst>
      </pc:sldChg>
      <pc:sldChg chg="del">
        <pc:chgData name="Yoann Augagneur" userId="8b6f18a6-328e-4801-b5bb-552eaa662bee" providerId="ADAL" clId="{58CD1920-1D36-4473-849A-F53171133066}" dt="2024-10-25T12:25:01.594" v="4" actId="2696"/>
        <pc:sldMkLst>
          <pc:docMk/>
          <pc:sldMk cId="612068369" sldId="777"/>
        </pc:sldMkLst>
      </pc:sldChg>
      <pc:sldChg chg="del">
        <pc:chgData name="Yoann Augagneur" userId="8b6f18a6-328e-4801-b5bb-552eaa662bee" providerId="ADAL" clId="{58CD1920-1D36-4473-849A-F53171133066}" dt="2024-10-25T12:25:00.892" v="3" actId="2696"/>
        <pc:sldMkLst>
          <pc:docMk/>
          <pc:sldMk cId="3586954186" sldId="7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F0699-CD14-4664-87F9-B8C03F259A12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9F8E5-4E82-413E-9DD7-E5B718076E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196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341A88-DE78-4246-BB54-5D35C9FCB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712128F-3C77-4430-A222-77496E2B4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C373F6-0BFD-4006-82BA-26988AB7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7B977B-B3D3-40D1-8E35-262EFB3C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6C4947-0C46-47AA-8F03-3A673F97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9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246FB-F875-4292-A812-0E21A4BC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C33D30-8B33-48FB-8CF3-5B8743738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E035CA-9B82-4A96-BED8-14A24CE3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0766A0-3731-4882-8ECE-A5C01865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005745-9DEE-4C1D-89B9-42C26665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78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D1C0618-C3E6-4D45-B981-1ED081310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E88C95-C989-40A3-88B4-5700239B1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F2DC31-4ACB-4EA0-A130-BCBC73CD6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C47CAC-2AE9-4542-9A94-BCB69BC97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37B670-8D0C-45EA-A96F-B3947743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52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AFD0EE-0D77-45FC-B1FD-BF69706F6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FF2415-FA2A-4859-9B64-EE441E3DE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AB6B0C-D0AA-4897-996B-F0F36BEB6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6249A2-E25D-4753-9CF5-3B5D7DC8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AE5103-656E-47E0-949E-2E05E91E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920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3AF6B3-39DB-47F2-8168-835595022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2A23FA-CDF2-4788-9CCA-F35E530F9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8173AF-C2EA-428B-AB94-2402A6FE2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FE602C-6DBB-41C2-815A-2B90650D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C51502-3FD4-4AD7-A0B9-EF39B680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13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8DBA1-9CDD-46D4-9FC6-A2854E58E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7CF3AA-FDB0-485E-9682-8E2452CEC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4A2DB5-49E6-43AB-948C-EFF969784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2C0EF7-9100-4C15-8DE0-AA7C6B192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48BBFE-06C8-4E71-B5D7-EE71FE836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8E5F3A-D5EA-4167-B07D-FC083DDCB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15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A30FC-DCC7-465B-A068-BF5A0A3F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B4799B-E627-4DB2-A13B-A1C84DCB4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48E29A-AD51-4DAF-BE5A-90D5FD2B1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9FE3BC9-4778-4584-B646-B718F10AC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0BD1D0F-8CE8-4E0B-9779-01625EE6A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8A4E1C0-E579-4389-AA91-EF6063CE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6E67A2-C815-42CE-BD36-8F56F57E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1AC6EB-1F48-4661-BBE6-BB9CEA57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71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7D6DB6-D2C4-4E5F-A0DC-B856EDC2B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46C16F-09AA-4DB3-9395-67CF26E26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0FF286-9149-4D16-9A8C-ED81CF4A6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2A467E-2EFC-4D3F-8A33-821861328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58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3412D55-6BE4-4BA9-AB64-5DCABB6CD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DAD0024-502F-4639-8873-6367F03E4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CA204A-E395-4029-8D52-366D6F626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36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7D615-27C6-4C46-88D2-899FF86C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72C9D4-382F-499E-BAC2-8B873127F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B170EA-1A65-4A59-9B62-44DD25611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C1FA67-6CCA-4B78-9266-9F8EBD632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D5D4B1-688D-40F6-AF9B-863D1ED09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93FC28-06F0-4825-BE50-AD0BEB24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75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B4C7CB-4926-4249-9D4B-7346E4A6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419B467-5789-4FC3-9DA9-975888482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E03A48-FAC7-4391-B09A-669DD2A6D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9DCF3E-3537-4EBF-BF41-5DF85EEC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65D7CE-3EDC-43F2-8A56-B0322041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F2CB90-C84A-4040-8118-ED2CD4CF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40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0A72DC0-F6AB-4B9B-9732-8D8049D4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E6951B-B021-488F-B906-D509688D3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DC0D69-53E9-41C0-BD8A-E5A0A53A8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41820-9082-4906-8820-C3DF76CE4F10}" type="datetimeFigureOut">
              <a:rPr lang="fr-FR" smtClean="0"/>
              <a:t>25/10/2024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426A2C-A0F2-4E81-A315-7FDDA0C82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ED3A20-9149-4459-AED4-F3B330319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579F0-BEFF-427A-A18E-9612DD306B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66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FA3BFFE2-A7F0-45E7-9849-AB80A83FC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2" t="21942" r="82730" b="64273"/>
          <a:stretch/>
        </p:blipFill>
        <p:spPr>
          <a:xfrm>
            <a:off x="7485918" y="2329446"/>
            <a:ext cx="749600" cy="4495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4FB7787-B165-4255-87C3-59E0C5DDFE2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3" t="62784" r="80146" b="20248"/>
          <a:stretch/>
        </p:blipFill>
        <p:spPr bwMode="auto">
          <a:xfrm>
            <a:off x="3933089" y="2324226"/>
            <a:ext cx="498786" cy="12633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241B6DE4-311C-4342-B6D9-E5191E0FB2E4}"/>
              </a:ext>
            </a:extLst>
          </p:cNvPr>
          <p:cNvSpPr/>
          <p:nvPr/>
        </p:nvSpPr>
        <p:spPr>
          <a:xfrm>
            <a:off x="2967185" y="4034512"/>
            <a:ext cx="166938" cy="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EE327FC-A6CB-412E-AE98-CD7F9B3E6116}"/>
              </a:ext>
            </a:extLst>
          </p:cNvPr>
          <p:cNvSpPr/>
          <p:nvPr/>
        </p:nvSpPr>
        <p:spPr>
          <a:xfrm>
            <a:off x="3170717" y="4048152"/>
            <a:ext cx="166938" cy="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D989B891-8BEC-4D4C-BDED-CB25353D3BD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5" t="87639" r="78426" b="6014"/>
          <a:stretch/>
        </p:blipFill>
        <p:spPr bwMode="auto">
          <a:xfrm>
            <a:off x="3904306" y="3639631"/>
            <a:ext cx="580703" cy="397773"/>
          </a:xfrm>
          <a:prstGeom prst="rect">
            <a:avLst/>
          </a:prstGeom>
          <a:noFill/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9078CC05-9A9A-4FD1-B25F-FB60F281D22F}"/>
              </a:ext>
            </a:extLst>
          </p:cNvPr>
          <p:cNvSpPr txBox="1"/>
          <p:nvPr/>
        </p:nvSpPr>
        <p:spPr>
          <a:xfrm>
            <a:off x="160884" y="5633221"/>
            <a:ext cx="116501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/>
              <a:t>Figure S1 </a:t>
            </a:r>
            <a:r>
              <a:rPr lang="fr-FR" sz="1400" dirty="0"/>
              <a:t>: </a:t>
            </a:r>
            <a:r>
              <a:rPr lang="fr-FR" sz="1400" dirty="0" err="1"/>
              <a:t>Implementation</a:t>
            </a:r>
            <a:r>
              <a:rPr lang="fr-FR" sz="1400" dirty="0"/>
              <a:t> of MAPS to </a:t>
            </a:r>
            <a:r>
              <a:rPr lang="fr-FR" sz="1400" dirty="0" err="1"/>
              <a:t>identify</a:t>
            </a:r>
            <a:r>
              <a:rPr lang="fr-FR" sz="1400" dirty="0"/>
              <a:t> the RNA </a:t>
            </a:r>
            <a:r>
              <a:rPr lang="fr-FR" sz="1400" dirty="0" err="1"/>
              <a:t>partners</a:t>
            </a:r>
            <a:r>
              <a:rPr lang="fr-FR" sz="1400" dirty="0"/>
              <a:t> of Srn_9342</a:t>
            </a:r>
            <a:r>
              <a:rPr lang="fr-FR" sz="1400" baseline="-25000" dirty="0"/>
              <a:t>L</a:t>
            </a:r>
            <a:r>
              <a:rPr lang="fr-FR" sz="1400" dirty="0"/>
              <a:t> and Srn_9342</a:t>
            </a:r>
            <a:r>
              <a:rPr lang="fr-FR" sz="1400" baseline="-25000" dirty="0"/>
              <a:t>S</a:t>
            </a:r>
            <a:r>
              <a:rPr lang="fr-FR" sz="1400" dirty="0"/>
              <a:t>. (A) </a:t>
            </a:r>
            <a:r>
              <a:rPr lang="fr-FR" sz="1400" dirty="0" err="1"/>
              <a:t>Verification</a:t>
            </a:r>
            <a:r>
              <a:rPr lang="fr-FR" sz="1400" dirty="0"/>
              <a:t> of Srn_9342 expression in </a:t>
            </a:r>
            <a:r>
              <a:rPr lang="fr-FR" sz="1400" i="1" dirty="0"/>
              <a:t>∆srn_9342 </a:t>
            </a:r>
            <a:r>
              <a:rPr lang="fr-FR" sz="1400" dirty="0"/>
              <a:t>(</a:t>
            </a:r>
            <a:r>
              <a:rPr lang="fr-FR" sz="1400" dirty="0" err="1"/>
              <a:t>lane</a:t>
            </a:r>
            <a:r>
              <a:rPr lang="fr-FR" sz="1400" dirty="0"/>
              <a:t> 1) and in parental </a:t>
            </a:r>
            <a:r>
              <a:rPr lang="fr-FR" sz="1400" dirty="0" err="1"/>
              <a:t>strain</a:t>
            </a:r>
            <a:r>
              <a:rPr lang="fr-FR" sz="1400" dirty="0"/>
              <a:t> (</a:t>
            </a:r>
            <a:r>
              <a:rPr lang="fr-FR" sz="1400" dirty="0" err="1"/>
              <a:t>lane</a:t>
            </a:r>
            <a:r>
              <a:rPr lang="fr-FR" sz="1400" dirty="0"/>
              <a:t> 2). (B) The </a:t>
            </a:r>
            <a:r>
              <a:rPr lang="fr-FR" sz="1400" dirty="0" err="1"/>
              <a:t>deletion</a:t>
            </a:r>
            <a:r>
              <a:rPr lang="fr-FR" sz="1400" dirty="0"/>
              <a:t> of </a:t>
            </a:r>
            <a:r>
              <a:rPr lang="fr-FR" sz="1400" i="1" dirty="0"/>
              <a:t>srn_9342 </a:t>
            </a:r>
            <a:r>
              <a:rPr lang="fr-FR" sz="1400" dirty="0"/>
              <a:t>has no polar </a:t>
            </a:r>
            <a:r>
              <a:rPr lang="fr-FR" sz="1400" dirty="0" err="1"/>
              <a:t>effect</a:t>
            </a:r>
            <a:r>
              <a:rPr lang="fr-FR" sz="1400" dirty="0"/>
              <a:t> on the expression of Srn_9344 and Srn_9345. (C) </a:t>
            </a:r>
            <a:r>
              <a:rPr lang="en-US" sz="1400" dirty="0"/>
              <a:t>Northern blot targeting MS2-MS2_Srn_9342</a:t>
            </a:r>
            <a:r>
              <a:rPr lang="en-US" sz="1400" baseline="-25000" dirty="0"/>
              <a:t>S</a:t>
            </a:r>
            <a:r>
              <a:rPr lang="en-US" sz="1400" dirty="0"/>
              <a:t> during purification on MS2 chromatography affinity. RNAs were extracted from a same volume of crude extract (CE), flow-through (FT) and elution (EL), and loaded on urea polyacrylamide gel.</a:t>
            </a:r>
            <a:r>
              <a:rPr lang="fr-FR" sz="1400" dirty="0"/>
              <a:t> (D) </a:t>
            </a:r>
            <a:r>
              <a:rPr lang="fr-FR" sz="1400" dirty="0" err="1"/>
              <a:t>Restoration</a:t>
            </a:r>
            <a:r>
              <a:rPr lang="fr-FR" sz="1400" dirty="0"/>
              <a:t> of </a:t>
            </a:r>
            <a:r>
              <a:rPr lang="fr-FR" sz="1400" i="1" dirty="0"/>
              <a:t>srn_9342 </a:t>
            </a:r>
            <a:r>
              <a:rPr lang="fr-FR" sz="1400" dirty="0"/>
              <a:t>at the </a:t>
            </a:r>
            <a:r>
              <a:rPr lang="fr-FR" sz="1400" dirty="0" err="1"/>
              <a:t>endogenous</a:t>
            </a:r>
            <a:r>
              <a:rPr lang="fr-FR" sz="1400" dirty="0"/>
              <a:t> locus </a:t>
            </a:r>
            <a:r>
              <a:rPr lang="fr-FR" sz="1400" dirty="0" err="1"/>
              <a:t>complements</a:t>
            </a:r>
            <a:r>
              <a:rPr lang="fr-FR" sz="1400" dirty="0"/>
              <a:t> the expression of Srn_9342</a:t>
            </a:r>
            <a:r>
              <a:rPr lang="fr-FR" sz="1400" baseline="-25000" dirty="0"/>
              <a:t>S/L</a:t>
            </a:r>
            <a:r>
              <a:rPr lang="fr-FR" sz="1400" dirty="0"/>
              <a:t>.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B5DB3A0-DDAC-442D-A3C7-55F9D710C331}"/>
              </a:ext>
            </a:extLst>
          </p:cNvPr>
          <p:cNvSpPr txBox="1"/>
          <p:nvPr/>
        </p:nvSpPr>
        <p:spPr>
          <a:xfrm>
            <a:off x="3364017" y="1900400"/>
            <a:ext cx="365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F8D4C8B-F9BD-4804-8C28-4BA3058BD0F1}"/>
              </a:ext>
            </a:extLst>
          </p:cNvPr>
          <p:cNvSpPr txBox="1"/>
          <p:nvPr/>
        </p:nvSpPr>
        <p:spPr>
          <a:xfrm>
            <a:off x="2935491" y="2491115"/>
            <a:ext cx="101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Srn_9342</a:t>
            </a:r>
            <a:r>
              <a:rPr lang="fr-FR" sz="1400" baseline="-25000" dirty="0"/>
              <a:t>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B101767-55B6-423B-B698-C21A2B76CF0A}"/>
              </a:ext>
            </a:extLst>
          </p:cNvPr>
          <p:cNvSpPr/>
          <p:nvPr/>
        </p:nvSpPr>
        <p:spPr>
          <a:xfrm>
            <a:off x="3015017" y="2886003"/>
            <a:ext cx="9332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400" dirty="0"/>
              <a:t>Srn_9342</a:t>
            </a:r>
            <a:r>
              <a:rPr lang="fr-FR" sz="1400" baseline="-25000" dirty="0"/>
              <a:t>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DCC913D-3ED9-46AC-996E-4AE9C97EB8C4}"/>
              </a:ext>
            </a:extLst>
          </p:cNvPr>
          <p:cNvSpPr/>
          <p:nvPr/>
        </p:nvSpPr>
        <p:spPr>
          <a:xfrm>
            <a:off x="3198665" y="3618427"/>
            <a:ext cx="705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400" dirty="0" err="1"/>
              <a:t>tmRNA</a:t>
            </a:r>
            <a:endParaRPr lang="fr-FR" sz="1400" dirty="0"/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F2EDE7D7-6570-4058-9E24-DE1CEFDDD5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4" t="23999" r="70306" b="67824"/>
          <a:stretch/>
        </p:blipFill>
        <p:spPr>
          <a:xfrm>
            <a:off x="6010773" y="3658566"/>
            <a:ext cx="475881" cy="29376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57" name="Groupe 56">
            <a:extLst>
              <a:ext uri="{FF2B5EF4-FFF2-40B4-BE49-F238E27FC236}">
                <a16:creationId xmlns:a16="http://schemas.microsoft.com/office/drawing/2014/main" id="{B169AB08-B9EF-49BA-BF0D-E2CA55446FAC}"/>
              </a:ext>
            </a:extLst>
          </p:cNvPr>
          <p:cNvGrpSpPr/>
          <p:nvPr/>
        </p:nvGrpSpPr>
        <p:grpSpPr>
          <a:xfrm>
            <a:off x="6004462" y="2277156"/>
            <a:ext cx="500014" cy="1333616"/>
            <a:chOff x="6746830" y="4047869"/>
            <a:chExt cx="500014" cy="1333616"/>
          </a:xfrm>
        </p:grpSpPr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1E38316C-D1C9-45EA-9968-345F33903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565" t="35725" r="45552" b="31203"/>
            <a:stretch/>
          </p:blipFill>
          <p:spPr>
            <a:xfrm>
              <a:off x="6746830" y="4071027"/>
              <a:ext cx="286058" cy="131045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6D3FC078-5B55-4ADC-A12C-4566EC61E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9775" t="35725" r="36341" b="31203"/>
            <a:stretch/>
          </p:blipFill>
          <p:spPr>
            <a:xfrm>
              <a:off x="7019341" y="4047869"/>
              <a:ext cx="227503" cy="131045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B397E61A-7369-4984-808C-6DF5C4AA5819}"/>
              </a:ext>
            </a:extLst>
          </p:cNvPr>
          <p:cNvSpPr/>
          <p:nvPr/>
        </p:nvSpPr>
        <p:spPr>
          <a:xfrm>
            <a:off x="6004465" y="2318563"/>
            <a:ext cx="488504" cy="128487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1" name="Image 60">
            <a:extLst>
              <a:ext uri="{FF2B5EF4-FFF2-40B4-BE49-F238E27FC236}">
                <a16:creationId xmlns:a16="http://schemas.microsoft.com/office/drawing/2014/main" id="{8BF201CE-FF74-4883-B663-17AF6CCBE1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352" t="36347" r="63029" b="30750"/>
          <a:stretch/>
        </p:blipFill>
        <p:spPr>
          <a:xfrm rot="21418023">
            <a:off x="5354951" y="2327970"/>
            <a:ext cx="446295" cy="1255144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60625278-9545-458B-B232-92EA0B6E7B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577" t="26543" r="40663" b="66814"/>
          <a:stretch/>
        </p:blipFill>
        <p:spPr>
          <a:xfrm>
            <a:off x="5340710" y="3658566"/>
            <a:ext cx="475881" cy="29376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8BF845AB-233D-419C-B62C-B1449BA51C50}"/>
              </a:ext>
            </a:extLst>
          </p:cNvPr>
          <p:cNvSpPr/>
          <p:nvPr/>
        </p:nvSpPr>
        <p:spPr>
          <a:xfrm>
            <a:off x="5338799" y="2313105"/>
            <a:ext cx="488504" cy="128487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ED89059-31A8-4C2E-90B2-613F6727E5A1}"/>
              </a:ext>
            </a:extLst>
          </p:cNvPr>
          <p:cNvSpPr txBox="1"/>
          <p:nvPr/>
        </p:nvSpPr>
        <p:spPr>
          <a:xfrm rot="18727543">
            <a:off x="5225241" y="1809269"/>
            <a:ext cx="1008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Δsrn_9342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36F28BF-ACA8-4ED0-B0D6-F7D23C06645B}"/>
              </a:ext>
            </a:extLst>
          </p:cNvPr>
          <p:cNvSpPr/>
          <p:nvPr/>
        </p:nvSpPr>
        <p:spPr>
          <a:xfrm rot="18612216">
            <a:off x="5493525" y="1902933"/>
            <a:ext cx="748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Newman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3D2DDA8D-0603-4B5C-99B3-3D152745879B}"/>
              </a:ext>
            </a:extLst>
          </p:cNvPr>
          <p:cNvSpPr txBox="1"/>
          <p:nvPr/>
        </p:nvSpPr>
        <p:spPr>
          <a:xfrm rot="18727543">
            <a:off x="5850814" y="1808606"/>
            <a:ext cx="1007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Δsrn_9342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35544CA-778E-427F-A3E8-D4EB26C1D873}"/>
              </a:ext>
            </a:extLst>
          </p:cNvPr>
          <p:cNvSpPr/>
          <p:nvPr/>
        </p:nvSpPr>
        <p:spPr>
          <a:xfrm rot="18612216">
            <a:off x="6150478" y="1885714"/>
            <a:ext cx="748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Newman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56E31BEF-0B87-4C78-812D-E725BE41B8AB}"/>
              </a:ext>
            </a:extLst>
          </p:cNvPr>
          <p:cNvSpPr txBox="1"/>
          <p:nvPr/>
        </p:nvSpPr>
        <p:spPr>
          <a:xfrm>
            <a:off x="4964217" y="1900400"/>
            <a:ext cx="365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B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4013927-0AC4-4797-A632-9B7BBBCFDEB7}"/>
              </a:ext>
            </a:extLst>
          </p:cNvPr>
          <p:cNvSpPr/>
          <p:nvPr/>
        </p:nvSpPr>
        <p:spPr>
          <a:xfrm>
            <a:off x="4645295" y="3618427"/>
            <a:ext cx="705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400" dirty="0" err="1"/>
              <a:t>tmRNA</a:t>
            </a:r>
            <a:endParaRPr lang="fr-FR" sz="1400" dirty="0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9D781FEF-CB46-411E-972B-A36940D112BD}"/>
              </a:ext>
            </a:extLst>
          </p:cNvPr>
          <p:cNvSpPr txBox="1"/>
          <p:nvPr/>
        </p:nvSpPr>
        <p:spPr>
          <a:xfrm>
            <a:off x="4944654" y="3919197"/>
            <a:ext cx="1012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/>
              <a:t>Srn_9344</a:t>
            </a:r>
            <a:endParaRPr lang="fr-FR" sz="1200" baseline="-25000" dirty="0"/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A9C3BBC3-F3DB-4312-B21B-B049C557217D}"/>
              </a:ext>
            </a:extLst>
          </p:cNvPr>
          <p:cNvSpPr txBox="1"/>
          <p:nvPr/>
        </p:nvSpPr>
        <p:spPr>
          <a:xfrm>
            <a:off x="5611404" y="3919197"/>
            <a:ext cx="1012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/>
              <a:t>Srn_9345</a:t>
            </a:r>
            <a:endParaRPr lang="fr-FR" sz="1200" baseline="-25000" dirty="0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D0F0590C-16A4-4834-9B4E-7FEB2F04011A}"/>
              </a:ext>
            </a:extLst>
          </p:cNvPr>
          <p:cNvSpPr txBox="1"/>
          <p:nvPr/>
        </p:nvSpPr>
        <p:spPr>
          <a:xfrm rot="18727543">
            <a:off x="3747175" y="1809028"/>
            <a:ext cx="1007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Δsrn_9342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3095352-BE2E-48E6-ADF5-08085358E317}"/>
              </a:ext>
            </a:extLst>
          </p:cNvPr>
          <p:cNvSpPr/>
          <p:nvPr/>
        </p:nvSpPr>
        <p:spPr>
          <a:xfrm rot="18612216">
            <a:off x="4070709" y="1885713"/>
            <a:ext cx="748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Newman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3F3F86C6-5D89-48C9-944B-862CA3B1AB50}"/>
              </a:ext>
            </a:extLst>
          </p:cNvPr>
          <p:cNvSpPr txBox="1"/>
          <p:nvPr/>
        </p:nvSpPr>
        <p:spPr>
          <a:xfrm>
            <a:off x="7527501" y="2069677"/>
            <a:ext cx="1012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CE  FL  EL</a:t>
            </a:r>
            <a:endParaRPr lang="fr-FR" sz="1200" baseline="-25000" dirty="0"/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0263A471-B3BD-4611-AFE3-6B1117791EAB}"/>
              </a:ext>
            </a:extLst>
          </p:cNvPr>
          <p:cNvSpPr txBox="1"/>
          <p:nvPr/>
        </p:nvSpPr>
        <p:spPr>
          <a:xfrm>
            <a:off x="7100791" y="1900400"/>
            <a:ext cx="365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E08918A-EFEE-438E-8859-19465BA78E8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7169" t="67225" r="34733" b="11448"/>
          <a:stretch/>
        </p:blipFill>
        <p:spPr>
          <a:xfrm>
            <a:off x="9461041" y="2325899"/>
            <a:ext cx="547005" cy="1284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449BCA3-C01A-4A9A-BFA3-89D3BF4E31F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7169" t="88874" r="34733" b="6624"/>
          <a:stretch/>
        </p:blipFill>
        <p:spPr>
          <a:xfrm>
            <a:off x="9461041" y="3654990"/>
            <a:ext cx="547005" cy="271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CA5DA4D-E750-4667-B4F1-CCC797817EE6}"/>
              </a:ext>
            </a:extLst>
          </p:cNvPr>
          <p:cNvSpPr/>
          <p:nvPr/>
        </p:nvSpPr>
        <p:spPr>
          <a:xfrm>
            <a:off x="8751954" y="3641726"/>
            <a:ext cx="705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400" dirty="0" err="1"/>
              <a:t>tmRNA</a:t>
            </a:r>
            <a:endParaRPr lang="fr-FR" sz="14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B2F357A-6F65-4369-9DAD-63443CF4302B}"/>
              </a:ext>
            </a:extLst>
          </p:cNvPr>
          <p:cNvSpPr txBox="1"/>
          <p:nvPr/>
        </p:nvSpPr>
        <p:spPr>
          <a:xfrm>
            <a:off x="8441340" y="2558412"/>
            <a:ext cx="101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Srn_9342</a:t>
            </a:r>
            <a:r>
              <a:rPr lang="fr-FR" sz="1400" baseline="-25000" dirty="0"/>
              <a:t>L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57C5B67-544E-4B28-988B-7FD42267DE09}"/>
              </a:ext>
            </a:extLst>
          </p:cNvPr>
          <p:cNvSpPr txBox="1"/>
          <p:nvPr/>
        </p:nvSpPr>
        <p:spPr>
          <a:xfrm>
            <a:off x="8725728" y="1900399"/>
            <a:ext cx="365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A2BECE4-3940-4FDD-B780-CC5F6A16B557}"/>
              </a:ext>
            </a:extLst>
          </p:cNvPr>
          <p:cNvSpPr/>
          <p:nvPr/>
        </p:nvSpPr>
        <p:spPr>
          <a:xfrm>
            <a:off x="8512806" y="2993194"/>
            <a:ext cx="9332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400" dirty="0"/>
              <a:t>Srn_9342</a:t>
            </a:r>
            <a:r>
              <a:rPr lang="fr-FR" sz="1400" baseline="-25000" dirty="0"/>
              <a:t>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12907A6-BC7E-44D1-B8B0-77B940B57D3D}"/>
              </a:ext>
            </a:extLst>
          </p:cNvPr>
          <p:cNvSpPr txBox="1"/>
          <p:nvPr/>
        </p:nvSpPr>
        <p:spPr>
          <a:xfrm rot="18727543">
            <a:off x="9279345" y="1667649"/>
            <a:ext cx="13572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Δsrn_9342</a:t>
            </a:r>
            <a:r>
              <a:rPr lang="fr-FR" sz="1200" i="1" baseline="-25000" dirty="0"/>
              <a:t>compl.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2616EB6-19D5-4BAC-8CCD-845258251F9C}"/>
              </a:ext>
            </a:extLst>
          </p:cNvPr>
          <p:cNvSpPr/>
          <p:nvPr/>
        </p:nvSpPr>
        <p:spPr>
          <a:xfrm rot="18761809">
            <a:off x="9664098" y="1873218"/>
            <a:ext cx="748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Newman</a:t>
            </a:r>
          </a:p>
        </p:txBody>
      </p:sp>
    </p:spTree>
    <p:extLst>
      <p:ext uri="{BB962C8B-B14F-4D97-AF65-F5344CB8AC3E}">
        <p14:creationId xmlns:p14="http://schemas.microsoft.com/office/powerpoint/2010/main" val="350945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458" y="932089"/>
            <a:ext cx="2095500" cy="3429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964" y="932089"/>
            <a:ext cx="2085975" cy="34385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DB1E2BC-E5D3-4671-B4C4-99E89E8DD40C}"/>
              </a:ext>
            </a:extLst>
          </p:cNvPr>
          <p:cNvSpPr txBox="1"/>
          <p:nvPr/>
        </p:nvSpPr>
        <p:spPr>
          <a:xfrm>
            <a:off x="160884" y="5633221"/>
            <a:ext cx="11650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/>
              <a:t>Figure S2 </a:t>
            </a:r>
            <a:r>
              <a:rPr lang="fr-FR" sz="1400" dirty="0"/>
              <a:t>: </a:t>
            </a:r>
            <a:r>
              <a:rPr lang="fr-FR" sz="1400" dirty="0" err="1"/>
              <a:t>Differential</a:t>
            </a:r>
            <a:r>
              <a:rPr lang="fr-FR" sz="1400" dirty="0"/>
              <a:t> </a:t>
            </a:r>
            <a:r>
              <a:rPr lang="fr-FR" sz="1400" dirty="0" err="1"/>
              <a:t>repartition</a:t>
            </a:r>
            <a:r>
              <a:rPr lang="fr-FR" sz="1400" dirty="0"/>
              <a:t> of RNA classes </a:t>
            </a:r>
            <a:r>
              <a:rPr lang="fr-FR" sz="1400" dirty="0" err="1"/>
              <a:t>enriched</a:t>
            </a:r>
            <a:r>
              <a:rPr lang="fr-FR" sz="1400" dirty="0"/>
              <a:t> by MAPS </a:t>
            </a:r>
            <a:r>
              <a:rPr lang="fr-FR" sz="1400" dirty="0" err="1"/>
              <a:t>with</a:t>
            </a:r>
            <a:r>
              <a:rPr lang="fr-FR" sz="1400" dirty="0"/>
              <a:t> Srn_9342</a:t>
            </a:r>
            <a:r>
              <a:rPr lang="fr-FR" sz="1400" baseline="-25000" dirty="0"/>
              <a:t>S </a:t>
            </a:r>
            <a:r>
              <a:rPr lang="fr-FR" sz="1400" dirty="0"/>
              <a:t>or Srn_9342</a:t>
            </a:r>
            <a:r>
              <a:rPr lang="fr-FR" sz="1400" baseline="-25000" dirty="0"/>
              <a:t>L</a:t>
            </a:r>
            <a:r>
              <a:rPr lang="fr-FR" sz="1400" dirty="0"/>
              <a:t>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60BB175-814E-4441-9F20-DF7ACC1BAE67}"/>
              </a:ext>
            </a:extLst>
          </p:cNvPr>
          <p:cNvSpPr txBox="1"/>
          <p:nvPr/>
        </p:nvSpPr>
        <p:spPr>
          <a:xfrm>
            <a:off x="2000437" y="547670"/>
            <a:ext cx="44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EB5F8D5-1AC9-47D9-828C-32278DB182EC}"/>
              </a:ext>
            </a:extLst>
          </p:cNvPr>
          <p:cNvSpPr txBox="1"/>
          <p:nvPr/>
        </p:nvSpPr>
        <p:spPr>
          <a:xfrm>
            <a:off x="4538905" y="547670"/>
            <a:ext cx="44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939421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b="30788"/>
          <a:stretch/>
        </p:blipFill>
        <p:spPr>
          <a:xfrm>
            <a:off x="113750" y="434343"/>
            <a:ext cx="3832554" cy="387684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93653" y="2087420"/>
            <a:ext cx="917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Srn_9342</a:t>
            </a:r>
            <a:r>
              <a:rPr kumimoji="0" lang="en-GB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CA17C6-A9F6-4514-90C6-87E38E434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853"/>
          <a:stretch/>
        </p:blipFill>
        <p:spPr>
          <a:xfrm>
            <a:off x="3879026" y="355546"/>
            <a:ext cx="4356000" cy="41396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DEDEE9-C971-4111-995D-90E1086BA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079"/>
          <a:stretch/>
        </p:blipFill>
        <p:spPr>
          <a:xfrm>
            <a:off x="7531145" y="981390"/>
            <a:ext cx="4662834" cy="259382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07BE6AF-EAC1-4C98-AF7A-91EAA5BD7A21}"/>
              </a:ext>
            </a:extLst>
          </p:cNvPr>
          <p:cNvSpPr txBox="1"/>
          <p:nvPr/>
        </p:nvSpPr>
        <p:spPr>
          <a:xfrm>
            <a:off x="5243328" y="2087421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Srn_9342</a:t>
            </a:r>
            <a:r>
              <a:rPr kumimoji="0" lang="en-GB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EE1F30-E60A-441D-9DD2-BD4782268D34}"/>
              </a:ext>
            </a:extLst>
          </p:cNvPr>
          <p:cNvSpPr txBox="1"/>
          <p:nvPr/>
        </p:nvSpPr>
        <p:spPr>
          <a:xfrm>
            <a:off x="46472" y="6003469"/>
            <a:ext cx="11650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/>
              <a:t>Figure S3 </a:t>
            </a:r>
            <a:r>
              <a:rPr lang="fr-FR" sz="1400" dirty="0"/>
              <a:t>: </a:t>
            </a:r>
            <a:r>
              <a:rPr lang="fr-FR" sz="1400" dirty="0" err="1"/>
              <a:t>Differential</a:t>
            </a:r>
            <a:r>
              <a:rPr lang="fr-FR" sz="1400" dirty="0"/>
              <a:t> </a:t>
            </a:r>
            <a:r>
              <a:rPr lang="fr-FR" sz="1400" dirty="0" err="1"/>
              <a:t>repartition</a:t>
            </a:r>
            <a:r>
              <a:rPr lang="fr-FR" sz="1400" dirty="0"/>
              <a:t> of </a:t>
            </a:r>
            <a:r>
              <a:rPr lang="fr-FR" sz="1400" dirty="0" err="1"/>
              <a:t>functions</a:t>
            </a:r>
            <a:r>
              <a:rPr lang="fr-FR" sz="1400" dirty="0"/>
              <a:t> </a:t>
            </a:r>
            <a:r>
              <a:rPr lang="fr-FR" sz="1400" dirty="0" err="1"/>
              <a:t>enriched</a:t>
            </a:r>
            <a:r>
              <a:rPr lang="fr-FR" sz="1400" dirty="0"/>
              <a:t> by MAPS </a:t>
            </a:r>
            <a:r>
              <a:rPr lang="fr-FR" sz="1400" dirty="0" err="1"/>
              <a:t>with</a:t>
            </a:r>
            <a:r>
              <a:rPr lang="fr-FR" sz="1400" dirty="0"/>
              <a:t> Srn_9342</a:t>
            </a:r>
            <a:r>
              <a:rPr lang="fr-FR" sz="1400" baseline="-25000" dirty="0"/>
              <a:t>S </a:t>
            </a:r>
            <a:r>
              <a:rPr lang="fr-FR" sz="1400" dirty="0"/>
              <a:t>or Srn_9342</a:t>
            </a:r>
            <a:r>
              <a:rPr lang="fr-FR" sz="1400" baseline="-25000" dirty="0"/>
              <a:t>L</a:t>
            </a:r>
            <a:r>
              <a:rPr lang="fr-FR" sz="1400" dirty="0"/>
              <a:t>. </a:t>
            </a:r>
            <a:r>
              <a:rPr lang="fr-FR" sz="1400" dirty="0" err="1"/>
              <a:t>Functions</a:t>
            </a:r>
            <a:r>
              <a:rPr lang="fr-FR" sz="1400" dirty="0"/>
              <a:t> </a:t>
            </a:r>
            <a:r>
              <a:rPr lang="fr-FR" sz="1400" dirty="0" err="1"/>
              <a:t>were</a:t>
            </a:r>
            <a:r>
              <a:rPr lang="fr-FR" sz="1400" dirty="0"/>
              <a:t> </a:t>
            </a:r>
            <a:r>
              <a:rPr lang="fr-FR" sz="1400" dirty="0" err="1"/>
              <a:t>assigned</a:t>
            </a:r>
            <a:r>
              <a:rPr lang="fr-FR" sz="1400" dirty="0"/>
              <a:t> </a:t>
            </a:r>
            <a:r>
              <a:rPr lang="fr-FR" sz="1400" dirty="0" err="1"/>
              <a:t>using</a:t>
            </a:r>
            <a:r>
              <a:rPr lang="fr-FR" sz="1400" dirty="0"/>
              <a:t> the COG </a:t>
            </a:r>
            <a:r>
              <a:rPr lang="fr-FR" sz="1400" dirty="0" err="1"/>
              <a:t>database</a:t>
            </a:r>
            <a:r>
              <a:rPr lang="fr-FR" sz="1400" dirty="0"/>
              <a:t> for all </a:t>
            </a:r>
            <a:r>
              <a:rPr lang="fr-FR" sz="1400" dirty="0" err="1"/>
              <a:t>mRNAs</a:t>
            </a:r>
            <a:r>
              <a:rPr lang="fr-FR" sz="1400" dirty="0"/>
              <a:t> </a:t>
            </a:r>
            <a:r>
              <a:rPr lang="fr-FR" sz="1400" dirty="0" err="1"/>
              <a:t>identified</a:t>
            </a:r>
            <a:r>
              <a:rPr lang="fr-FR" sz="1400" dirty="0"/>
              <a:t> by MAPS.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E205732-0D19-4651-8CCE-CC6674F1E8A6}"/>
              </a:ext>
            </a:extLst>
          </p:cNvPr>
          <p:cNvSpPr txBox="1"/>
          <p:nvPr/>
        </p:nvSpPr>
        <p:spPr>
          <a:xfrm>
            <a:off x="294185" y="170880"/>
            <a:ext cx="44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B0C0C5-7688-4BA4-8926-4D8230F1831F}"/>
              </a:ext>
            </a:extLst>
          </p:cNvPr>
          <p:cNvSpPr txBox="1"/>
          <p:nvPr/>
        </p:nvSpPr>
        <p:spPr>
          <a:xfrm>
            <a:off x="3935588" y="170880"/>
            <a:ext cx="44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2766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881237-B123-4664-B1B8-C719F53131CE}"/>
              </a:ext>
            </a:extLst>
          </p:cNvPr>
          <p:cNvSpPr txBox="1"/>
          <p:nvPr/>
        </p:nvSpPr>
        <p:spPr>
          <a:xfrm>
            <a:off x="156703" y="5913254"/>
            <a:ext cx="11661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Figure S4 </a:t>
            </a:r>
            <a:r>
              <a:rPr lang="fr-FR" dirty="0"/>
              <a:t>: </a:t>
            </a:r>
            <a:r>
              <a:rPr lang="fr-FR" dirty="0" err="1"/>
              <a:t>Sequence</a:t>
            </a:r>
            <a:r>
              <a:rPr lang="fr-FR" dirty="0"/>
              <a:t> </a:t>
            </a:r>
            <a:r>
              <a:rPr lang="fr-FR" dirty="0" err="1"/>
              <a:t>alignment</a:t>
            </a:r>
            <a:r>
              <a:rPr lang="fr-FR" dirty="0"/>
              <a:t> of Srn_9342 and </a:t>
            </a:r>
            <a:r>
              <a:rPr lang="fr-FR" dirty="0" err="1"/>
              <a:t>SprY</a:t>
            </a:r>
            <a:r>
              <a:rPr lang="fr-FR" dirty="0"/>
              <a:t> RNA </a:t>
            </a:r>
            <a:r>
              <a:rPr lang="fr-FR" dirty="0" err="1"/>
              <a:t>sequences</a:t>
            </a:r>
            <a:r>
              <a:rPr lang="fr-FR" dirty="0"/>
              <a:t>. The </a:t>
            </a:r>
            <a:r>
              <a:rPr lang="fr-FR" dirty="0" err="1"/>
              <a:t>alignment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performed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Clustal</a:t>
            </a:r>
            <a:r>
              <a:rPr lang="fr-FR" dirty="0"/>
              <a:t> Omega. The stars </a:t>
            </a:r>
            <a:r>
              <a:rPr lang="fr-FR" dirty="0" err="1"/>
              <a:t>refer</a:t>
            </a:r>
            <a:r>
              <a:rPr lang="fr-FR" dirty="0"/>
              <a:t> to </a:t>
            </a:r>
            <a:r>
              <a:rPr lang="fr-FR" dirty="0" err="1"/>
              <a:t>nucleotide</a:t>
            </a:r>
            <a:r>
              <a:rPr lang="fr-FR" dirty="0"/>
              <a:t> conservation </a:t>
            </a:r>
            <a:r>
              <a:rPr lang="fr-FR" dirty="0" err="1"/>
              <a:t>between</a:t>
            </a:r>
            <a:r>
              <a:rPr lang="fr-FR" dirty="0"/>
              <a:t> the </a:t>
            </a:r>
            <a:r>
              <a:rPr lang="fr-FR" dirty="0" err="1"/>
              <a:t>RNAs</a:t>
            </a:r>
            <a:r>
              <a:rPr lang="fr-FR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5F4F18-B262-40FD-825F-FCFCD721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878" y="2217420"/>
            <a:ext cx="5762244" cy="2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327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2CD65C77450D499856F8A986A6354B" ma:contentTypeVersion="14" ma:contentTypeDescription="Crée un document." ma:contentTypeScope="" ma:versionID="18b3ec11b20134aa70ec35993ed4be33">
  <xsd:schema xmlns:xsd="http://www.w3.org/2001/XMLSchema" xmlns:xs="http://www.w3.org/2001/XMLSchema" xmlns:p="http://schemas.microsoft.com/office/2006/metadata/properties" xmlns:ns3="ecf73bdf-01e5-454c-aed5-9fe5a74d9230" targetNamespace="http://schemas.microsoft.com/office/2006/metadata/properties" ma:root="true" ma:fieldsID="ef9d8fd7439fb2023d115f6be96bb71e" ns3:_="">
    <xsd:import namespace="ecf73bdf-01e5-454c-aed5-9fe5a74d923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f73bdf-01e5-454c-aed5-9fe5a74d9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AD217F-820C-412F-8C51-7EFF95328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f73bdf-01e5-454c-aed5-9fe5a74d9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D6D89C-F8F2-41B5-B32E-EDF256F796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7FECD0-93AE-4221-B3B4-0DE5ECB35AD3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ecf73bdf-01e5-454c-aed5-9fe5a74d9230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280</Words>
  <Application>Microsoft Office PowerPoint</Application>
  <PresentationFormat>Grand écran</PresentationFormat>
  <Paragraphs>32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Yoann Augagneur</dc:creator>
  <cp:lastModifiedBy>Yoann Augagneur</cp:lastModifiedBy>
  <cp:revision>18</cp:revision>
  <dcterms:created xsi:type="dcterms:W3CDTF">2024-06-21T14:29:27Z</dcterms:created>
  <dcterms:modified xsi:type="dcterms:W3CDTF">2024-10-25T12:25:03Z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0x010100BE2CD65C77450D499856F8A986A6354B</vt:lpwstr>
  </property>
</Properties>
</file>