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06" r:id="rId2"/>
    <p:sldId id="315" r:id="rId3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4B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6100" autoAdjust="0"/>
    <p:restoredTop sz="92024" autoAdjust="0"/>
  </p:normalViewPr>
  <p:slideViewPr>
    <p:cSldViewPr snapToGrid="0" showGuides="1">
      <p:cViewPr varScale="1">
        <p:scale>
          <a:sx n="98" d="100"/>
          <a:sy n="98" d="100"/>
        </p:scale>
        <p:origin x="88" y="1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TSUKO%20NAKAYAMA\Desktop\EMPHATHY\sdLDL\sdLDL_data\&#35336;&#31639;&#29992;&#32025;2020062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'2分割多変量'!$H$5:$I$5</c:f>
              <c:strCache>
                <c:ptCount val="2"/>
                <c:pt idx="0">
                  <c:v>sdLDL-C</c:v>
                </c:pt>
                <c:pt idx="1">
                  <c:v>lower half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'2分割多変量'!$J$4:$K$4</c:f>
              <c:strCache>
                <c:ptCount val="2"/>
                <c:pt idx="0">
                  <c:v>TG lower half</c:v>
                </c:pt>
                <c:pt idx="1">
                  <c:v>TG upper half</c:v>
                </c:pt>
              </c:strCache>
            </c:strRef>
          </c:cat>
          <c:val>
            <c:numRef>
              <c:f>'2分割多変量'!$J$5:$K$5</c:f>
              <c:numCache>
                <c:formatCode>General</c:formatCode>
                <c:ptCount val="2"/>
                <c:pt idx="0">
                  <c:v>2.4</c:v>
                </c:pt>
                <c:pt idx="1">
                  <c:v>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B8-4164-AEDB-44EF438E1D0A}"/>
            </c:ext>
          </c:extLst>
        </c:ser>
        <c:ser>
          <c:idx val="1"/>
          <c:order val="1"/>
          <c:tx>
            <c:strRef>
              <c:f>'2分割多変量'!$H$6:$I$6</c:f>
              <c:strCache>
                <c:ptCount val="2"/>
                <c:pt idx="0">
                  <c:v>sdLDL-C</c:v>
                </c:pt>
                <c:pt idx="1">
                  <c:v>upper half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'2分割多変量'!$J$4:$K$4</c:f>
              <c:strCache>
                <c:ptCount val="2"/>
                <c:pt idx="0">
                  <c:v>TG lower half</c:v>
                </c:pt>
                <c:pt idx="1">
                  <c:v>TG upper half</c:v>
                </c:pt>
              </c:strCache>
            </c:strRef>
          </c:cat>
          <c:val>
            <c:numRef>
              <c:f>'2分割多変量'!$J$6:$K$6</c:f>
              <c:numCache>
                <c:formatCode>General</c:formatCode>
                <c:ptCount val="2"/>
                <c:pt idx="0">
                  <c:v>4.5</c:v>
                </c:pt>
                <c:pt idx="1">
                  <c:v>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B8-4164-AEDB-44EF438E1D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5080064"/>
        <c:axId val="625083344"/>
      </c:barChart>
      <c:catAx>
        <c:axId val="62508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25083344"/>
        <c:crosses val="autoZero"/>
        <c:auto val="1"/>
        <c:lblAlgn val="ctr"/>
        <c:lblOffset val="100"/>
        <c:noMultiLvlLbl val="0"/>
      </c:catAx>
      <c:valAx>
        <c:axId val="625083344"/>
        <c:scaling>
          <c:orientation val="minMax"/>
          <c:max val="9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25080064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112109564503486"/>
          <c:y val="0.37152668416447943"/>
          <c:w val="0.32887890435496508"/>
          <c:h val="0.256946631671041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98A265-E41A-4B16-9D16-82FA6CA446EF}" type="datetimeFigureOut">
              <a:rPr kumimoji="1" lang="ja-JP" altLang="en-US" smtClean="0"/>
              <a:pPr/>
              <a:t>2020/8/3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24035-E074-4600-90BE-8FDF41D5101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4038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0A7065-07C7-476C-B300-0D9612BAF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E455E59-1537-4151-923D-BA2F8CD40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C4A56E3-37FE-4691-8C89-20467E56A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957B-14F8-48E2-8E81-1C502EF1E3FF}" type="datetimeFigureOut">
              <a:rPr kumimoji="1" lang="ja-JP" altLang="en-US" smtClean="0"/>
              <a:pPr/>
              <a:t>2020/8/3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1DEAAC2-9E2D-48D6-9FDE-C7EE4A0FD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26DD01-DAC0-4A73-A10E-5C089A18C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4C801-E327-433D-9C30-8F39FFDCCBE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8092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166A7A-062A-4519-9F15-B337E3081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5B18397-7B47-4B4D-91F5-06787028F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360AA2-EDB1-4522-AB44-E93F8D7C1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957B-14F8-48E2-8E81-1C502EF1E3FF}" type="datetimeFigureOut">
              <a:rPr kumimoji="1" lang="ja-JP" altLang="en-US" smtClean="0"/>
              <a:pPr/>
              <a:t>2020/8/3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3D01A1-5135-447E-8EF7-78BDA0623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CC8183-9460-4E33-9B7D-E7357EBE7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4C801-E327-433D-9C30-8F39FFDCCBE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7614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F0EBE5-CEF6-40DB-966D-6673C43E6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069152F-3915-4399-854E-6F35AD0D3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E7DCC6-0D53-4562-AAB5-672506B79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957B-14F8-48E2-8E81-1C502EF1E3FF}" type="datetimeFigureOut">
              <a:rPr kumimoji="1" lang="ja-JP" altLang="en-US" smtClean="0"/>
              <a:pPr/>
              <a:t>2020/8/3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19831D-0D3E-4277-9683-81CECB117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627CCF8-42CA-4A93-988D-96209C6C3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4C801-E327-433D-9C30-8F39FFDCCBE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4397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E715B8-D394-48AC-BFDF-36D1915E5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F0A11C-08FA-4539-BC34-B2EAA9A15F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2AD5489-7649-4E4B-9EB0-EDB6DE446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EFBCB50-8B37-4FB8-9974-ECAA4C04E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957B-14F8-48E2-8E81-1C502EF1E3FF}" type="datetimeFigureOut">
              <a:rPr kumimoji="1" lang="ja-JP" altLang="en-US" smtClean="0"/>
              <a:pPr/>
              <a:t>2020/8/3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9CA7BA7-57C5-49E5-BC95-966C289CC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3E91121-68BA-496B-9C5E-B15B54FBC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4C801-E327-433D-9C30-8F39FFDCCBE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6034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99C326-1A88-4983-B136-46151BD0F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B20F14F-8798-4783-BF86-6CC301302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DB705F1-FE68-496B-A609-963C69746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670F0A5-081C-41B0-A5A8-76A17E929A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8687D36-11FB-486D-BE21-B4AC3EB405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E25A076-9F84-4011-862C-8537576A6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957B-14F8-48E2-8E81-1C502EF1E3FF}" type="datetimeFigureOut">
              <a:rPr kumimoji="1" lang="ja-JP" altLang="en-US" smtClean="0"/>
              <a:pPr/>
              <a:t>2020/8/3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B3BBB41-886F-48B5-BFCD-581C460FA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5F56670-2A01-4C35-A987-0642E272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4C801-E327-433D-9C30-8F39FFDCCBE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0924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494058-9D09-42ED-BABB-9E00341DD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0F4A6FE-F656-4B16-97C0-B64759E55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957B-14F8-48E2-8E81-1C502EF1E3FF}" type="datetimeFigureOut">
              <a:rPr kumimoji="1" lang="ja-JP" altLang="en-US" smtClean="0"/>
              <a:pPr/>
              <a:t>2020/8/3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B2030B0-E2CE-4B1A-81F0-EBD6414C1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05BCD32-74B4-4422-A857-7DFF482E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4C801-E327-433D-9C30-8F39FFDCCBE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5887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BDD75C0-7A5B-4165-9524-0807E4B60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957B-14F8-48E2-8E81-1C502EF1E3FF}" type="datetimeFigureOut">
              <a:rPr kumimoji="1" lang="ja-JP" altLang="en-US" smtClean="0"/>
              <a:pPr/>
              <a:t>2020/8/3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2152199-E449-4BEE-B17C-80EA8BB33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2D20B2-8C94-4AA6-9849-478E766C1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4C801-E327-433D-9C30-8F39FFDCCBE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1961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FE59D8-B8D5-45DB-9660-19776EA27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8581471-226F-4952-99D8-6149061FA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CD533FF-BAC6-4BFB-BC3D-06D8BF7B4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263A041-7783-4669-B803-7631E28C1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957B-14F8-48E2-8E81-1C502EF1E3FF}" type="datetimeFigureOut">
              <a:rPr kumimoji="1" lang="ja-JP" altLang="en-US" smtClean="0"/>
              <a:pPr/>
              <a:t>2020/8/3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46E754D-A2E9-40EB-8DCA-C37879120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372AA37-E7AA-414F-9258-11223FD9A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4C801-E327-433D-9C30-8F39FFDCCBE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43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39137B-496D-4761-86A8-738FFCD4C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72FF372-ED01-40AB-AF8F-CCF3F630CF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6864999-B190-4F55-816F-EDA81CB37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874DBB8-30BA-41D3-A6F0-C162C722E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957B-14F8-48E2-8E81-1C502EF1E3FF}" type="datetimeFigureOut">
              <a:rPr kumimoji="1" lang="ja-JP" altLang="en-US" smtClean="0"/>
              <a:pPr/>
              <a:t>2020/8/3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BC4298-0028-4FD4-957D-1608331E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8BC52B9-94E3-4B50-8943-F908C0D25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4C801-E327-433D-9C30-8F39FFDCCBE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033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3DDC0B-CAFF-4B19-8633-9ECE6166A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272C8AD-E22B-479A-B1CA-49BAF75CB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593E75-4632-416D-BB22-91924086B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957B-14F8-48E2-8E81-1C502EF1E3FF}" type="datetimeFigureOut">
              <a:rPr kumimoji="1" lang="ja-JP" altLang="en-US" smtClean="0"/>
              <a:pPr/>
              <a:t>2020/8/3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40B68F-0399-4707-8A8B-EC30168D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A3861B-A2AA-4DA2-B6E1-04780CDA9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4C801-E327-433D-9C30-8F39FFDCCBE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876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AA3D541-4C6D-45A0-B1BE-26D5BD80B6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A4B30D7-C840-4922-A1E2-4A3A97A585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058963-9EC8-4DD9-90C2-C8A4FA76D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957B-14F8-48E2-8E81-1C502EF1E3FF}" type="datetimeFigureOut">
              <a:rPr kumimoji="1" lang="ja-JP" altLang="en-US" smtClean="0"/>
              <a:pPr/>
              <a:t>2020/8/3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7146825-EFC4-4D8A-90BB-923FB3431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1FB932-3F71-4114-9C5A-C0A03686E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4C801-E327-433D-9C30-8F39FFDCCBE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9090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5CB3DFC-EBEC-4646-8FF3-69C7E6230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757EE16-7C7F-409D-8957-E618F7FAE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0703E5-1660-4C4B-BBE2-8DFC50D318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3957B-14F8-48E2-8E81-1C502EF1E3FF}" type="datetimeFigureOut">
              <a:rPr kumimoji="1" lang="ja-JP" altLang="en-US" smtClean="0"/>
              <a:pPr/>
              <a:t>2020/8/3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07C0A8-D5D5-4B7A-83BB-7EC5E3D820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D29F8D-72EC-48C3-AB51-E3B97A2EF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4C801-E327-433D-9C30-8F39FFDCCBE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82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30C5359-6675-4204-99FF-B8C59D22847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7219" y="946231"/>
            <a:ext cx="3513200" cy="352441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BA5E4D9-4B4C-4DD7-A2AB-8CB153065C0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5467" y="945631"/>
            <a:ext cx="3528668" cy="3521500"/>
          </a:xfrm>
          <a:prstGeom prst="rect">
            <a:avLst/>
          </a:prstGeom>
        </p:spPr>
      </p:pic>
      <p:sp>
        <p:nvSpPr>
          <p:cNvPr id="9" name="Text Box 39">
            <a:extLst>
              <a:ext uri="{FF2B5EF4-FFF2-40B4-BE49-F238E27FC236}">
                <a16:creationId xmlns:a16="http://schemas.microsoft.com/office/drawing/2014/main" id="{C77D7556-D30F-4A1A-8354-99CA338B2B9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5907011" y="2549577"/>
            <a:ext cx="106471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Apo B (mg/dl)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D98ACE9E-BDB9-42EE-938E-391B7C643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7244" y="923126"/>
            <a:ext cx="3570706" cy="35639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 sz="1000" b="1"/>
          </a:p>
        </p:txBody>
      </p:sp>
      <p:sp>
        <p:nvSpPr>
          <p:cNvPr id="11" name="Line 17">
            <a:extLst>
              <a:ext uri="{FF2B5EF4-FFF2-40B4-BE49-F238E27FC236}">
                <a16:creationId xmlns:a16="http://schemas.microsoft.com/office/drawing/2014/main" id="{C6315D4F-4ECA-48CC-95CA-0DACF877EC5A}"/>
              </a:ext>
            </a:extLst>
          </p:cNvPr>
          <p:cNvSpPr>
            <a:spLocks noChangeShapeType="1"/>
          </p:cNvSpPr>
          <p:nvPr/>
        </p:nvSpPr>
        <p:spPr bwMode="auto">
          <a:xfrm>
            <a:off x="6901918" y="923126"/>
            <a:ext cx="1574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1000" b="1"/>
          </a:p>
        </p:txBody>
      </p:sp>
      <p:sp>
        <p:nvSpPr>
          <p:cNvPr id="18" name="Line 28">
            <a:extLst>
              <a:ext uri="{FF2B5EF4-FFF2-40B4-BE49-F238E27FC236}">
                <a16:creationId xmlns:a16="http://schemas.microsoft.com/office/drawing/2014/main" id="{37180C2D-2E80-43F7-9E9D-FD67A13DF9C9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10499394" y="4510905"/>
            <a:ext cx="1571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1000" b="1"/>
          </a:p>
        </p:txBody>
      </p:sp>
      <p:sp>
        <p:nvSpPr>
          <p:cNvPr id="19" name="Line 29">
            <a:extLst>
              <a:ext uri="{FF2B5EF4-FFF2-40B4-BE49-F238E27FC236}">
                <a16:creationId xmlns:a16="http://schemas.microsoft.com/office/drawing/2014/main" id="{37120E79-06A4-420E-9214-74A03CBA5FB0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7694237" y="4511482"/>
            <a:ext cx="5198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1000" b="1"/>
          </a:p>
        </p:txBody>
      </p:sp>
      <p:sp>
        <p:nvSpPr>
          <p:cNvPr id="20" name="Line 30">
            <a:extLst>
              <a:ext uri="{FF2B5EF4-FFF2-40B4-BE49-F238E27FC236}">
                <a16:creationId xmlns:a16="http://schemas.microsoft.com/office/drawing/2014/main" id="{466F2DF1-D9A8-43BD-9AD5-C878146881DD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8408378" y="4511482"/>
            <a:ext cx="5198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1000" b="1"/>
          </a:p>
        </p:txBody>
      </p:sp>
      <p:sp>
        <p:nvSpPr>
          <p:cNvPr id="21" name="Line 31">
            <a:extLst>
              <a:ext uri="{FF2B5EF4-FFF2-40B4-BE49-F238E27FC236}">
                <a16:creationId xmlns:a16="http://schemas.microsoft.com/office/drawing/2014/main" id="{FCBF9862-BBBB-4B71-9CAA-01EA39A6540A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9122518" y="4511482"/>
            <a:ext cx="5198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1000" b="1"/>
          </a:p>
        </p:txBody>
      </p:sp>
      <p:sp>
        <p:nvSpPr>
          <p:cNvPr id="22" name="Line 32">
            <a:extLst>
              <a:ext uri="{FF2B5EF4-FFF2-40B4-BE49-F238E27FC236}">
                <a16:creationId xmlns:a16="http://schemas.microsoft.com/office/drawing/2014/main" id="{60E65033-CFD4-46E0-AF4D-D956271BAC36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9836659" y="4511482"/>
            <a:ext cx="5198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1000" b="1"/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4773659-1341-404F-8986-9D014FA4B259}"/>
              </a:ext>
            </a:extLst>
          </p:cNvPr>
          <p:cNvGrpSpPr/>
          <p:nvPr/>
        </p:nvGrpSpPr>
        <p:grpSpPr>
          <a:xfrm>
            <a:off x="6538309" y="1022802"/>
            <a:ext cx="501637" cy="3707299"/>
            <a:chOff x="6670727" y="2114544"/>
            <a:chExt cx="479170" cy="2142037"/>
          </a:xfrm>
        </p:grpSpPr>
        <p:sp>
          <p:nvSpPr>
            <p:cNvPr id="12" name="Line 18">
              <a:extLst>
                <a:ext uri="{FF2B5EF4-FFF2-40B4-BE49-F238E27FC236}">
                  <a16:creationId xmlns:a16="http://schemas.microsoft.com/office/drawing/2014/main" id="{79337E18-ED73-4352-A7DD-7D25402D60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45672" y="4094620"/>
              <a:ext cx="10422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000" b="1"/>
            </a:p>
          </p:txBody>
        </p:sp>
        <p:sp>
          <p:nvSpPr>
            <p:cNvPr id="13" name="Line 20">
              <a:extLst>
                <a:ext uri="{FF2B5EF4-FFF2-40B4-BE49-F238E27FC236}">
                  <a16:creationId xmlns:a16="http://schemas.microsoft.com/office/drawing/2014/main" id="{928397CB-C8A0-4E1E-A6C4-ACF51953D9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0158" y="2207869"/>
              <a:ext cx="344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000" b="1"/>
            </a:p>
          </p:txBody>
        </p:sp>
        <p:sp>
          <p:nvSpPr>
            <p:cNvPr id="14" name="Line 23">
              <a:extLst>
                <a:ext uri="{FF2B5EF4-FFF2-40B4-BE49-F238E27FC236}">
                  <a16:creationId xmlns:a16="http://schemas.microsoft.com/office/drawing/2014/main" id="{464AC59E-0C72-4152-AB70-2CC4B6CD18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0158" y="2679810"/>
              <a:ext cx="344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000" b="1"/>
            </a:p>
          </p:txBody>
        </p:sp>
        <p:sp>
          <p:nvSpPr>
            <p:cNvPr id="15" name="Line 24">
              <a:extLst>
                <a:ext uri="{FF2B5EF4-FFF2-40B4-BE49-F238E27FC236}">
                  <a16:creationId xmlns:a16="http://schemas.microsoft.com/office/drawing/2014/main" id="{4ED3FBE5-193D-4D0D-89EA-316EF3AA06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0158" y="3151752"/>
              <a:ext cx="344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000" b="1"/>
            </a:p>
          </p:txBody>
        </p:sp>
        <p:sp>
          <p:nvSpPr>
            <p:cNvPr id="16" name="Line 25">
              <a:extLst>
                <a:ext uri="{FF2B5EF4-FFF2-40B4-BE49-F238E27FC236}">
                  <a16:creationId xmlns:a16="http://schemas.microsoft.com/office/drawing/2014/main" id="{A120A771-4B88-4701-9BFD-6676BA8767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0158" y="3623693"/>
              <a:ext cx="344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000" b="1"/>
            </a:p>
          </p:txBody>
        </p:sp>
        <p:sp>
          <p:nvSpPr>
            <p:cNvPr id="17" name="Line 26">
              <a:extLst>
                <a:ext uri="{FF2B5EF4-FFF2-40B4-BE49-F238E27FC236}">
                  <a16:creationId xmlns:a16="http://schemas.microsoft.com/office/drawing/2014/main" id="{5D20B414-155B-463E-BA57-993E13F5AEB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063398" y="4112212"/>
              <a:ext cx="10402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000" b="1"/>
            </a:p>
          </p:txBody>
        </p:sp>
        <p:sp>
          <p:nvSpPr>
            <p:cNvPr id="23" name="Text Box 33">
              <a:extLst>
                <a:ext uri="{FF2B5EF4-FFF2-40B4-BE49-F238E27FC236}">
                  <a16:creationId xmlns:a16="http://schemas.microsoft.com/office/drawing/2014/main" id="{C992922E-5710-40A6-B1FF-670331AD5D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0727" y="2114544"/>
              <a:ext cx="40588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000" b="1" dirty="0"/>
                <a:t>200</a:t>
              </a:r>
            </a:p>
          </p:txBody>
        </p:sp>
        <p:sp>
          <p:nvSpPr>
            <p:cNvPr id="24" name="Text Box 34">
              <a:extLst>
                <a:ext uri="{FF2B5EF4-FFF2-40B4-BE49-F238E27FC236}">
                  <a16:creationId xmlns:a16="http://schemas.microsoft.com/office/drawing/2014/main" id="{5F48E63E-B0EA-4FEC-AF43-23F9AE131D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3589" y="2588498"/>
              <a:ext cx="40588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000" b="1" dirty="0"/>
                <a:t>150</a:t>
              </a:r>
            </a:p>
          </p:txBody>
        </p:sp>
        <p:sp>
          <p:nvSpPr>
            <p:cNvPr id="25" name="Text Box 35">
              <a:extLst>
                <a:ext uri="{FF2B5EF4-FFF2-40B4-BE49-F238E27FC236}">
                  <a16:creationId xmlns:a16="http://schemas.microsoft.com/office/drawing/2014/main" id="{D98EA35B-864E-44CE-9782-F46C9BDD86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0030" y="3062452"/>
              <a:ext cx="40588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000" b="1" dirty="0"/>
                <a:t>100</a:t>
              </a:r>
            </a:p>
          </p:txBody>
        </p:sp>
        <p:sp>
          <p:nvSpPr>
            <p:cNvPr id="26" name="Text Box 36">
              <a:extLst>
                <a:ext uri="{FF2B5EF4-FFF2-40B4-BE49-F238E27FC236}">
                  <a16:creationId xmlns:a16="http://schemas.microsoft.com/office/drawing/2014/main" id="{8BFE86C4-3B67-4C60-BF25-78F651485E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0372" y="3536405"/>
              <a:ext cx="3321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000" b="1" dirty="0"/>
                <a:t>50</a:t>
              </a:r>
            </a:p>
          </p:txBody>
        </p:sp>
        <p:sp>
          <p:nvSpPr>
            <p:cNvPr id="27" name="Text Box 37">
              <a:extLst>
                <a:ext uri="{FF2B5EF4-FFF2-40B4-BE49-F238E27FC236}">
                  <a16:creationId xmlns:a16="http://schemas.microsoft.com/office/drawing/2014/main" id="{006CA827-278F-4B9C-8CD3-2B8038E753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2359" y="4010360"/>
              <a:ext cx="25840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000" b="1" dirty="0"/>
                <a:t>0</a:t>
              </a:r>
            </a:p>
          </p:txBody>
        </p:sp>
      </p:grpSp>
      <p:sp>
        <p:nvSpPr>
          <p:cNvPr id="29" name="Text Box 40">
            <a:extLst>
              <a:ext uri="{FF2B5EF4-FFF2-40B4-BE49-F238E27FC236}">
                <a16:creationId xmlns:a16="http://schemas.microsoft.com/office/drawing/2014/main" id="{42F053B7-84DE-45C0-8E81-837BE96F1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1883" y="4534714"/>
            <a:ext cx="501638" cy="37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b="1" dirty="0"/>
              <a:t>80</a:t>
            </a:r>
          </a:p>
        </p:txBody>
      </p:sp>
      <p:sp>
        <p:nvSpPr>
          <p:cNvPr id="30" name="Text Box 41">
            <a:extLst>
              <a:ext uri="{FF2B5EF4-FFF2-40B4-BE49-F238E27FC236}">
                <a16:creationId xmlns:a16="http://schemas.microsoft.com/office/drawing/2014/main" id="{FFF25E5A-1E0A-4590-8E7F-0BC927896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8983" y="4534714"/>
            <a:ext cx="501638" cy="37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b="1" dirty="0"/>
              <a:t>60</a:t>
            </a:r>
          </a:p>
        </p:txBody>
      </p:sp>
      <p:sp>
        <p:nvSpPr>
          <p:cNvPr id="31" name="Text Box 42">
            <a:extLst>
              <a:ext uri="{FF2B5EF4-FFF2-40B4-BE49-F238E27FC236}">
                <a16:creationId xmlns:a16="http://schemas.microsoft.com/office/drawing/2014/main" id="{85B6FA7F-5D45-4DA2-B613-4CAE7AA17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6086" y="4534714"/>
            <a:ext cx="501638" cy="37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b="1" dirty="0"/>
              <a:t>40</a:t>
            </a:r>
          </a:p>
        </p:txBody>
      </p:sp>
      <p:sp>
        <p:nvSpPr>
          <p:cNvPr id="32" name="Text Box 43">
            <a:extLst>
              <a:ext uri="{FF2B5EF4-FFF2-40B4-BE49-F238E27FC236}">
                <a16:creationId xmlns:a16="http://schemas.microsoft.com/office/drawing/2014/main" id="{A4692959-48C2-4F9F-B75F-796AF50E0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3189" y="4534714"/>
            <a:ext cx="501638" cy="37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b="1" dirty="0"/>
              <a:t>20</a:t>
            </a:r>
          </a:p>
        </p:txBody>
      </p:sp>
      <p:sp>
        <p:nvSpPr>
          <p:cNvPr id="33" name="Text Box 44">
            <a:extLst>
              <a:ext uri="{FF2B5EF4-FFF2-40B4-BE49-F238E27FC236}">
                <a16:creationId xmlns:a16="http://schemas.microsoft.com/office/drawing/2014/main" id="{53B0855A-C45E-4D32-8319-388EE0709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0288" y="4534714"/>
            <a:ext cx="390270" cy="37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b="1" dirty="0"/>
              <a:t>0</a:t>
            </a:r>
          </a:p>
        </p:txBody>
      </p:sp>
      <p:sp>
        <p:nvSpPr>
          <p:cNvPr id="34" name="Text Box 45">
            <a:extLst>
              <a:ext uri="{FF2B5EF4-FFF2-40B4-BE49-F238E27FC236}">
                <a16:creationId xmlns:a16="http://schemas.microsoft.com/office/drawing/2014/main" id="{D28CDAF9-AA6A-48F3-8F3A-8F97F451A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74783" y="4534714"/>
            <a:ext cx="613005" cy="37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b="1" dirty="0"/>
              <a:t>100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4BB35C-7A00-4DA8-A3B1-E0615BC52764}"/>
              </a:ext>
            </a:extLst>
          </p:cNvPr>
          <p:cNvSpPr/>
          <p:nvPr/>
        </p:nvSpPr>
        <p:spPr>
          <a:xfrm>
            <a:off x="8002979" y="4848013"/>
            <a:ext cx="131959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b="1" dirty="0" err="1">
                <a:latin typeface="Arial" panose="020B0604020202020204" pitchFamily="34" charset="0"/>
              </a:rPr>
              <a:t>sd</a:t>
            </a:r>
            <a:r>
              <a:rPr lang="en-US" altLang="ja-JP" sz="1100" b="1" dirty="0">
                <a:latin typeface="Arial" panose="020B0604020202020204" pitchFamily="34" charset="0"/>
              </a:rPr>
              <a:t> LDL-C (mg/dl)</a:t>
            </a:r>
            <a:endParaRPr lang="ja-JP" altLang="en-US" sz="1100" b="1" dirty="0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D61EC2BF-8D2F-4926-A2FD-56D687D423CF}"/>
              </a:ext>
            </a:extLst>
          </p:cNvPr>
          <p:cNvSpPr/>
          <p:nvPr/>
        </p:nvSpPr>
        <p:spPr>
          <a:xfrm>
            <a:off x="9288184" y="4043386"/>
            <a:ext cx="124906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solidFill>
                  <a:srgbClr val="222222"/>
                </a:solidFill>
                <a:latin typeface="Arial" panose="020B0604020202020204" pitchFamily="34" charset="0"/>
              </a:rPr>
              <a:t>R=0.83, P&lt;0.001</a:t>
            </a:r>
          </a:p>
          <a:p>
            <a:r>
              <a:rPr lang="en-US" altLang="ja-JP" sz="1100" dirty="0">
                <a:solidFill>
                  <a:srgbClr val="222222"/>
                </a:solidFill>
                <a:latin typeface="Arial" panose="020B0604020202020204" pitchFamily="34" charset="0"/>
              </a:rPr>
              <a:t>Y=1.13x+52.94</a:t>
            </a:r>
            <a:endParaRPr lang="ja-JP" altLang="en-US" sz="1100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920668-BD47-4EC6-A166-F37055BAD671}"/>
              </a:ext>
            </a:extLst>
          </p:cNvPr>
          <p:cNvSpPr txBox="1"/>
          <p:nvPr/>
        </p:nvSpPr>
        <p:spPr>
          <a:xfrm>
            <a:off x="891996" y="5277349"/>
            <a:ext cx="65210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</a:t>
            </a:r>
            <a:r>
              <a:rPr kumimoji="1" lang="ja-JP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1. Correlation between </a:t>
            </a:r>
            <a:r>
              <a:rPr kumimoji="1" lang="en-US" altLang="ja-JP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sdLDL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-C and LDL-C or Apo B.</a:t>
            </a:r>
          </a:p>
        </p:txBody>
      </p:sp>
      <p:sp>
        <p:nvSpPr>
          <p:cNvPr id="36" name="Text Box 39">
            <a:extLst>
              <a:ext uri="{FF2B5EF4-FFF2-40B4-BE49-F238E27FC236}">
                <a16:creationId xmlns:a16="http://schemas.microsoft.com/office/drawing/2014/main" id="{76D959E0-E2E7-4E02-A346-107D57D18C21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866101" y="2548150"/>
            <a:ext cx="107273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LDL-C (mg/dl)</a:t>
            </a:r>
          </a:p>
        </p:txBody>
      </p:sp>
      <p:sp>
        <p:nvSpPr>
          <p:cNvPr id="37" name="Rectangle 16">
            <a:extLst>
              <a:ext uri="{FF2B5EF4-FFF2-40B4-BE49-F238E27FC236}">
                <a16:creationId xmlns:a16="http://schemas.microsoft.com/office/drawing/2014/main" id="{73A7B6F2-0635-41AD-AB7B-DF353ECFC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0340" y="921699"/>
            <a:ext cx="3570706" cy="35639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 sz="1000" b="1"/>
          </a:p>
        </p:txBody>
      </p:sp>
      <p:sp>
        <p:nvSpPr>
          <p:cNvPr id="38" name="Line 17">
            <a:extLst>
              <a:ext uri="{FF2B5EF4-FFF2-40B4-BE49-F238E27FC236}">
                <a16:creationId xmlns:a16="http://schemas.microsoft.com/office/drawing/2014/main" id="{46D1CB08-9ED9-4A74-92D6-4E580C102D1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65014" y="921699"/>
            <a:ext cx="1574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1000" b="1"/>
          </a:p>
        </p:txBody>
      </p:sp>
      <p:sp>
        <p:nvSpPr>
          <p:cNvPr id="39" name="Line 28">
            <a:extLst>
              <a:ext uri="{FF2B5EF4-FFF2-40B4-BE49-F238E27FC236}">
                <a16:creationId xmlns:a16="http://schemas.microsoft.com/office/drawing/2014/main" id="{F0A1A6A2-584C-4DFA-A11A-D274A566C535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5462490" y="4509478"/>
            <a:ext cx="1571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1000" b="1"/>
          </a:p>
        </p:txBody>
      </p:sp>
      <p:sp>
        <p:nvSpPr>
          <p:cNvPr id="40" name="Line 29">
            <a:extLst>
              <a:ext uri="{FF2B5EF4-FFF2-40B4-BE49-F238E27FC236}">
                <a16:creationId xmlns:a16="http://schemas.microsoft.com/office/drawing/2014/main" id="{17BDEA44-2047-420C-B979-1949E4501B84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2657333" y="4510055"/>
            <a:ext cx="5198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1000" b="1"/>
          </a:p>
        </p:txBody>
      </p:sp>
      <p:sp>
        <p:nvSpPr>
          <p:cNvPr id="41" name="Line 30">
            <a:extLst>
              <a:ext uri="{FF2B5EF4-FFF2-40B4-BE49-F238E27FC236}">
                <a16:creationId xmlns:a16="http://schemas.microsoft.com/office/drawing/2014/main" id="{A3AB8DD5-F880-4860-95EC-66665C81E05B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3371474" y="4510055"/>
            <a:ext cx="5198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1000" b="1"/>
          </a:p>
        </p:txBody>
      </p:sp>
      <p:sp>
        <p:nvSpPr>
          <p:cNvPr id="44" name="Line 31">
            <a:extLst>
              <a:ext uri="{FF2B5EF4-FFF2-40B4-BE49-F238E27FC236}">
                <a16:creationId xmlns:a16="http://schemas.microsoft.com/office/drawing/2014/main" id="{2A2C2414-0A12-4C19-A20A-5009C2B9ABAA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4085614" y="4510055"/>
            <a:ext cx="5198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1000" b="1"/>
          </a:p>
        </p:txBody>
      </p:sp>
      <p:sp>
        <p:nvSpPr>
          <p:cNvPr id="47" name="Line 32">
            <a:extLst>
              <a:ext uri="{FF2B5EF4-FFF2-40B4-BE49-F238E27FC236}">
                <a16:creationId xmlns:a16="http://schemas.microsoft.com/office/drawing/2014/main" id="{53638B16-1992-4753-AEE0-8D5EAD5632BC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4799755" y="4510055"/>
            <a:ext cx="5198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1000" b="1"/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F142521D-9CB6-4A77-B3BD-C61C9E208E76}"/>
              </a:ext>
            </a:extLst>
          </p:cNvPr>
          <p:cNvGrpSpPr/>
          <p:nvPr/>
        </p:nvGrpSpPr>
        <p:grpSpPr>
          <a:xfrm>
            <a:off x="1501405" y="1763650"/>
            <a:ext cx="501637" cy="2965024"/>
            <a:chOff x="6670727" y="2114544"/>
            <a:chExt cx="479170" cy="2142037"/>
          </a:xfrm>
        </p:grpSpPr>
        <p:sp>
          <p:nvSpPr>
            <p:cNvPr id="49" name="Line 18">
              <a:extLst>
                <a:ext uri="{FF2B5EF4-FFF2-40B4-BE49-F238E27FC236}">
                  <a16:creationId xmlns:a16="http://schemas.microsoft.com/office/drawing/2014/main" id="{4CD5F87F-5118-48B4-9EF2-390D842088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45672" y="4094620"/>
              <a:ext cx="10422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000" b="1"/>
            </a:p>
          </p:txBody>
        </p:sp>
        <p:sp>
          <p:nvSpPr>
            <p:cNvPr id="50" name="Line 20">
              <a:extLst>
                <a:ext uri="{FF2B5EF4-FFF2-40B4-BE49-F238E27FC236}">
                  <a16:creationId xmlns:a16="http://schemas.microsoft.com/office/drawing/2014/main" id="{9C8AD8EC-3D22-4CD9-A478-FDB04D74E5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0158" y="2207869"/>
              <a:ext cx="344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000" b="1"/>
            </a:p>
          </p:txBody>
        </p:sp>
        <p:sp>
          <p:nvSpPr>
            <p:cNvPr id="51" name="Line 23">
              <a:extLst>
                <a:ext uri="{FF2B5EF4-FFF2-40B4-BE49-F238E27FC236}">
                  <a16:creationId xmlns:a16="http://schemas.microsoft.com/office/drawing/2014/main" id="{F8FF6392-48B0-499D-A604-AEE09B5320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0158" y="2679810"/>
              <a:ext cx="344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000" b="1"/>
            </a:p>
          </p:txBody>
        </p:sp>
        <p:sp>
          <p:nvSpPr>
            <p:cNvPr id="52" name="Line 24">
              <a:extLst>
                <a:ext uri="{FF2B5EF4-FFF2-40B4-BE49-F238E27FC236}">
                  <a16:creationId xmlns:a16="http://schemas.microsoft.com/office/drawing/2014/main" id="{EB63C41E-CCE6-4FAD-BCA5-975764F1F0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0158" y="3151752"/>
              <a:ext cx="344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000" b="1"/>
            </a:p>
          </p:txBody>
        </p:sp>
        <p:sp>
          <p:nvSpPr>
            <p:cNvPr id="53" name="Line 25">
              <a:extLst>
                <a:ext uri="{FF2B5EF4-FFF2-40B4-BE49-F238E27FC236}">
                  <a16:creationId xmlns:a16="http://schemas.microsoft.com/office/drawing/2014/main" id="{DBE8AC27-79CA-49C8-96E4-B2D6793C08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0158" y="3623693"/>
              <a:ext cx="344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000" b="1"/>
            </a:p>
          </p:txBody>
        </p:sp>
        <p:sp>
          <p:nvSpPr>
            <p:cNvPr id="54" name="Line 26">
              <a:extLst>
                <a:ext uri="{FF2B5EF4-FFF2-40B4-BE49-F238E27FC236}">
                  <a16:creationId xmlns:a16="http://schemas.microsoft.com/office/drawing/2014/main" id="{764504A7-3266-473B-9777-55A37EB0477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063398" y="4112212"/>
              <a:ext cx="10402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1000" b="1"/>
            </a:p>
          </p:txBody>
        </p:sp>
        <p:sp>
          <p:nvSpPr>
            <p:cNvPr id="55" name="Text Box 33">
              <a:extLst>
                <a:ext uri="{FF2B5EF4-FFF2-40B4-BE49-F238E27FC236}">
                  <a16:creationId xmlns:a16="http://schemas.microsoft.com/office/drawing/2014/main" id="{47DC04AE-4DEA-462E-94BE-DBBE2528BD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0727" y="2114544"/>
              <a:ext cx="40588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000" b="1" dirty="0"/>
                <a:t>200</a:t>
              </a:r>
            </a:p>
          </p:txBody>
        </p:sp>
        <p:sp>
          <p:nvSpPr>
            <p:cNvPr id="56" name="Text Box 34">
              <a:extLst>
                <a:ext uri="{FF2B5EF4-FFF2-40B4-BE49-F238E27FC236}">
                  <a16:creationId xmlns:a16="http://schemas.microsoft.com/office/drawing/2014/main" id="{A6FB66C5-DCD4-476A-9F7A-B48AC77DFB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3589" y="2588498"/>
              <a:ext cx="40588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000" b="1" dirty="0"/>
                <a:t>150</a:t>
              </a:r>
            </a:p>
          </p:txBody>
        </p:sp>
        <p:sp>
          <p:nvSpPr>
            <p:cNvPr id="57" name="Text Box 35">
              <a:extLst>
                <a:ext uri="{FF2B5EF4-FFF2-40B4-BE49-F238E27FC236}">
                  <a16:creationId xmlns:a16="http://schemas.microsoft.com/office/drawing/2014/main" id="{005D8B34-C7A7-4B58-8A20-99E4397BE9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0030" y="3062452"/>
              <a:ext cx="40588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000" b="1" dirty="0"/>
                <a:t>100</a:t>
              </a:r>
            </a:p>
          </p:txBody>
        </p:sp>
        <p:sp>
          <p:nvSpPr>
            <p:cNvPr id="58" name="Text Box 36">
              <a:extLst>
                <a:ext uri="{FF2B5EF4-FFF2-40B4-BE49-F238E27FC236}">
                  <a16:creationId xmlns:a16="http://schemas.microsoft.com/office/drawing/2014/main" id="{0A4F52D0-232A-4E8A-B706-5F337C59AC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0372" y="3536405"/>
              <a:ext cx="3321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000" b="1" dirty="0"/>
                <a:t>50</a:t>
              </a:r>
            </a:p>
          </p:txBody>
        </p:sp>
        <p:sp>
          <p:nvSpPr>
            <p:cNvPr id="59" name="Text Box 37">
              <a:extLst>
                <a:ext uri="{FF2B5EF4-FFF2-40B4-BE49-F238E27FC236}">
                  <a16:creationId xmlns:a16="http://schemas.microsoft.com/office/drawing/2014/main" id="{2AE0E63B-4719-4CAE-94B9-6A21140FDA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2359" y="4010360"/>
              <a:ext cx="25840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000" b="1" dirty="0"/>
                <a:t>0</a:t>
              </a:r>
            </a:p>
          </p:txBody>
        </p:sp>
      </p:grpSp>
      <p:sp>
        <p:nvSpPr>
          <p:cNvPr id="60" name="Text Box 40">
            <a:extLst>
              <a:ext uri="{FF2B5EF4-FFF2-40B4-BE49-F238E27FC236}">
                <a16:creationId xmlns:a16="http://schemas.microsoft.com/office/drawing/2014/main" id="{C5073F07-5A50-4CDC-9967-86BCC155C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4979" y="4533287"/>
            <a:ext cx="501638" cy="37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b="1" dirty="0"/>
              <a:t>80</a:t>
            </a:r>
          </a:p>
        </p:txBody>
      </p:sp>
      <p:sp>
        <p:nvSpPr>
          <p:cNvPr id="61" name="Text Box 41">
            <a:extLst>
              <a:ext uri="{FF2B5EF4-FFF2-40B4-BE49-F238E27FC236}">
                <a16:creationId xmlns:a16="http://schemas.microsoft.com/office/drawing/2014/main" id="{08DCF196-3E62-4D0E-B219-E48A6AE75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2079" y="4533287"/>
            <a:ext cx="501638" cy="37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b="1" dirty="0"/>
              <a:t>60</a:t>
            </a:r>
          </a:p>
        </p:txBody>
      </p:sp>
      <p:sp>
        <p:nvSpPr>
          <p:cNvPr id="62" name="Text Box 42">
            <a:extLst>
              <a:ext uri="{FF2B5EF4-FFF2-40B4-BE49-F238E27FC236}">
                <a16:creationId xmlns:a16="http://schemas.microsoft.com/office/drawing/2014/main" id="{4297D9B3-4959-4B16-8DBC-059FB7B0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9182" y="4533287"/>
            <a:ext cx="501638" cy="37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b="1" dirty="0"/>
              <a:t>40</a:t>
            </a:r>
          </a:p>
        </p:txBody>
      </p:sp>
      <p:sp>
        <p:nvSpPr>
          <p:cNvPr id="63" name="Text Box 43">
            <a:extLst>
              <a:ext uri="{FF2B5EF4-FFF2-40B4-BE49-F238E27FC236}">
                <a16:creationId xmlns:a16="http://schemas.microsoft.com/office/drawing/2014/main" id="{72CB7CF0-9E73-4B69-867A-DC374B217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6285" y="4533287"/>
            <a:ext cx="501638" cy="37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b="1" dirty="0"/>
              <a:t>20</a:t>
            </a:r>
          </a:p>
        </p:txBody>
      </p:sp>
      <p:sp>
        <p:nvSpPr>
          <p:cNvPr id="64" name="Text Box 44">
            <a:extLst>
              <a:ext uri="{FF2B5EF4-FFF2-40B4-BE49-F238E27FC236}">
                <a16:creationId xmlns:a16="http://schemas.microsoft.com/office/drawing/2014/main" id="{FE93E561-5A33-4FCF-A6BB-237E3AB73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3384" y="4533287"/>
            <a:ext cx="390270" cy="37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b="1" dirty="0"/>
              <a:t>0</a:t>
            </a:r>
          </a:p>
        </p:txBody>
      </p:sp>
      <p:sp>
        <p:nvSpPr>
          <p:cNvPr id="65" name="Text Box 45">
            <a:extLst>
              <a:ext uri="{FF2B5EF4-FFF2-40B4-BE49-F238E27FC236}">
                <a16:creationId xmlns:a16="http://schemas.microsoft.com/office/drawing/2014/main" id="{E825CAA0-E626-476C-AC30-3085CC27D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7879" y="4533287"/>
            <a:ext cx="613005" cy="37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b="1" dirty="0"/>
              <a:t>100</a:t>
            </a: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A254C72C-830B-42B7-9612-B6EB536CBE74}"/>
              </a:ext>
            </a:extLst>
          </p:cNvPr>
          <p:cNvSpPr/>
          <p:nvPr/>
        </p:nvSpPr>
        <p:spPr>
          <a:xfrm>
            <a:off x="2966075" y="4846586"/>
            <a:ext cx="131959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b="1" dirty="0" err="1">
                <a:latin typeface="Arial" panose="020B0604020202020204" pitchFamily="34" charset="0"/>
              </a:rPr>
              <a:t>sd</a:t>
            </a:r>
            <a:r>
              <a:rPr lang="en-US" altLang="ja-JP" sz="1100" b="1" dirty="0">
                <a:latin typeface="Arial" panose="020B0604020202020204" pitchFamily="34" charset="0"/>
              </a:rPr>
              <a:t> LDL-C (mg/dl)</a:t>
            </a:r>
            <a:endParaRPr lang="ja-JP" altLang="en-US" sz="1100" b="1" dirty="0"/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614AC0B8-18BC-4D0B-B974-2A04D3E4F147}"/>
              </a:ext>
            </a:extLst>
          </p:cNvPr>
          <p:cNvSpPr/>
          <p:nvPr/>
        </p:nvSpPr>
        <p:spPr>
          <a:xfrm>
            <a:off x="4251280" y="4041959"/>
            <a:ext cx="124906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solidFill>
                  <a:srgbClr val="222222"/>
                </a:solidFill>
                <a:latin typeface="Arial" panose="020B0604020202020204" pitchFamily="34" charset="0"/>
              </a:rPr>
              <a:t>R=0.64, P&lt;0.001</a:t>
            </a:r>
          </a:p>
          <a:p>
            <a:r>
              <a:rPr lang="en-US" altLang="ja-JP" sz="1100" dirty="0">
                <a:solidFill>
                  <a:srgbClr val="222222"/>
                </a:solidFill>
                <a:latin typeface="Arial" panose="020B0604020202020204" pitchFamily="34" charset="0"/>
              </a:rPr>
              <a:t>Y=1.09x+71.12</a:t>
            </a:r>
            <a:endParaRPr lang="ja-JP" altLang="en-US" sz="1100" dirty="0"/>
          </a:p>
        </p:txBody>
      </p:sp>
      <p:sp>
        <p:nvSpPr>
          <p:cNvPr id="68" name="Text Box 33">
            <a:extLst>
              <a:ext uri="{FF2B5EF4-FFF2-40B4-BE49-F238E27FC236}">
                <a16:creationId xmlns:a16="http://schemas.microsoft.com/office/drawing/2014/main" id="{E88D7276-6FA5-49D8-9D97-674DFCF86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9977" y="1160947"/>
            <a:ext cx="40588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b="1" dirty="0"/>
              <a:t>250</a:t>
            </a:r>
          </a:p>
        </p:txBody>
      </p:sp>
      <p:sp>
        <p:nvSpPr>
          <p:cNvPr id="69" name="Line 20">
            <a:extLst>
              <a:ext uri="{FF2B5EF4-FFF2-40B4-BE49-F238E27FC236}">
                <a16:creationId xmlns:a16="http://schemas.microsoft.com/office/drawing/2014/main" id="{78437980-BE39-4600-B362-BF8D3ECAD552}"/>
              </a:ext>
            </a:extLst>
          </p:cNvPr>
          <p:cNvSpPr>
            <a:spLocks noChangeShapeType="1"/>
          </p:cNvSpPr>
          <p:nvPr/>
        </p:nvSpPr>
        <p:spPr bwMode="auto">
          <a:xfrm>
            <a:off x="1941424" y="1278182"/>
            <a:ext cx="36104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1000" b="1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885B55C-9365-4269-A38C-02A5A1A016D6}"/>
              </a:ext>
            </a:extLst>
          </p:cNvPr>
          <p:cNvSpPr txBox="1"/>
          <p:nvPr/>
        </p:nvSpPr>
        <p:spPr>
          <a:xfrm>
            <a:off x="1196618" y="49106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3CA5FD56-8B10-4DB7-B165-57B42153279E}"/>
              </a:ext>
            </a:extLst>
          </p:cNvPr>
          <p:cNvSpPr txBox="1"/>
          <p:nvPr/>
        </p:nvSpPr>
        <p:spPr>
          <a:xfrm>
            <a:off x="6220144" y="49106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CB25862F-3586-4498-B34E-5C5874421739}"/>
              </a:ext>
            </a:extLst>
          </p:cNvPr>
          <p:cNvSpPr txBox="1"/>
          <p:nvPr/>
        </p:nvSpPr>
        <p:spPr>
          <a:xfrm>
            <a:off x="925860" y="5580162"/>
            <a:ext cx="101033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A: The scatter diagrams of the correlation between LDL-C and </a:t>
            </a:r>
            <a:r>
              <a:rPr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sdLDL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-C. B: The scatter diagrams of the correlation between Apo B and </a:t>
            </a:r>
            <a:r>
              <a:rPr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sdLDL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-C. LDL-C: low-density lipoprotein cholesterol, </a:t>
            </a:r>
            <a:r>
              <a:rPr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sdLDL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-C: small dense low-density lipoprotein cholesterol, Apo B: apolipoprotein B.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462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53A3DE9C-1BF0-41F1-914D-3ECC2F204B69}"/>
              </a:ext>
            </a:extLst>
          </p:cNvPr>
          <p:cNvGrpSpPr/>
          <p:nvPr/>
        </p:nvGrpSpPr>
        <p:grpSpPr>
          <a:xfrm>
            <a:off x="4571317" y="2434784"/>
            <a:ext cx="519458" cy="63395"/>
            <a:chOff x="1992833" y="1359005"/>
            <a:chExt cx="810188" cy="86606"/>
          </a:xfrm>
        </p:grpSpPr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CF37DC9A-A78E-4946-AC32-C1863FDFEE9E}"/>
                </a:ext>
              </a:extLst>
            </p:cNvPr>
            <p:cNvCxnSpPr/>
            <p:nvPr/>
          </p:nvCxnSpPr>
          <p:spPr>
            <a:xfrm>
              <a:off x="1995443" y="1363054"/>
              <a:ext cx="807578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B87663B6-81E2-4BD6-AE03-458AC8C0B0D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951838" y="1400000"/>
              <a:ext cx="81989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0072FF2D-C552-4B64-9072-56215845D63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60020" y="1404617"/>
              <a:ext cx="81989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485849D-00BB-461C-85A5-424A74C02996}"/>
              </a:ext>
            </a:extLst>
          </p:cNvPr>
          <p:cNvGrpSpPr/>
          <p:nvPr/>
        </p:nvGrpSpPr>
        <p:grpSpPr>
          <a:xfrm>
            <a:off x="6306210" y="1367211"/>
            <a:ext cx="519458" cy="63395"/>
            <a:chOff x="1992833" y="1359005"/>
            <a:chExt cx="810188" cy="86606"/>
          </a:xfrm>
        </p:grpSpPr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B0AFD886-2B81-492A-B271-86CB0118C611}"/>
                </a:ext>
              </a:extLst>
            </p:cNvPr>
            <p:cNvCxnSpPr/>
            <p:nvPr/>
          </p:nvCxnSpPr>
          <p:spPr>
            <a:xfrm>
              <a:off x="1995443" y="1363054"/>
              <a:ext cx="807578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E962E86E-5D37-41BD-9EB4-EFA71C08704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951838" y="1400000"/>
              <a:ext cx="81989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0A4676A6-1397-494A-AC62-FBD2584316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60020" y="1404617"/>
              <a:ext cx="81989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56F48DC-6387-4D2A-96E3-DEAEA236D15B}"/>
              </a:ext>
            </a:extLst>
          </p:cNvPr>
          <p:cNvSpPr txBox="1"/>
          <p:nvPr/>
        </p:nvSpPr>
        <p:spPr>
          <a:xfrm>
            <a:off x="4490408" y="2188765"/>
            <a:ext cx="7136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P=0.008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E45-A35F-41B9-9E3B-6711B6E1F323}"/>
              </a:ext>
            </a:extLst>
          </p:cNvPr>
          <p:cNvSpPr txBox="1"/>
          <p:nvPr/>
        </p:nvSpPr>
        <p:spPr>
          <a:xfrm>
            <a:off x="6248390" y="1148902"/>
            <a:ext cx="6351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P=0.32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87C885-69BB-41A1-B5A8-0FD108B5CCDD}"/>
              </a:ext>
            </a:extLst>
          </p:cNvPr>
          <p:cNvSpPr/>
          <p:nvPr/>
        </p:nvSpPr>
        <p:spPr>
          <a:xfrm>
            <a:off x="7544662" y="2682639"/>
            <a:ext cx="9589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ja-JP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≦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29 mg/dl)</a:t>
            </a:r>
            <a:endParaRPr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9756F063-EB14-4F3A-87AF-16CACD5407BE}"/>
              </a:ext>
            </a:extLst>
          </p:cNvPr>
          <p:cNvSpPr/>
          <p:nvPr/>
        </p:nvSpPr>
        <p:spPr>
          <a:xfrm>
            <a:off x="7553899" y="3102893"/>
            <a:ext cx="8996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(&gt;29 mg/dl)</a:t>
            </a:r>
            <a:endParaRPr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C78B4AE-DDCE-4561-AE47-9D7A603655B7}"/>
              </a:ext>
            </a:extLst>
          </p:cNvPr>
          <p:cNvSpPr txBox="1"/>
          <p:nvPr/>
        </p:nvSpPr>
        <p:spPr>
          <a:xfrm rot="16200000">
            <a:off x="2664035" y="2688753"/>
            <a:ext cx="18485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 The rate of CV events (%)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A3DE6FD-F03C-40B7-9E4F-11CA7A9AD576}"/>
              </a:ext>
            </a:extLst>
          </p:cNvPr>
          <p:cNvSpPr txBox="1"/>
          <p:nvPr/>
        </p:nvSpPr>
        <p:spPr>
          <a:xfrm>
            <a:off x="2164878" y="5363734"/>
            <a:ext cx="78622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</a:t>
            </a:r>
            <a:r>
              <a:rPr kumimoji="1" lang="ja-JP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2. The rate of CV events according to TG and </a:t>
            </a:r>
            <a:r>
              <a:rPr lang="en-US" altLang="ja-JP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sdLDL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-C levels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altLang="ja-JP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/>
              <a:t>The study population was divided into 2 subgroups, lower and upper halves of TG levels. The rates of CV events during the follow-up periods were compared between the lower and upper halves of </a:t>
            </a:r>
            <a:r>
              <a:rPr lang="en-US" altLang="ja-JP" sz="1400" dirty="0" err="1"/>
              <a:t>sdLDL</a:t>
            </a:r>
            <a:r>
              <a:rPr lang="en-US" altLang="ja-JP" sz="1400" dirty="0"/>
              <a:t>-C levels in each subgroup by the chi squared test. CV: cardiovascular, TG: triglyceride, </a:t>
            </a:r>
            <a:r>
              <a:rPr lang="en-US" altLang="ja-JP" sz="1400" dirty="0" err="1"/>
              <a:t>sdLDL</a:t>
            </a:r>
            <a:r>
              <a:rPr lang="en-US" altLang="ja-JP" sz="1400" dirty="0"/>
              <a:t>-C: small dense low-density lipoprotein cholesterol.</a:t>
            </a:r>
            <a:endParaRPr lang="ja-JP" altLang="ja-JP" sz="1400" dirty="0"/>
          </a:p>
        </p:txBody>
      </p:sp>
      <p:graphicFrame>
        <p:nvGraphicFramePr>
          <p:cNvPr id="23" name="グラフ 22">
            <a:extLst>
              <a:ext uri="{FF2B5EF4-FFF2-40B4-BE49-F238E27FC236}">
                <a16:creationId xmlns:a16="http://schemas.microsoft.com/office/drawing/2014/main" id="{821F888D-F434-49D6-8264-F656591AEE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2698294"/>
              </p:ext>
            </p:extLst>
          </p:nvPr>
        </p:nvGraphicFramePr>
        <p:xfrm>
          <a:off x="3692580" y="1016006"/>
          <a:ext cx="5265153" cy="3633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9226D6E-F84E-4F94-9AED-44EBE714725C}"/>
              </a:ext>
            </a:extLst>
          </p:cNvPr>
          <p:cNvSpPr txBox="1"/>
          <p:nvPr/>
        </p:nvSpPr>
        <p:spPr>
          <a:xfrm>
            <a:off x="4345438" y="4371174"/>
            <a:ext cx="1037463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TG</a:t>
            </a:r>
            <a:r>
              <a:rPr kumimoji="1" lang="ja-JP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lower half</a:t>
            </a:r>
          </a:p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ja-JP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≦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113 mg/dl)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867610E-BC65-4FF2-881E-9306CDF33244}"/>
              </a:ext>
            </a:extLst>
          </p:cNvPr>
          <p:cNvSpPr txBox="1"/>
          <p:nvPr/>
        </p:nvSpPr>
        <p:spPr>
          <a:xfrm>
            <a:off x="6104467" y="4380051"/>
            <a:ext cx="1045479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TG</a:t>
            </a:r>
            <a:r>
              <a:rPr kumimoji="1" lang="ja-JP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upper</a:t>
            </a:r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 half</a:t>
            </a:r>
          </a:p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(&gt;113 mg/dl)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415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13089</TotalTime>
  <Words>259</Words>
  <Application>Microsoft Office PowerPoint</Application>
  <PresentationFormat>ワイド画面</PresentationFormat>
  <Paragraphs>47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ATSUKO NAKAYAMA</dc:creator>
  <cp:lastModifiedBy>ATSUKO NAKAYAMA</cp:lastModifiedBy>
  <cp:revision>361</cp:revision>
  <cp:lastPrinted>2020-07-09T02:40:56Z</cp:lastPrinted>
  <dcterms:created xsi:type="dcterms:W3CDTF">2020-03-04T01:56:56Z</dcterms:created>
  <dcterms:modified xsi:type="dcterms:W3CDTF">2020-08-03T05:40:16Z</dcterms:modified>
</cp:coreProperties>
</file>