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9" r:id="rId2"/>
    <p:sldId id="273" r:id="rId3"/>
    <p:sldId id="274" r:id="rId4"/>
    <p:sldId id="278" r:id="rId5"/>
    <p:sldId id="276" r:id="rId6"/>
    <p:sldId id="280" r:id="rId7"/>
    <p:sldId id="281" r:id="rId8"/>
    <p:sldId id="282" r:id="rId9"/>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980" autoAdjust="0"/>
    <p:restoredTop sz="94660"/>
  </p:normalViewPr>
  <p:slideViewPr>
    <p:cSldViewPr snapToGrid="0" snapToObjects="1">
      <p:cViewPr varScale="1">
        <p:scale>
          <a:sx n="114" d="100"/>
          <a:sy n="114" d="100"/>
        </p:scale>
        <p:origin x="964" y="88"/>
      </p:cViewPr>
      <p:guideLst>
        <p:guide orient="horz" pos="2880"/>
        <p:guide pos="2160"/>
      </p:guideLst>
    </p:cSldViewPr>
  </p:slideViewPr>
  <p:notesTextViewPr>
    <p:cViewPr>
      <p:scale>
        <a:sx n="100" d="100"/>
        <a:sy n="100" d="100"/>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5C82DF-B6BD-5040-9A12-15DA81D6EDBF}" type="datetimeFigureOut">
              <a:rPr lang="en-US" smtClean="0"/>
              <a:t>10/14/2024</a:t>
            </a:fld>
            <a:endParaRPr lang="en-US"/>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A962F3-D1CE-CA46-B8DD-953ED54D235E}" type="slidenum">
              <a:rPr lang="en-US" smtClean="0"/>
              <a:t>‹#›</a:t>
            </a:fld>
            <a:endParaRPr lang="en-US"/>
          </a:p>
        </p:txBody>
      </p:sp>
    </p:spTree>
    <p:extLst>
      <p:ext uri="{BB962C8B-B14F-4D97-AF65-F5344CB8AC3E}">
        <p14:creationId xmlns:p14="http://schemas.microsoft.com/office/powerpoint/2010/main" val="327577380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B6AA38-60F8-41CB-8325-9D7971B52E2C}" type="slidenum">
              <a:rPr lang="en-US" smtClean="0"/>
              <a:t>1</a:t>
            </a:fld>
            <a:endParaRPr lang="en-US"/>
          </a:p>
        </p:txBody>
      </p:sp>
    </p:spTree>
    <p:extLst>
      <p:ext uri="{BB962C8B-B14F-4D97-AF65-F5344CB8AC3E}">
        <p14:creationId xmlns:p14="http://schemas.microsoft.com/office/powerpoint/2010/main" val="2722404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DC001E2-9A75-384B-BA6D-EA1D0ADFAF04}" type="datetimeFigureOut">
              <a:rPr lang="en-US" smtClean="0"/>
              <a:t>10/14/2024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EE0691-8B1E-674A-9B0F-8233C3E8F7CB}" type="slidenum">
              <a:rPr lang="en-US" smtClean="0"/>
              <a:t>‹#›</a:t>
            </a:fld>
            <a:endParaRPr lang="en-US"/>
          </a:p>
        </p:txBody>
      </p:sp>
    </p:spTree>
    <p:extLst>
      <p:ext uri="{BB962C8B-B14F-4D97-AF65-F5344CB8AC3E}">
        <p14:creationId xmlns:p14="http://schemas.microsoft.com/office/powerpoint/2010/main" val="2414476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C001E2-9A75-384B-BA6D-EA1D0ADFAF04}" type="datetimeFigureOut">
              <a:rPr lang="en-US" smtClean="0"/>
              <a:t>10/14/2024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EE0691-8B1E-674A-9B0F-8233C3E8F7CB}" type="slidenum">
              <a:rPr lang="en-US" smtClean="0"/>
              <a:t>‹#›</a:t>
            </a:fld>
            <a:endParaRPr lang="en-US"/>
          </a:p>
        </p:txBody>
      </p:sp>
    </p:spTree>
    <p:extLst>
      <p:ext uri="{BB962C8B-B14F-4D97-AF65-F5344CB8AC3E}">
        <p14:creationId xmlns:p14="http://schemas.microsoft.com/office/powerpoint/2010/main" val="2151835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C001E2-9A75-384B-BA6D-EA1D0ADFAF04}" type="datetimeFigureOut">
              <a:rPr lang="en-US" smtClean="0"/>
              <a:t>10/14/2024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EE0691-8B1E-674A-9B0F-8233C3E8F7CB}" type="slidenum">
              <a:rPr lang="en-US" smtClean="0"/>
              <a:t>‹#›</a:t>
            </a:fld>
            <a:endParaRPr lang="en-US"/>
          </a:p>
        </p:txBody>
      </p:sp>
    </p:spTree>
    <p:extLst>
      <p:ext uri="{BB962C8B-B14F-4D97-AF65-F5344CB8AC3E}">
        <p14:creationId xmlns:p14="http://schemas.microsoft.com/office/powerpoint/2010/main" val="4078166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DC001E2-9A75-384B-BA6D-EA1D0ADFAF04}" type="datetimeFigureOut">
              <a:rPr lang="en-US" smtClean="0"/>
              <a:t>10/14/2024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EE0691-8B1E-674A-9B0F-8233C3E8F7CB}" type="slidenum">
              <a:rPr lang="en-US" smtClean="0"/>
              <a:t>‹#›</a:t>
            </a:fld>
            <a:endParaRPr lang="en-US"/>
          </a:p>
        </p:txBody>
      </p:sp>
    </p:spTree>
    <p:extLst>
      <p:ext uri="{BB962C8B-B14F-4D97-AF65-F5344CB8AC3E}">
        <p14:creationId xmlns:p14="http://schemas.microsoft.com/office/powerpoint/2010/main" val="4141935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DC001E2-9A75-384B-BA6D-EA1D0ADFAF04}" type="datetimeFigureOut">
              <a:rPr lang="en-US" smtClean="0"/>
              <a:t>10/14/2024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EE0691-8B1E-674A-9B0F-8233C3E8F7CB}" type="slidenum">
              <a:rPr lang="en-US" smtClean="0"/>
              <a:t>‹#›</a:t>
            </a:fld>
            <a:endParaRPr lang="en-US"/>
          </a:p>
        </p:txBody>
      </p:sp>
    </p:spTree>
    <p:extLst>
      <p:ext uri="{BB962C8B-B14F-4D97-AF65-F5344CB8AC3E}">
        <p14:creationId xmlns:p14="http://schemas.microsoft.com/office/powerpoint/2010/main" val="1266813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DC001E2-9A75-384B-BA6D-EA1D0ADFAF04}" type="datetimeFigureOut">
              <a:rPr lang="en-US" smtClean="0"/>
              <a:t>10/14/2024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EE0691-8B1E-674A-9B0F-8233C3E8F7CB}" type="slidenum">
              <a:rPr lang="en-US" smtClean="0"/>
              <a:t>‹#›</a:t>
            </a:fld>
            <a:endParaRPr lang="en-US"/>
          </a:p>
        </p:txBody>
      </p:sp>
    </p:spTree>
    <p:extLst>
      <p:ext uri="{BB962C8B-B14F-4D97-AF65-F5344CB8AC3E}">
        <p14:creationId xmlns:p14="http://schemas.microsoft.com/office/powerpoint/2010/main" val="2251199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C001E2-9A75-384B-BA6D-EA1D0ADFAF04}" type="datetimeFigureOut">
              <a:rPr lang="en-US" smtClean="0"/>
              <a:t>10/14/2024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EE0691-8B1E-674A-9B0F-8233C3E8F7CB}" type="slidenum">
              <a:rPr lang="en-US" smtClean="0"/>
              <a:t>‹#›</a:t>
            </a:fld>
            <a:endParaRPr lang="en-US"/>
          </a:p>
        </p:txBody>
      </p:sp>
    </p:spTree>
    <p:extLst>
      <p:ext uri="{BB962C8B-B14F-4D97-AF65-F5344CB8AC3E}">
        <p14:creationId xmlns:p14="http://schemas.microsoft.com/office/powerpoint/2010/main" val="42746740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C001E2-9A75-384B-BA6D-EA1D0ADFAF04}" type="datetimeFigureOut">
              <a:rPr lang="en-US" smtClean="0"/>
              <a:t>10/14/2024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EE0691-8B1E-674A-9B0F-8233C3E8F7CB}" type="slidenum">
              <a:rPr lang="en-US" smtClean="0"/>
              <a:t>‹#›</a:t>
            </a:fld>
            <a:endParaRPr lang="en-US"/>
          </a:p>
        </p:txBody>
      </p:sp>
    </p:spTree>
    <p:extLst>
      <p:ext uri="{BB962C8B-B14F-4D97-AF65-F5344CB8AC3E}">
        <p14:creationId xmlns:p14="http://schemas.microsoft.com/office/powerpoint/2010/main" val="1121895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C001E2-9A75-384B-BA6D-EA1D0ADFAF04}" type="datetimeFigureOut">
              <a:rPr lang="en-US" smtClean="0"/>
              <a:t>10/14/2024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EE0691-8B1E-674A-9B0F-8233C3E8F7CB}" type="slidenum">
              <a:rPr lang="en-US" smtClean="0"/>
              <a:t>‹#›</a:t>
            </a:fld>
            <a:endParaRPr lang="en-US"/>
          </a:p>
        </p:txBody>
      </p:sp>
    </p:spTree>
    <p:extLst>
      <p:ext uri="{BB962C8B-B14F-4D97-AF65-F5344CB8AC3E}">
        <p14:creationId xmlns:p14="http://schemas.microsoft.com/office/powerpoint/2010/main" val="101383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C001E2-9A75-384B-BA6D-EA1D0ADFAF04}" type="datetimeFigureOut">
              <a:rPr lang="en-US" smtClean="0"/>
              <a:t>10/14/2024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EE0691-8B1E-674A-9B0F-8233C3E8F7CB}" type="slidenum">
              <a:rPr lang="en-US" smtClean="0"/>
              <a:t>‹#›</a:t>
            </a:fld>
            <a:endParaRPr lang="en-US"/>
          </a:p>
        </p:txBody>
      </p:sp>
    </p:spTree>
    <p:extLst>
      <p:ext uri="{BB962C8B-B14F-4D97-AF65-F5344CB8AC3E}">
        <p14:creationId xmlns:p14="http://schemas.microsoft.com/office/powerpoint/2010/main" val="2138748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C001E2-9A75-384B-BA6D-EA1D0ADFAF04}" type="datetimeFigureOut">
              <a:rPr lang="en-US" smtClean="0"/>
              <a:t>10/14/2024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EE0691-8B1E-674A-9B0F-8233C3E8F7CB}" type="slidenum">
              <a:rPr lang="en-US" smtClean="0"/>
              <a:t>‹#›</a:t>
            </a:fld>
            <a:endParaRPr lang="en-US"/>
          </a:p>
        </p:txBody>
      </p:sp>
    </p:spTree>
    <p:extLst>
      <p:ext uri="{BB962C8B-B14F-4D97-AF65-F5344CB8AC3E}">
        <p14:creationId xmlns:p14="http://schemas.microsoft.com/office/powerpoint/2010/main" val="2359695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4DC001E2-9A75-384B-BA6D-EA1D0ADFAF04}" type="datetimeFigureOut">
              <a:rPr lang="en-US" smtClean="0"/>
              <a:t>10/14/2024</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D5EE0691-8B1E-674A-9B0F-8233C3E8F7CB}" type="slidenum">
              <a:rPr lang="en-US" smtClean="0"/>
              <a:t>‹#›</a:t>
            </a:fld>
            <a:endParaRPr lang="en-US"/>
          </a:p>
        </p:txBody>
      </p:sp>
    </p:spTree>
    <p:extLst>
      <p:ext uri="{BB962C8B-B14F-4D97-AF65-F5344CB8AC3E}">
        <p14:creationId xmlns:p14="http://schemas.microsoft.com/office/powerpoint/2010/main" val="1842111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1.emf"/><Relationship Id="rId7"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emf"/><Relationship Id="rId11" Type="http://schemas.openxmlformats.org/officeDocument/2006/relationships/image" Target="../media/image9.emf"/><Relationship Id="rId5" Type="http://schemas.openxmlformats.org/officeDocument/2006/relationships/image" Target="../media/image3.emf"/><Relationship Id="rId10" Type="http://schemas.openxmlformats.org/officeDocument/2006/relationships/image" Target="../media/image8.emf"/><Relationship Id="rId4" Type="http://schemas.openxmlformats.org/officeDocument/2006/relationships/image" Target="../media/image2.emf"/><Relationship Id="rId9" Type="http://schemas.openxmlformats.org/officeDocument/2006/relationships/image" Target="../media/image7.emf"/></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emf"/><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3.xml.rels><?xml version="1.0" encoding="UTF-8" standalone="yes"?>
<Relationships xmlns="http://schemas.openxmlformats.org/package/2006/relationships"><Relationship Id="rId8" Type="http://schemas.openxmlformats.org/officeDocument/2006/relationships/image" Target="../media/image27.emf"/><Relationship Id="rId13" Type="http://schemas.openxmlformats.org/officeDocument/2006/relationships/image" Target="../media/image32.emf"/><Relationship Id="rId3" Type="http://schemas.openxmlformats.org/officeDocument/2006/relationships/image" Target="../media/image22.emf"/><Relationship Id="rId7" Type="http://schemas.openxmlformats.org/officeDocument/2006/relationships/image" Target="../media/image26.emf"/><Relationship Id="rId12" Type="http://schemas.openxmlformats.org/officeDocument/2006/relationships/image" Target="../media/image31.emf"/><Relationship Id="rId2" Type="http://schemas.openxmlformats.org/officeDocument/2006/relationships/image" Target="../media/image21.emf"/><Relationship Id="rId16" Type="http://schemas.openxmlformats.org/officeDocument/2006/relationships/image" Target="../media/image35.emf"/><Relationship Id="rId1" Type="http://schemas.openxmlformats.org/officeDocument/2006/relationships/slideLayout" Target="../slideLayouts/slideLayout2.xml"/><Relationship Id="rId6" Type="http://schemas.openxmlformats.org/officeDocument/2006/relationships/image" Target="../media/image25.emf"/><Relationship Id="rId11" Type="http://schemas.openxmlformats.org/officeDocument/2006/relationships/image" Target="../media/image30.emf"/><Relationship Id="rId5" Type="http://schemas.openxmlformats.org/officeDocument/2006/relationships/image" Target="../media/image24.emf"/><Relationship Id="rId15" Type="http://schemas.openxmlformats.org/officeDocument/2006/relationships/image" Target="../media/image34.emf"/><Relationship Id="rId10" Type="http://schemas.openxmlformats.org/officeDocument/2006/relationships/image" Target="../media/image29.emf"/><Relationship Id="rId4" Type="http://schemas.openxmlformats.org/officeDocument/2006/relationships/image" Target="../media/image23.emf"/><Relationship Id="rId9" Type="http://schemas.openxmlformats.org/officeDocument/2006/relationships/image" Target="../media/image28.emf"/><Relationship Id="rId14" Type="http://schemas.openxmlformats.org/officeDocument/2006/relationships/image" Target="../media/image33.emf"/></Relationships>
</file>

<file path=ppt/slides/_rels/slide4.xml.rels><?xml version="1.0" encoding="UTF-8" standalone="yes"?>
<Relationships xmlns="http://schemas.openxmlformats.org/package/2006/relationships"><Relationship Id="rId8" Type="http://schemas.openxmlformats.org/officeDocument/2006/relationships/image" Target="../media/image42.tif"/><Relationship Id="rId13" Type="http://schemas.openxmlformats.org/officeDocument/2006/relationships/image" Target="../media/image47.jpeg"/><Relationship Id="rId18" Type="http://schemas.openxmlformats.org/officeDocument/2006/relationships/image" Target="../media/image52.jpeg"/><Relationship Id="rId3" Type="http://schemas.openxmlformats.org/officeDocument/2006/relationships/image" Target="../media/image37.png"/><Relationship Id="rId21" Type="http://schemas.openxmlformats.org/officeDocument/2006/relationships/image" Target="../media/image55.emf"/><Relationship Id="rId7" Type="http://schemas.openxmlformats.org/officeDocument/2006/relationships/image" Target="../media/image41.jpeg"/><Relationship Id="rId12" Type="http://schemas.openxmlformats.org/officeDocument/2006/relationships/image" Target="../media/image46.jpeg"/><Relationship Id="rId17" Type="http://schemas.openxmlformats.org/officeDocument/2006/relationships/image" Target="../media/image51.jpeg"/><Relationship Id="rId2" Type="http://schemas.openxmlformats.org/officeDocument/2006/relationships/image" Target="../media/image36.png"/><Relationship Id="rId16" Type="http://schemas.openxmlformats.org/officeDocument/2006/relationships/image" Target="../media/image50.png"/><Relationship Id="rId20" Type="http://schemas.openxmlformats.org/officeDocument/2006/relationships/image" Target="../media/image54.emf"/><Relationship Id="rId1" Type="http://schemas.openxmlformats.org/officeDocument/2006/relationships/slideLayout" Target="../slideLayouts/slideLayout1.xml"/><Relationship Id="rId6" Type="http://schemas.openxmlformats.org/officeDocument/2006/relationships/image" Target="../media/image40.png"/><Relationship Id="rId11" Type="http://schemas.openxmlformats.org/officeDocument/2006/relationships/image" Target="../media/image45.tif"/><Relationship Id="rId5" Type="http://schemas.openxmlformats.org/officeDocument/2006/relationships/image" Target="../media/image39.jpeg"/><Relationship Id="rId15" Type="http://schemas.openxmlformats.org/officeDocument/2006/relationships/image" Target="../media/image49.jpeg"/><Relationship Id="rId10" Type="http://schemas.openxmlformats.org/officeDocument/2006/relationships/image" Target="../media/image44.tif"/><Relationship Id="rId19" Type="http://schemas.openxmlformats.org/officeDocument/2006/relationships/image" Target="../media/image53.jpeg"/><Relationship Id="rId4" Type="http://schemas.openxmlformats.org/officeDocument/2006/relationships/image" Target="../media/image38.jpeg"/><Relationship Id="rId9" Type="http://schemas.openxmlformats.org/officeDocument/2006/relationships/image" Target="../media/image43.tif"/><Relationship Id="rId14" Type="http://schemas.openxmlformats.org/officeDocument/2006/relationships/image" Target="../media/image48.jpeg"/><Relationship Id="rId22" Type="http://schemas.openxmlformats.org/officeDocument/2006/relationships/image" Target="../media/image56.emf"/></Relationships>
</file>

<file path=ppt/slides/_rels/slide5.xml.rels><?xml version="1.0" encoding="UTF-8" standalone="yes"?>
<Relationships xmlns="http://schemas.openxmlformats.org/package/2006/relationships"><Relationship Id="rId8" Type="http://schemas.openxmlformats.org/officeDocument/2006/relationships/image" Target="../media/image63.tif"/><Relationship Id="rId13" Type="http://schemas.openxmlformats.org/officeDocument/2006/relationships/image" Target="../media/image68.emf"/><Relationship Id="rId3" Type="http://schemas.openxmlformats.org/officeDocument/2006/relationships/image" Target="../media/image58.png"/><Relationship Id="rId7" Type="http://schemas.openxmlformats.org/officeDocument/2006/relationships/image" Target="../media/image62.tif"/><Relationship Id="rId12" Type="http://schemas.openxmlformats.org/officeDocument/2006/relationships/image" Target="../media/image67.emf"/><Relationship Id="rId17" Type="http://schemas.openxmlformats.org/officeDocument/2006/relationships/image" Target="../media/image72.emf"/><Relationship Id="rId2" Type="http://schemas.openxmlformats.org/officeDocument/2006/relationships/image" Target="../media/image57.png"/><Relationship Id="rId16" Type="http://schemas.openxmlformats.org/officeDocument/2006/relationships/image" Target="../media/image71.emf"/><Relationship Id="rId1" Type="http://schemas.openxmlformats.org/officeDocument/2006/relationships/slideLayout" Target="../slideLayouts/slideLayout1.xml"/><Relationship Id="rId6" Type="http://schemas.openxmlformats.org/officeDocument/2006/relationships/image" Target="../media/image61.tif"/><Relationship Id="rId11" Type="http://schemas.openxmlformats.org/officeDocument/2006/relationships/image" Target="../media/image66.png"/><Relationship Id="rId5" Type="http://schemas.openxmlformats.org/officeDocument/2006/relationships/image" Target="../media/image60.png"/><Relationship Id="rId15" Type="http://schemas.openxmlformats.org/officeDocument/2006/relationships/image" Target="../media/image70.emf"/><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emf"/><Relationship Id="rId14" Type="http://schemas.openxmlformats.org/officeDocument/2006/relationships/image" Target="../media/image69.emf"/></Relationships>
</file>

<file path=ppt/slides/_rels/slide6.x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image" Target="../media/image73.emf"/><Relationship Id="rId1" Type="http://schemas.openxmlformats.org/officeDocument/2006/relationships/slideLayout" Target="../slideLayouts/slideLayout1.xml"/><Relationship Id="rId5" Type="http://schemas.openxmlformats.org/officeDocument/2006/relationships/image" Target="../media/image76.emf"/><Relationship Id="rId4" Type="http://schemas.openxmlformats.org/officeDocument/2006/relationships/image" Target="../media/image75.emf"/></Relationships>
</file>

<file path=ppt/slides/_rels/slide7.xml.rels><?xml version="1.0" encoding="UTF-8" standalone="yes"?>
<Relationships xmlns="http://schemas.openxmlformats.org/package/2006/relationships"><Relationship Id="rId26" Type="http://schemas.openxmlformats.org/officeDocument/2006/relationships/image" Target="../media/image101.png"/><Relationship Id="rId21" Type="http://schemas.openxmlformats.org/officeDocument/2006/relationships/image" Target="../media/image96.png"/><Relationship Id="rId42" Type="http://schemas.openxmlformats.org/officeDocument/2006/relationships/image" Target="../media/image117.png"/><Relationship Id="rId47" Type="http://schemas.openxmlformats.org/officeDocument/2006/relationships/image" Target="../media/image122.png"/><Relationship Id="rId63" Type="http://schemas.openxmlformats.org/officeDocument/2006/relationships/image" Target="../media/image138.png"/><Relationship Id="rId68" Type="http://schemas.openxmlformats.org/officeDocument/2006/relationships/image" Target="../media/image143.png"/><Relationship Id="rId84" Type="http://schemas.openxmlformats.org/officeDocument/2006/relationships/image" Target="../media/image159.emf"/><Relationship Id="rId89" Type="http://schemas.openxmlformats.org/officeDocument/2006/relationships/image" Target="../media/image164.emf"/><Relationship Id="rId16" Type="http://schemas.openxmlformats.org/officeDocument/2006/relationships/image" Target="../media/image91.png"/><Relationship Id="rId11" Type="http://schemas.openxmlformats.org/officeDocument/2006/relationships/image" Target="../media/image86.png"/><Relationship Id="rId32" Type="http://schemas.openxmlformats.org/officeDocument/2006/relationships/image" Target="../media/image107.png"/><Relationship Id="rId37" Type="http://schemas.openxmlformats.org/officeDocument/2006/relationships/image" Target="../media/image112.png"/><Relationship Id="rId53" Type="http://schemas.openxmlformats.org/officeDocument/2006/relationships/image" Target="../media/image128.png"/><Relationship Id="rId58" Type="http://schemas.openxmlformats.org/officeDocument/2006/relationships/image" Target="../media/image133.png"/><Relationship Id="rId74" Type="http://schemas.openxmlformats.org/officeDocument/2006/relationships/image" Target="../media/image149.emf"/><Relationship Id="rId79" Type="http://schemas.openxmlformats.org/officeDocument/2006/relationships/image" Target="../media/image154.emf"/><Relationship Id="rId5" Type="http://schemas.openxmlformats.org/officeDocument/2006/relationships/image" Target="../media/image80.png"/><Relationship Id="rId90" Type="http://schemas.openxmlformats.org/officeDocument/2006/relationships/image" Target="../media/image165.emf"/><Relationship Id="rId22" Type="http://schemas.openxmlformats.org/officeDocument/2006/relationships/image" Target="../media/image97.png"/><Relationship Id="rId27" Type="http://schemas.openxmlformats.org/officeDocument/2006/relationships/image" Target="../media/image102.png"/><Relationship Id="rId43" Type="http://schemas.openxmlformats.org/officeDocument/2006/relationships/image" Target="../media/image118.png"/><Relationship Id="rId48" Type="http://schemas.openxmlformats.org/officeDocument/2006/relationships/image" Target="../media/image123.png"/><Relationship Id="rId64" Type="http://schemas.openxmlformats.org/officeDocument/2006/relationships/image" Target="../media/image139.png"/><Relationship Id="rId69" Type="http://schemas.openxmlformats.org/officeDocument/2006/relationships/image" Target="../media/image144.png"/><Relationship Id="rId8" Type="http://schemas.openxmlformats.org/officeDocument/2006/relationships/image" Target="../media/image83.png"/><Relationship Id="rId51" Type="http://schemas.openxmlformats.org/officeDocument/2006/relationships/image" Target="../media/image126.png"/><Relationship Id="rId72" Type="http://schemas.openxmlformats.org/officeDocument/2006/relationships/image" Target="../media/image147.png"/><Relationship Id="rId80" Type="http://schemas.openxmlformats.org/officeDocument/2006/relationships/image" Target="../media/image155.emf"/><Relationship Id="rId85" Type="http://schemas.openxmlformats.org/officeDocument/2006/relationships/image" Target="../media/image160.emf"/><Relationship Id="rId93" Type="http://schemas.openxmlformats.org/officeDocument/2006/relationships/image" Target="../media/image168.emf"/><Relationship Id="rId3" Type="http://schemas.openxmlformats.org/officeDocument/2006/relationships/image" Target="../media/image78.png"/><Relationship Id="rId12" Type="http://schemas.openxmlformats.org/officeDocument/2006/relationships/image" Target="../media/image87.png"/><Relationship Id="rId17" Type="http://schemas.openxmlformats.org/officeDocument/2006/relationships/image" Target="../media/image92.png"/><Relationship Id="rId25" Type="http://schemas.openxmlformats.org/officeDocument/2006/relationships/image" Target="../media/image100.png"/><Relationship Id="rId33" Type="http://schemas.openxmlformats.org/officeDocument/2006/relationships/image" Target="../media/image108.png"/><Relationship Id="rId38" Type="http://schemas.openxmlformats.org/officeDocument/2006/relationships/image" Target="../media/image113.png"/><Relationship Id="rId46" Type="http://schemas.openxmlformats.org/officeDocument/2006/relationships/image" Target="../media/image121.png"/><Relationship Id="rId59" Type="http://schemas.openxmlformats.org/officeDocument/2006/relationships/image" Target="../media/image134.png"/><Relationship Id="rId67" Type="http://schemas.openxmlformats.org/officeDocument/2006/relationships/image" Target="../media/image142.png"/><Relationship Id="rId20" Type="http://schemas.openxmlformats.org/officeDocument/2006/relationships/image" Target="../media/image95.png"/><Relationship Id="rId41" Type="http://schemas.openxmlformats.org/officeDocument/2006/relationships/image" Target="../media/image116.png"/><Relationship Id="rId54" Type="http://schemas.openxmlformats.org/officeDocument/2006/relationships/image" Target="../media/image129.png"/><Relationship Id="rId62" Type="http://schemas.openxmlformats.org/officeDocument/2006/relationships/image" Target="../media/image137.png"/><Relationship Id="rId70" Type="http://schemas.openxmlformats.org/officeDocument/2006/relationships/image" Target="../media/image145.png"/><Relationship Id="rId75" Type="http://schemas.openxmlformats.org/officeDocument/2006/relationships/image" Target="../media/image150.emf"/><Relationship Id="rId83" Type="http://schemas.openxmlformats.org/officeDocument/2006/relationships/image" Target="../media/image158.emf"/><Relationship Id="rId88" Type="http://schemas.openxmlformats.org/officeDocument/2006/relationships/image" Target="../media/image163.emf"/><Relationship Id="rId91" Type="http://schemas.openxmlformats.org/officeDocument/2006/relationships/image" Target="../media/image166.emf"/><Relationship Id="rId1" Type="http://schemas.openxmlformats.org/officeDocument/2006/relationships/slideLayout" Target="../slideLayouts/slideLayout2.xml"/><Relationship Id="rId6" Type="http://schemas.openxmlformats.org/officeDocument/2006/relationships/image" Target="../media/image81.png"/><Relationship Id="rId15" Type="http://schemas.openxmlformats.org/officeDocument/2006/relationships/image" Target="../media/image90.png"/><Relationship Id="rId23" Type="http://schemas.openxmlformats.org/officeDocument/2006/relationships/image" Target="../media/image98.png"/><Relationship Id="rId28" Type="http://schemas.openxmlformats.org/officeDocument/2006/relationships/image" Target="../media/image103.png"/><Relationship Id="rId36" Type="http://schemas.openxmlformats.org/officeDocument/2006/relationships/image" Target="../media/image111.png"/><Relationship Id="rId49" Type="http://schemas.openxmlformats.org/officeDocument/2006/relationships/image" Target="../media/image124.png"/><Relationship Id="rId57" Type="http://schemas.openxmlformats.org/officeDocument/2006/relationships/image" Target="../media/image132.png"/><Relationship Id="rId10" Type="http://schemas.openxmlformats.org/officeDocument/2006/relationships/image" Target="../media/image85.png"/><Relationship Id="rId31" Type="http://schemas.openxmlformats.org/officeDocument/2006/relationships/image" Target="../media/image106.png"/><Relationship Id="rId44" Type="http://schemas.openxmlformats.org/officeDocument/2006/relationships/image" Target="../media/image119.png"/><Relationship Id="rId52" Type="http://schemas.openxmlformats.org/officeDocument/2006/relationships/image" Target="../media/image127.png"/><Relationship Id="rId60" Type="http://schemas.openxmlformats.org/officeDocument/2006/relationships/image" Target="../media/image135.png"/><Relationship Id="rId65" Type="http://schemas.openxmlformats.org/officeDocument/2006/relationships/image" Target="../media/image140.png"/><Relationship Id="rId73" Type="http://schemas.openxmlformats.org/officeDocument/2006/relationships/image" Target="../media/image148.png"/><Relationship Id="rId78" Type="http://schemas.openxmlformats.org/officeDocument/2006/relationships/image" Target="../media/image153.emf"/><Relationship Id="rId81" Type="http://schemas.openxmlformats.org/officeDocument/2006/relationships/image" Target="../media/image156.emf"/><Relationship Id="rId86" Type="http://schemas.openxmlformats.org/officeDocument/2006/relationships/image" Target="../media/image161.emf"/><Relationship Id="rId4" Type="http://schemas.openxmlformats.org/officeDocument/2006/relationships/image" Target="../media/image79.png"/><Relationship Id="rId9" Type="http://schemas.openxmlformats.org/officeDocument/2006/relationships/image" Target="../media/image84.png"/><Relationship Id="rId13" Type="http://schemas.openxmlformats.org/officeDocument/2006/relationships/image" Target="../media/image88.png"/><Relationship Id="rId18" Type="http://schemas.openxmlformats.org/officeDocument/2006/relationships/image" Target="../media/image93.png"/><Relationship Id="rId39" Type="http://schemas.openxmlformats.org/officeDocument/2006/relationships/image" Target="../media/image114.png"/><Relationship Id="rId34" Type="http://schemas.openxmlformats.org/officeDocument/2006/relationships/image" Target="../media/image109.png"/><Relationship Id="rId50" Type="http://schemas.openxmlformats.org/officeDocument/2006/relationships/image" Target="../media/image125.png"/><Relationship Id="rId55" Type="http://schemas.openxmlformats.org/officeDocument/2006/relationships/image" Target="../media/image130.png"/><Relationship Id="rId76" Type="http://schemas.openxmlformats.org/officeDocument/2006/relationships/image" Target="../media/image151.emf"/><Relationship Id="rId7" Type="http://schemas.openxmlformats.org/officeDocument/2006/relationships/image" Target="../media/image82.png"/><Relationship Id="rId71" Type="http://schemas.openxmlformats.org/officeDocument/2006/relationships/image" Target="../media/image146.png"/><Relationship Id="rId92" Type="http://schemas.openxmlformats.org/officeDocument/2006/relationships/image" Target="../media/image167.emf"/><Relationship Id="rId2" Type="http://schemas.openxmlformats.org/officeDocument/2006/relationships/image" Target="../media/image77.png"/><Relationship Id="rId29" Type="http://schemas.openxmlformats.org/officeDocument/2006/relationships/image" Target="../media/image104.png"/><Relationship Id="rId24" Type="http://schemas.openxmlformats.org/officeDocument/2006/relationships/image" Target="../media/image99.png"/><Relationship Id="rId40" Type="http://schemas.openxmlformats.org/officeDocument/2006/relationships/image" Target="../media/image115.png"/><Relationship Id="rId45" Type="http://schemas.openxmlformats.org/officeDocument/2006/relationships/image" Target="../media/image120.png"/><Relationship Id="rId66" Type="http://schemas.openxmlformats.org/officeDocument/2006/relationships/image" Target="../media/image141.png"/><Relationship Id="rId87" Type="http://schemas.openxmlformats.org/officeDocument/2006/relationships/image" Target="../media/image162.emf"/><Relationship Id="rId61" Type="http://schemas.openxmlformats.org/officeDocument/2006/relationships/image" Target="../media/image136.png"/><Relationship Id="rId82" Type="http://schemas.openxmlformats.org/officeDocument/2006/relationships/image" Target="../media/image157.emf"/><Relationship Id="rId19" Type="http://schemas.openxmlformats.org/officeDocument/2006/relationships/image" Target="../media/image94.png"/><Relationship Id="rId14" Type="http://schemas.openxmlformats.org/officeDocument/2006/relationships/image" Target="../media/image89.png"/><Relationship Id="rId30" Type="http://schemas.openxmlformats.org/officeDocument/2006/relationships/image" Target="../media/image105.png"/><Relationship Id="rId35" Type="http://schemas.openxmlformats.org/officeDocument/2006/relationships/image" Target="../media/image110.png"/><Relationship Id="rId56" Type="http://schemas.openxmlformats.org/officeDocument/2006/relationships/image" Target="../media/image131.png"/><Relationship Id="rId77" Type="http://schemas.openxmlformats.org/officeDocument/2006/relationships/image" Target="../media/image152.emf"/></Relationships>
</file>

<file path=ppt/slides/_rels/slide8.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685800"/>
            <a:ext cx="84960" cy="153888"/>
          </a:xfrm>
          <a:prstGeom prst="rect">
            <a:avLst/>
          </a:prstGeom>
          <a:noFill/>
        </p:spPr>
        <p:txBody>
          <a:bodyPr wrap="none" lIns="0" tIns="0" rIns="0" bIns="0" rtlCol="0">
            <a:spAutoFit/>
          </a:bodyPr>
          <a:lstStyle/>
          <a:p>
            <a:r>
              <a:rPr lang="en-US" sz="1000" dirty="0">
                <a:latin typeface="Arial" panose="020B0604020202020204" pitchFamily="34" charset="0"/>
                <a:cs typeface="Arial" panose="020B0604020202020204" pitchFamily="34" charset="0"/>
              </a:rPr>
              <a:t>A</a:t>
            </a:r>
          </a:p>
        </p:txBody>
      </p:sp>
      <p:sp>
        <p:nvSpPr>
          <p:cNvPr id="8" name="TextBox 7"/>
          <p:cNvSpPr txBox="1"/>
          <p:nvPr/>
        </p:nvSpPr>
        <p:spPr>
          <a:xfrm>
            <a:off x="2271236" y="697105"/>
            <a:ext cx="84960" cy="153888"/>
          </a:xfrm>
          <a:prstGeom prst="rect">
            <a:avLst/>
          </a:prstGeom>
          <a:noFill/>
        </p:spPr>
        <p:txBody>
          <a:bodyPr wrap="none" lIns="0" tIns="0" rIns="0" bIns="0" rtlCol="0">
            <a:spAutoFit/>
          </a:bodyPr>
          <a:lstStyle/>
          <a:p>
            <a:r>
              <a:rPr lang="en-US" sz="1000" dirty="0">
                <a:latin typeface="Arial" panose="020B0604020202020204" pitchFamily="34" charset="0"/>
                <a:cs typeface="Arial" panose="020B0604020202020204" pitchFamily="34" charset="0"/>
              </a:rPr>
              <a:t>B</a:t>
            </a:r>
          </a:p>
        </p:txBody>
      </p:sp>
      <p:sp>
        <p:nvSpPr>
          <p:cNvPr id="9" name="TextBox 8"/>
          <p:cNvSpPr txBox="1"/>
          <p:nvPr/>
        </p:nvSpPr>
        <p:spPr>
          <a:xfrm>
            <a:off x="4361039" y="697105"/>
            <a:ext cx="92974" cy="153888"/>
          </a:xfrm>
          <a:prstGeom prst="rect">
            <a:avLst/>
          </a:prstGeom>
          <a:noFill/>
        </p:spPr>
        <p:txBody>
          <a:bodyPr wrap="none" lIns="0" tIns="0" rIns="0" bIns="0" rtlCol="0">
            <a:spAutoFit/>
          </a:bodyPr>
          <a:lstStyle/>
          <a:p>
            <a:r>
              <a:rPr lang="en-US" sz="1000" dirty="0">
                <a:latin typeface="Arial" panose="020B0604020202020204" pitchFamily="34" charset="0"/>
                <a:cs typeface="Arial" panose="020B0604020202020204" pitchFamily="34" charset="0"/>
              </a:rPr>
              <a:t>C</a:t>
            </a:r>
          </a:p>
        </p:txBody>
      </p:sp>
      <p:sp>
        <p:nvSpPr>
          <p:cNvPr id="12" name="TextBox 11"/>
          <p:cNvSpPr txBox="1"/>
          <p:nvPr/>
        </p:nvSpPr>
        <p:spPr>
          <a:xfrm>
            <a:off x="0" y="2417135"/>
            <a:ext cx="122545" cy="153888"/>
          </a:xfrm>
          <a:prstGeom prst="rect">
            <a:avLst/>
          </a:prstGeom>
          <a:noFill/>
        </p:spPr>
        <p:txBody>
          <a:bodyPr wrap="square" lIns="0" tIns="0" rIns="0" bIns="0" rtlCol="0">
            <a:spAutoFit/>
          </a:bodyPr>
          <a:lstStyle/>
          <a:p>
            <a:r>
              <a:rPr lang="en-US" sz="1000" dirty="0">
                <a:latin typeface="Arial" panose="020B0604020202020204" pitchFamily="34" charset="0"/>
                <a:cs typeface="Arial" panose="020B0604020202020204" pitchFamily="34" charset="0"/>
              </a:rPr>
              <a:t>D</a:t>
            </a:r>
          </a:p>
        </p:txBody>
      </p:sp>
      <p:sp>
        <p:nvSpPr>
          <p:cNvPr id="5" name="Rectangle 4"/>
          <p:cNvSpPr/>
          <p:nvPr/>
        </p:nvSpPr>
        <p:spPr>
          <a:xfrm>
            <a:off x="3" y="3848509"/>
            <a:ext cx="6858000" cy="1077218"/>
          </a:xfrm>
          <a:prstGeom prst="rect">
            <a:avLst/>
          </a:prstGeom>
        </p:spPr>
        <p:txBody>
          <a:bodyPr wrap="square">
            <a:spAutoFit/>
          </a:bodyPr>
          <a:lstStyle/>
          <a:p>
            <a:r>
              <a:rPr lang="en-US" sz="800" b="1" dirty="0">
                <a:latin typeface="Arial"/>
                <a:cs typeface="Arial"/>
              </a:rPr>
              <a:t>Figure S1. Characterization of transposon inserts. </a:t>
            </a:r>
          </a:p>
          <a:p>
            <a:r>
              <a:rPr lang="en-US" sz="800" dirty="0">
                <a:latin typeface="Arial"/>
                <a:cs typeface="Arial"/>
              </a:rPr>
              <a:t>(A) Consistent sequencing read signal decay across the ten resistant pools. x-axis, inserts ranked in each pool by read number; y-axis, read number normalized to first insert of each pool. Error bars denote standard error of mean. </a:t>
            </a:r>
          </a:p>
          <a:p>
            <a:r>
              <a:rPr lang="en-US" sz="800" dirty="0">
                <a:latin typeface="Arial"/>
                <a:cs typeface="Arial"/>
              </a:rPr>
              <a:t>(B) Number of inserts per clone. A dash line indicates the mean. Primary and limiting-dilution clones are separated by a gap in the x-axis.</a:t>
            </a:r>
          </a:p>
          <a:p>
            <a:r>
              <a:rPr lang="en-US" sz="800" dirty="0">
                <a:latin typeface="Arial"/>
                <a:cs typeface="Arial"/>
              </a:rPr>
              <a:t>(C) Gene expression relative to insertion position. Expression is affected by distance and direction of PB inserts to the gene body. Negative distance values indicate inserts are upstream of the gene while positive values for downstream, and zero for intragenic inserts. </a:t>
            </a:r>
          </a:p>
          <a:p>
            <a:r>
              <a:rPr lang="en-US" sz="800" dirty="0">
                <a:latin typeface="Arial"/>
                <a:cs typeface="Arial"/>
              </a:rPr>
              <a:t>(D) Gene expression detected by RNA-seq in ten clones and a control sample (CTRL). Clones with the corresponding gene perturbed by transposon are labeled with a “+” for activation or “-” for disruption. RPKM, reads per kilobase million.</a:t>
            </a:r>
          </a:p>
        </p:txBody>
      </p:sp>
      <p:pic>
        <p:nvPicPr>
          <p:cNvPr id="44" name="图片 43">
            <a:extLst>
              <a:ext uri="{FF2B5EF4-FFF2-40B4-BE49-F238E27FC236}">
                <a16:creationId xmlns:a16="http://schemas.microsoft.com/office/drawing/2014/main" id="{4CE78623-9A43-43EC-A953-6ACEC25C7F64}"/>
              </a:ext>
            </a:extLst>
          </p:cNvPr>
          <p:cNvPicPr>
            <a:picLocks noChangeAspect="1"/>
          </p:cNvPicPr>
          <p:nvPr/>
        </p:nvPicPr>
        <p:blipFill>
          <a:blip r:embed="rId3"/>
          <a:stretch>
            <a:fillRect/>
          </a:stretch>
        </p:blipFill>
        <p:spPr>
          <a:xfrm>
            <a:off x="3" y="771761"/>
            <a:ext cx="2418398" cy="1584008"/>
          </a:xfrm>
          <a:prstGeom prst="rect">
            <a:avLst/>
          </a:prstGeom>
        </p:spPr>
      </p:pic>
      <p:pic>
        <p:nvPicPr>
          <p:cNvPr id="46" name="图片 45">
            <a:extLst>
              <a:ext uri="{FF2B5EF4-FFF2-40B4-BE49-F238E27FC236}">
                <a16:creationId xmlns:a16="http://schemas.microsoft.com/office/drawing/2014/main" id="{986C9E8A-8A5B-4037-8F90-51BE51A9EC08}"/>
              </a:ext>
            </a:extLst>
          </p:cNvPr>
          <p:cNvPicPr>
            <a:picLocks noChangeAspect="1"/>
          </p:cNvPicPr>
          <p:nvPr/>
        </p:nvPicPr>
        <p:blipFill>
          <a:blip r:embed="rId4"/>
          <a:stretch>
            <a:fillRect/>
          </a:stretch>
        </p:blipFill>
        <p:spPr>
          <a:xfrm>
            <a:off x="2271236" y="811766"/>
            <a:ext cx="2315528" cy="1544003"/>
          </a:xfrm>
          <a:prstGeom prst="rect">
            <a:avLst/>
          </a:prstGeom>
        </p:spPr>
      </p:pic>
      <p:pic>
        <p:nvPicPr>
          <p:cNvPr id="51" name="图片 50">
            <a:extLst>
              <a:ext uri="{FF2B5EF4-FFF2-40B4-BE49-F238E27FC236}">
                <a16:creationId xmlns:a16="http://schemas.microsoft.com/office/drawing/2014/main" id="{5FE9FA78-BC4C-4C41-9268-705C8ACB422D}"/>
              </a:ext>
            </a:extLst>
          </p:cNvPr>
          <p:cNvPicPr>
            <a:picLocks noChangeAspect="1"/>
          </p:cNvPicPr>
          <p:nvPr/>
        </p:nvPicPr>
        <p:blipFill>
          <a:blip r:embed="rId5"/>
          <a:stretch>
            <a:fillRect/>
          </a:stretch>
        </p:blipFill>
        <p:spPr>
          <a:xfrm>
            <a:off x="4485319" y="737798"/>
            <a:ext cx="2372678" cy="1572578"/>
          </a:xfrm>
          <a:prstGeom prst="rect">
            <a:avLst/>
          </a:prstGeom>
        </p:spPr>
      </p:pic>
      <p:pic>
        <p:nvPicPr>
          <p:cNvPr id="52" name="图片 51">
            <a:extLst>
              <a:ext uri="{FF2B5EF4-FFF2-40B4-BE49-F238E27FC236}">
                <a16:creationId xmlns:a16="http://schemas.microsoft.com/office/drawing/2014/main" id="{1131F073-E536-4C13-AFD7-8D53C0516B34}"/>
              </a:ext>
            </a:extLst>
          </p:cNvPr>
          <p:cNvPicPr>
            <a:picLocks noChangeAspect="1"/>
          </p:cNvPicPr>
          <p:nvPr/>
        </p:nvPicPr>
        <p:blipFill>
          <a:blip r:embed="rId6"/>
          <a:stretch>
            <a:fillRect/>
          </a:stretch>
        </p:blipFill>
        <p:spPr>
          <a:xfrm>
            <a:off x="-31906" y="2587781"/>
            <a:ext cx="1241108" cy="1189673"/>
          </a:xfrm>
          <a:prstGeom prst="rect">
            <a:avLst/>
          </a:prstGeom>
        </p:spPr>
      </p:pic>
      <p:pic>
        <p:nvPicPr>
          <p:cNvPr id="53" name="图片 52">
            <a:extLst>
              <a:ext uri="{FF2B5EF4-FFF2-40B4-BE49-F238E27FC236}">
                <a16:creationId xmlns:a16="http://schemas.microsoft.com/office/drawing/2014/main" id="{4C13FDD1-5487-45F5-9FA4-23F5962BED39}"/>
              </a:ext>
            </a:extLst>
          </p:cNvPr>
          <p:cNvPicPr>
            <a:picLocks noChangeAspect="1"/>
          </p:cNvPicPr>
          <p:nvPr/>
        </p:nvPicPr>
        <p:blipFill>
          <a:blip r:embed="rId7"/>
          <a:stretch>
            <a:fillRect/>
          </a:stretch>
        </p:blipFill>
        <p:spPr>
          <a:xfrm>
            <a:off x="4556176" y="2587781"/>
            <a:ext cx="1195388" cy="1189673"/>
          </a:xfrm>
          <a:prstGeom prst="rect">
            <a:avLst/>
          </a:prstGeom>
        </p:spPr>
      </p:pic>
      <p:pic>
        <p:nvPicPr>
          <p:cNvPr id="54" name="图片 53">
            <a:extLst>
              <a:ext uri="{FF2B5EF4-FFF2-40B4-BE49-F238E27FC236}">
                <a16:creationId xmlns:a16="http://schemas.microsoft.com/office/drawing/2014/main" id="{4CF35AFF-0DA6-4E7E-A169-D601E9362DFA}"/>
              </a:ext>
            </a:extLst>
          </p:cNvPr>
          <p:cNvPicPr>
            <a:picLocks noChangeAspect="1"/>
          </p:cNvPicPr>
          <p:nvPr/>
        </p:nvPicPr>
        <p:blipFill>
          <a:blip r:embed="rId8"/>
          <a:stretch>
            <a:fillRect/>
          </a:stretch>
        </p:blipFill>
        <p:spPr>
          <a:xfrm>
            <a:off x="3400583" y="2582066"/>
            <a:ext cx="1241108" cy="1195388"/>
          </a:xfrm>
          <a:prstGeom prst="rect">
            <a:avLst/>
          </a:prstGeom>
        </p:spPr>
      </p:pic>
      <p:pic>
        <p:nvPicPr>
          <p:cNvPr id="55" name="图片 54">
            <a:extLst>
              <a:ext uri="{FF2B5EF4-FFF2-40B4-BE49-F238E27FC236}">
                <a16:creationId xmlns:a16="http://schemas.microsoft.com/office/drawing/2014/main" id="{85D26E7A-5883-49A2-BE89-C8B275DEEFBD}"/>
              </a:ext>
            </a:extLst>
          </p:cNvPr>
          <p:cNvPicPr>
            <a:picLocks noChangeAspect="1"/>
          </p:cNvPicPr>
          <p:nvPr/>
        </p:nvPicPr>
        <p:blipFill>
          <a:blip r:embed="rId9"/>
          <a:stretch>
            <a:fillRect/>
          </a:stretch>
        </p:blipFill>
        <p:spPr>
          <a:xfrm>
            <a:off x="2290710" y="2587781"/>
            <a:ext cx="1195388" cy="1189673"/>
          </a:xfrm>
          <a:prstGeom prst="rect">
            <a:avLst/>
          </a:prstGeom>
        </p:spPr>
      </p:pic>
      <p:pic>
        <p:nvPicPr>
          <p:cNvPr id="56" name="图片 55">
            <a:extLst>
              <a:ext uri="{FF2B5EF4-FFF2-40B4-BE49-F238E27FC236}">
                <a16:creationId xmlns:a16="http://schemas.microsoft.com/office/drawing/2014/main" id="{68E0F346-2221-4D18-8A5A-C339743D861A}"/>
              </a:ext>
            </a:extLst>
          </p:cNvPr>
          <p:cNvPicPr>
            <a:picLocks noChangeAspect="1"/>
          </p:cNvPicPr>
          <p:nvPr/>
        </p:nvPicPr>
        <p:blipFill>
          <a:blip r:embed="rId10"/>
          <a:stretch>
            <a:fillRect/>
          </a:stretch>
        </p:blipFill>
        <p:spPr>
          <a:xfrm>
            <a:off x="1123687" y="2587781"/>
            <a:ext cx="1252538" cy="1189673"/>
          </a:xfrm>
          <a:prstGeom prst="rect">
            <a:avLst/>
          </a:prstGeom>
        </p:spPr>
      </p:pic>
      <p:pic>
        <p:nvPicPr>
          <p:cNvPr id="57" name="图片 56">
            <a:extLst>
              <a:ext uri="{FF2B5EF4-FFF2-40B4-BE49-F238E27FC236}">
                <a16:creationId xmlns:a16="http://schemas.microsoft.com/office/drawing/2014/main" id="{D333AC53-9F35-4628-AF05-77ED1A48228D}"/>
              </a:ext>
            </a:extLst>
          </p:cNvPr>
          <p:cNvPicPr>
            <a:picLocks noChangeAspect="1"/>
          </p:cNvPicPr>
          <p:nvPr/>
        </p:nvPicPr>
        <p:blipFill>
          <a:blip r:embed="rId11"/>
          <a:stretch>
            <a:fillRect/>
          </a:stretch>
        </p:blipFill>
        <p:spPr>
          <a:xfrm>
            <a:off x="5666048" y="2587781"/>
            <a:ext cx="1189673" cy="1189673"/>
          </a:xfrm>
          <a:prstGeom prst="rect">
            <a:avLst/>
          </a:prstGeom>
        </p:spPr>
      </p:pic>
    </p:spTree>
    <p:extLst>
      <p:ext uri="{BB962C8B-B14F-4D97-AF65-F5344CB8AC3E}">
        <p14:creationId xmlns:p14="http://schemas.microsoft.com/office/powerpoint/2010/main" val="409987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nvPicPr>
        <p:blipFill rotWithShape="1">
          <a:blip r:embed="rId2"/>
          <a:srcRect l="12403" r="12542" b="10735"/>
          <a:stretch/>
        </p:blipFill>
        <p:spPr>
          <a:xfrm>
            <a:off x="241445" y="438724"/>
            <a:ext cx="2705217" cy="1359255"/>
          </a:xfrm>
          <a:prstGeom prst="rect">
            <a:avLst/>
          </a:prstGeom>
        </p:spPr>
      </p:pic>
      <p:pic>
        <p:nvPicPr>
          <p:cNvPr id="19" name="Picture 18"/>
          <p:cNvPicPr>
            <a:picLocks noChangeAspect="1"/>
          </p:cNvPicPr>
          <p:nvPr/>
        </p:nvPicPr>
        <p:blipFill rotWithShape="1">
          <a:blip r:embed="rId3"/>
          <a:srcRect l="12049" r="12895" b="11143"/>
          <a:stretch/>
        </p:blipFill>
        <p:spPr>
          <a:xfrm>
            <a:off x="241445" y="3151113"/>
            <a:ext cx="2705217" cy="1359256"/>
          </a:xfrm>
          <a:prstGeom prst="rect">
            <a:avLst/>
          </a:prstGeom>
        </p:spPr>
      </p:pic>
      <p:pic>
        <p:nvPicPr>
          <p:cNvPr id="20" name="Picture 19"/>
          <p:cNvPicPr>
            <a:picLocks noChangeAspect="1"/>
          </p:cNvPicPr>
          <p:nvPr/>
        </p:nvPicPr>
        <p:blipFill rotWithShape="1">
          <a:blip r:embed="rId4"/>
          <a:srcRect l="12447" r="13076" b="10735"/>
          <a:stretch/>
        </p:blipFill>
        <p:spPr>
          <a:xfrm>
            <a:off x="241445" y="1787211"/>
            <a:ext cx="2705217" cy="1359255"/>
          </a:xfrm>
          <a:prstGeom prst="rect">
            <a:avLst/>
          </a:prstGeom>
        </p:spPr>
      </p:pic>
      <p:pic>
        <p:nvPicPr>
          <p:cNvPr id="21" name="Picture 20"/>
          <p:cNvPicPr>
            <a:picLocks noChangeAspect="1"/>
          </p:cNvPicPr>
          <p:nvPr/>
        </p:nvPicPr>
        <p:blipFill rotWithShape="1">
          <a:blip r:embed="rId5"/>
          <a:srcRect l="12049" r="12895" b="10735"/>
          <a:stretch/>
        </p:blipFill>
        <p:spPr>
          <a:xfrm>
            <a:off x="241445" y="4468765"/>
            <a:ext cx="2705217" cy="1359256"/>
          </a:xfrm>
          <a:prstGeom prst="rect">
            <a:avLst/>
          </a:prstGeom>
        </p:spPr>
      </p:pic>
      <p:sp>
        <p:nvSpPr>
          <p:cNvPr id="4" name="TextBox 3"/>
          <p:cNvSpPr txBox="1"/>
          <p:nvPr/>
        </p:nvSpPr>
        <p:spPr>
          <a:xfrm>
            <a:off x="0" y="134779"/>
            <a:ext cx="84960" cy="153888"/>
          </a:xfrm>
          <a:prstGeom prst="rect">
            <a:avLst/>
          </a:prstGeom>
          <a:noFill/>
        </p:spPr>
        <p:txBody>
          <a:bodyPr wrap="none" lIns="0" tIns="0" rIns="0" bIns="0" rtlCol="0">
            <a:spAutoFit/>
          </a:bodyPr>
          <a:lstStyle/>
          <a:p>
            <a:r>
              <a:rPr lang="en-US" sz="1000" dirty="0">
                <a:latin typeface="Arial" panose="020B0604020202020204" pitchFamily="34" charset="0"/>
                <a:cs typeface="Arial" panose="020B0604020202020204" pitchFamily="34" charset="0"/>
              </a:rPr>
              <a:t>A</a:t>
            </a:r>
          </a:p>
        </p:txBody>
      </p:sp>
      <p:sp>
        <p:nvSpPr>
          <p:cNvPr id="11" name="TextBox 10"/>
          <p:cNvSpPr txBox="1"/>
          <p:nvPr/>
        </p:nvSpPr>
        <p:spPr>
          <a:xfrm>
            <a:off x="3113" y="5897785"/>
            <a:ext cx="84960" cy="153888"/>
          </a:xfrm>
          <a:prstGeom prst="rect">
            <a:avLst/>
          </a:prstGeom>
          <a:noFill/>
        </p:spPr>
        <p:txBody>
          <a:bodyPr wrap="none" lIns="0" tIns="0" rIns="0" bIns="0" rtlCol="0">
            <a:spAutoFit/>
          </a:bodyPr>
          <a:lstStyle/>
          <a:p>
            <a:r>
              <a:rPr lang="en-US" sz="1000" dirty="0">
                <a:latin typeface="Arial" panose="020B0604020202020204" pitchFamily="34" charset="0"/>
                <a:cs typeface="Arial" panose="020B0604020202020204" pitchFamily="34" charset="0"/>
              </a:rPr>
              <a:t>B</a:t>
            </a:r>
          </a:p>
        </p:txBody>
      </p:sp>
      <p:sp>
        <p:nvSpPr>
          <p:cNvPr id="2" name="TextBox 1"/>
          <p:cNvSpPr txBox="1"/>
          <p:nvPr/>
        </p:nvSpPr>
        <p:spPr>
          <a:xfrm>
            <a:off x="1065755" y="151545"/>
            <a:ext cx="704828" cy="246221"/>
          </a:xfrm>
          <a:prstGeom prst="rect">
            <a:avLst/>
          </a:prstGeom>
          <a:noFill/>
        </p:spPr>
        <p:txBody>
          <a:bodyPr wrap="none" rtlCol="0">
            <a:spAutoFit/>
          </a:bodyPr>
          <a:lstStyle/>
          <a:p>
            <a:r>
              <a:rPr lang="en-US" sz="1000" dirty="0" err="1">
                <a:latin typeface="Arial" panose="020B0604020202020204" pitchFamily="34" charset="0"/>
                <a:cs typeface="Arial" panose="020B0604020202020204" pitchFamily="34" charset="0"/>
              </a:rPr>
              <a:t>bsd</a:t>
            </a:r>
            <a:r>
              <a:rPr lang="en-US" sz="1000" dirty="0">
                <a:latin typeface="Arial" panose="020B0604020202020204" pitchFamily="34" charset="0"/>
                <a:cs typeface="Arial" panose="020B0604020202020204" pitchFamily="34" charset="0"/>
              </a:rPr>
              <a:t>-ORF</a:t>
            </a:r>
          </a:p>
        </p:txBody>
      </p:sp>
      <p:sp>
        <p:nvSpPr>
          <p:cNvPr id="37" name="TextBox 36"/>
          <p:cNvSpPr txBox="1"/>
          <p:nvPr/>
        </p:nvSpPr>
        <p:spPr>
          <a:xfrm>
            <a:off x="3727379" y="151545"/>
            <a:ext cx="754734" cy="246221"/>
          </a:xfrm>
          <a:prstGeom prst="rect">
            <a:avLst/>
          </a:prstGeom>
          <a:noFill/>
        </p:spPr>
        <p:txBody>
          <a:bodyPr wrap="none" rtlCol="0">
            <a:spAutoFit/>
          </a:bodyPr>
          <a:lstStyle/>
          <a:p>
            <a:r>
              <a:rPr lang="en-US" sz="1000" dirty="0" err="1">
                <a:latin typeface="Arial" panose="020B0604020202020204" pitchFamily="34" charset="0"/>
                <a:cs typeface="Arial" panose="020B0604020202020204" pitchFamily="34" charset="0"/>
              </a:rPr>
              <a:t>puro</a:t>
            </a:r>
            <a:r>
              <a:rPr lang="en-US" sz="1000" dirty="0">
                <a:latin typeface="Arial" panose="020B0604020202020204" pitchFamily="34" charset="0"/>
                <a:cs typeface="Arial" panose="020B0604020202020204" pitchFamily="34" charset="0"/>
              </a:rPr>
              <a:t>-ORF</a:t>
            </a:r>
          </a:p>
        </p:txBody>
      </p:sp>
      <p:pic>
        <p:nvPicPr>
          <p:cNvPr id="16" name="Picture 15"/>
          <p:cNvPicPr>
            <a:picLocks noChangeAspect="1"/>
          </p:cNvPicPr>
          <p:nvPr/>
        </p:nvPicPr>
        <p:blipFill rotWithShape="1">
          <a:blip r:embed="rId6"/>
          <a:srcRect l="13344" r="14590" b="10735"/>
          <a:stretch/>
        </p:blipFill>
        <p:spPr>
          <a:xfrm>
            <a:off x="2925035" y="1787211"/>
            <a:ext cx="2602474" cy="1359255"/>
          </a:xfrm>
          <a:prstGeom prst="rect">
            <a:avLst/>
          </a:prstGeom>
        </p:spPr>
      </p:pic>
      <p:pic>
        <p:nvPicPr>
          <p:cNvPr id="18" name="Picture 17"/>
          <p:cNvPicPr>
            <a:picLocks noChangeAspect="1"/>
          </p:cNvPicPr>
          <p:nvPr/>
        </p:nvPicPr>
        <p:blipFill rotWithShape="1">
          <a:blip r:embed="rId7"/>
          <a:srcRect l="13242" r="15245" b="10735"/>
          <a:stretch/>
        </p:blipFill>
        <p:spPr>
          <a:xfrm>
            <a:off x="2925035" y="438724"/>
            <a:ext cx="2602474" cy="1359255"/>
          </a:xfrm>
          <a:prstGeom prst="rect">
            <a:avLst/>
          </a:prstGeom>
        </p:spPr>
      </p:pic>
      <p:pic>
        <p:nvPicPr>
          <p:cNvPr id="28" name="Picture 27" descr="sf4b1.png"/>
          <p:cNvPicPr>
            <a:picLocks noChangeAspect="1"/>
          </p:cNvPicPr>
          <p:nvPr/>
        </p:nvPicPr>
        <p:blipFill rotWithShape="1">
          <a:blip r:embed="rId8">
            <a:extLst>
              <a:ext uri="{28A0092B-C50C-407E-A947-70E740481C1C}">
                <a14:useLocalDpi xmlns:a14="http://schemas.microsoft.com/office/drawing/2010/main" val="0"/>
              </a:ext>
            </a:extLst>
          </a:blip>
          <a:srcRect l="6894" b="28390"/>
          <a:stretch/>
        </p:blipFill>
        <p:spPr>
          <a:xfrm>
            <a:off x="3337454" y="5911110"/>
            <a:ext cx="2483780" cy="987282"/>
          </a:xfrm>
          <a:prstGeom prst="rect">
            <a:avLst/>
          </a:prstGeom>
        </p:spPr>
      </p:pic>
      <p:pic>
        <p:nvPicPr>
          <p:cNvPr id="29" name="Picture 28" descr="sf4b2.png"/>
          <p:cNvPicPr>
            <a:picLocks noChangeAspect="1"/>
          </p:cNvPicPr>
          <p:nvPr/>
        </p:nvPicPr>
        <p:blipFill rotWithShape="1">
          <a:blip r:embed="rId9">
            <a:extLst>
              <a:ext uri="{28A0092B-C50C-407E-A947-70E740481C1C}">
                <a14:useLocalDpi xmlns:a14="http://schemas.microsoft.com/office/drawing/2010/main" val="0"/>
              </a:ext>
            </a:extLst>
          </a:blip>
          <a:srcRect l="6894" b="5644"/>
          <a:stretch/>
        </p:blipFill>
        <p:spPr>
          <a:xfrm>
            <a:off x="3337454" y="6922088"/>
            <a:ext cx="2483780" cy="1300890"/>
          </a:xfrm>
          <a:prstGeom prst="rect">
            <a:avLst/>
          </a:prstGeom>
        </p:spPr>
      </p:pic>
      <p:pic>
        <p:nvPicPr>
          <p:cNvPr id="7" name="Picture 6"/>
          <p:cNvPicPr>
            <a:picLocks noChangeAspect="1"/>
          </p:cNvPicPr>
          <p:nvPr/>
        </p:nvPicPr>
        <p:blipFill rotWithShape="1">
          <a:blip r:embed="rId10"/>
          <a:srcRect l="13075" r="15275" b="10246"/>
          <a:stretch/>
        </p:blipFill>
        <p:spPr>
          <a:xfrm>
            <a:off x="2925035" y="3168730"/>
            <a:ext cx="2602474" cy="1341639"/>
          </a:xfrm>
          <a:prstGeom prst="rect">
            <a:avLst/>
          </a:prstGeom>
        </p:spPr>
      </p:pic>
      <p:pic>
        <p:nvPicPr>
          <p:cNvPr id="8" name="Picture 7"/>
          <p:cNvPicPr>
            <a:picLocks noChangeAspect="1"/>
          </p:cNvPicPr>
          <p:nvPr/>
        </p:nvPicPr>
        <p:blipFill rotWithShape="1">
          <a:blip r:embed="rId11"/>
          <a:srcRect l="13075" r="15275" b="10246"/>
          <a:stretch/>
        </p:blipFill>
        <p:spPr>
          <a:xfrm>
            <a:off x="2925035" y="4486386"/>
            <a:ext cx="2602474" cy="1341635"/>
          </a:xfrm>
          <a:prstGeom prst="rect">
            <a:avLst/>
          </a:prstGeom>
        </p:spPr>
      </p:pic>
      <p:sp>
        <p:nvSpPr>
          <p:cNvPr id="24" name="Rectangle 23"/>
          <p:cNvSpPr/>
          <p:nvPr/>
        </p:nvSpPr>
        <p:spPr>
          <a:xfrm>
            <a:off x="0" y="8202351"/>
            <a:ext cx="6853769" cy="954107"/>
          </a:xfrm>
          <a:prstGeom prst="rect">
            <a:avLst/>
          </a:prstGeom>
        </p:spPr>
        <p:txBody>
          <a:bodyPr wrap="square">
            <a:spAutoFit/>
          </a:bodyPr>
          <a:lstStyle/>
          <a:p>
            <a:r>
              <a:rPr lang="en-US" sz="800" b="1" dirty="0">
                <a:latin typeface="Arial"/>
                <a:cs typeface="Arial"/>
              </a:rPr>
              <a:t>Figure S2, Effect of candidate resistance genes on proliferation evaluated by cDNA overexpression. </a:t>
            </a:r>
          </a:p>
          <a:p>
            <a:r>
              <a:rPr lang="en-US" sz="800" dirty="0">
                <a:latin typeface="Arial"/>
                <a:cs typeface="Arial"/>
              </a:rPr>
              <a:t>(A) Proliferation of A375 cells infected with </a:t>
            </a:r>
            <a:r>
              <a:rPr lang="en-US" sz="800" dirty="0" err="1">
                <a:latin typeface="Arial"/>
                <a:cs typeface="Arial"/>
              </a:rPr>
              <a:t>lentiviral</a:t>
            </a:r>
            <a:r>
              <a:rPr lang="en-US" sz="800" dirty="0">
                <a:latin typeface="Arial"/>
                <a:cs typeface="Arial"/>
              </a:rPr>
              <a:t> </a:t>
            </a:r>
            <a:r>
              <a:rPr lang="en-US" sz="800" dirty="0" err="1">
                <a:latin typeface="Arial"/>
                <a:cs typeface="Arial"/>
              </a:rPr>
              <a:t>cDNA</a:t>
            </a:r>
            <a:r>
              <a:rPr lang="en-US" sz="800" dirty="0">
                <a:latin typeface="Arial"/>
                <a:cs typeface="Arial"/>
              </a:rPr>
              <a:t> constructs across 7 or 9 days. Cells were either untreated, or treated with PLX4720, AZ628, or AZD6244 and normalized to Day-0. Each cDNA construct was subcloned into two lentivirus vectors (</a:t>
            </a:r>
            <a:r>
              <a:rPr lang="en-US" sz="800" dirty="0" err="1">
                <a:latin typeface="Arial"/>
                <a:cs typeface="Arial"/>
              </a:rPr>
              <a:t>bsd</a:t>
            </a:r>
            <a:r>
              <a:rPr lang="en-US" sz="800" dirty="0">
                <a:latin typeface="Arial"/>
                <a:cs typeface="Arial"/>
              </a:rPr>
              <a:t>-ORF and puro-ORF) for independent experiments. </a:t>
            </a:r>
          </a:p>
          <a:p>
            <a:r>
              <a:rPr lang="en-US" sz="800" dirty="0">
                <a:latin typeface="Arial"/>
                <a:cs typeface="Arial"/>
              </a:rPr>
              <a:t>(B) Dose responses of cells to paclitaxel (</a:t>
            </a:r>
            <a:r>
              <a:rPr lang="en-US" sz="800" dirty="0" err="1">
                <a:latin typeface="Arial"/>
                <a:cs typeface="Arial"/>
              </a:rPr>
              <a:t>taxol</a:t>
            </a:r>
            <a:r>
              <a:rPr lang="en-US" sz="800" dirty="0">
                <a:latin typeface="Arial"/>
                <a:cs typeface="Arial"/>
              </a:rPr>
              <a:t>). The </a:t>
            </a:r>
            <a:r>
              <a:rPr lang="en-US" sz="800" dirty="0" err="1">
                <a:latin typeface="Arial"/>
                <a:cs typeface="Arial"/>
              </a:rPr>
              <a:t>taxol</a:t>
            </a:r>
            <a:r>
              <a:rPr lang="en-US" sz="800" dirty="0">
                <a:latin typeface="Arial"/>
                <a:cs typeface="Arial"/>
              </a:rPr>
              <a:t> resistance gene ABCB1 was used as a control.</a:t>
            </a:r>
          </a:p>
          <a:p>
            <a:r>
              <a:rPr lang="en-US" sz="800" dirty="0">
                <a:latin typeface="Arial"/>
                <a:cs typeface="Arial"/>
              </a:rPr>
              <a:t>(C) Quantitative PCR  for the indicated genes normalized to vector control cells. Error bars denote SEM, n=3. NEDD4L-dWW2 or NEDD4L- represents a WW2-domain-deletion isoform.</a:t>
            </a:r>
          </a:p>
        </p:txBody>
      </p:sp>
      <p:pic>
        <p:nvPicPr>
          <p:cNvPr id="3" name="Picture 2">
            <a:extLst>
              <a:ext uri="{FF2B5EF4-FFF2-40B4-BE49-F238E27FC236}">
                <a16:creationId xmlns:a16="http://schemas.microsoft.com/office/drawing/2014/main" id="{74EEC5B5-E55F-09C6-224D-AFE5E7FA8533}"/>
              </a:ext>
            </a:extLst>
          </p:cNvPr>
          <p:cNvPicPr>
            <a:picLocks noChangeAspect="1"/>
          </p:cNvPicPr>
          <p:nvPr/>
        </p:nvPicPr>
        <p:blipFill rotWithShape="1">
          <a:blip r:embed="rId11"/>
          <a:srcRect l="8128" r="86074" b="30033"/>
          <a:stretch/>
        </p:blipFill>
        <p:spPr>
          <a:xfrm>
            <a:off x="3113" y="2515794"/>
            <a:ext cx="289702" cy="1438552"/>
          </a:xfrm>
          <a:prstGeom prst="rect">
            <a:avLst/>
          </a:prstGeom>
        </p:spPr>
      </p:pic>
      <p:pic>
        <p:nvPicPr>
          <p:cNvPr id="5" name="Picture 4" descr="sf4b1.png">
            <a:extLst>
              <a:ext uri="{FF2B5EF4-FFF2-40B4-BE49-F238E27FC236}">
                <a16:creationId xmlns:a16="http://schemas.microsoft.com/office/drawing/2014/main" id="{D28139F5-FC30-1036-BCE7-ABDEA833E4A2}"/>
              </a:ext>
            </a:extLst>
          </p:cNvPr>
          <p:cNvPicPr>
            <a:picLocks noChangeAspect="1"/>
          </p:cNvPicPr>
          <p:nvPr/>
        </p:nvPicPr>
        <p:blipFill rotWithShape="1">
          <a:blip r:embed="rId8">
            <a:extLst>
              <a:ext uri="{28A0092B-C50C-407E-A947-70E740481C1C}">
                <a14:useLocalDpi xmlns:a14="http://schemas.microsoft.com/office/drawing/2010/main" val="0"/>
              </a:ext>
            </a:extLst>
          </a:blip>
          <a:srcRect r="92567" b="28390"/>
          <a:stretch/>
        </p:blipFill>
        <p:spPr>
          <a:xfrm>
            <a:off x="3060171" y="6274592"/>
            <a:ext cx="227851" cy="1134438"/>
          </a:xfrm>
          <a:prstGeom prst="rect">
            <a:avLst/>
          </a:prstGeom>
        </p:spPr>
      </p:pic>
      <p:pic>
        <p:nvPicPr>
          <p:cNvPr id="6" name="Picture 5" descr="1 - taxol BSD.pdf">
            <a:extLst>
              <a:ext uri="{FF2B5EF4-FFF2-40B4-BE49-F238E27FC236}">
                <a16:creationId xmlns:a16="http://schemas.microsoft.com/office/drawing/2014/main" id="{DD2A495E-4F09-34DF-2D8B-8C91CCD5167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4960" y="6128212"/>
            <a:ext cx="2362200" cy="1866900"/>
          </a:xfrm>
          <a:prstGeom prst="rect">
            <a:avLst/>
          </a:prstGeom>
        </p:spPr>
      </p:pic>
      <p:sp>
        <p:nvSpPr>
          <p:cNvPr id="9" name="TextBox 8">
            <a:extLst>
              <a:ext uri="{FF2B5EF4-FFF2-40B4-BE49-F238E27FC236}">
                <a16:creationId xmlns:a16="http://schemas.microsoft.com/office/drawing/2014/main" id="{B9AB7025-0DB6-EDCF-6E68-1AD5EA6979ED}"/>
              </a:ext>
            </a:extLst>
          </p:cNvPr>
          <p:cNvSpPr txBox="1"/>
          <p:nvPr/>
        </p:nvSpPr>
        <p:spPr>
          <a:xfrm>
            <a:off x="2900175" y="5952058"/>
            <a:ext cx="92974" cy="153888"/>
          </a:xfrm>
          <a:prstGeom prst="rect">
            <a:avLst/>
          </a:prstGeom>
          <a:noFill/>
        </p:spPr>
        <p:txBody>
          <a:bodyPr wrap="none" lIns="0" tIns="0" rIns="0" bIns="0" rtlCol="0">
            <a:spAutoFit/>
          </a:bodyPr>
          <a:lstStyle/>
          <a:p>
            <a:r>
              <a:rPr lang="en-US" sz="1000" dirty="0">
                <a:latin typeface="Arial" panose="020B0604020202020204" pitchFamily="34" charset="0"/>
                <a:cs typeface="Arial" panose="020B0604020202020204" pitchFamily="34" charset="0"/>
              </a:rPr>
              <a:t>C</a:t>
            </a:r>
          </a:p>
        </p:txBody>
      </p:sp>
    </p:spTree>
    <p:extLst>
      <p:ext uri="{BB962C8B-B14F-4D97-AF65-F5344CB8AC3E}">
        <p14:creationId xmlns:p14="http://schemas.microsoft.com/office/powerpoint/2010/main" val="2102421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32003" y="585861"/>
            <a:ext cx="102592" cy="184666"/>
          </a:xfrm>
          <a:prstGeom prst="rect">
            <a:avLst/>
          </a:prstGeom>
          <a:noFill/>
        </p:spPr>
        <p:txBody>
          <a:bodyPr wrap="none" lIns="0" tIns="0" rIns="0" bIns="0" rtlCol="0">
            <a:spAutoFit/>
          </a:bodyPr>
          <a:lstStyle/>
          <a:p>
            <a:r>
              <a:rPr lang="en-US" sz="1200" dirty="0">
                <a:latin typeface="Arial" panose="020B0604020202020204" pitchFamily="34" charset="0"/>
                <a:cs typeface="Arial" panose="020B0604020202020204" pitchFamily="34" charset="0"/>
              </a:rPr>
              <a:t>A</a:t>
            </a:r>
          </a:p>
        </p:txBody>
      </p:sp>
      <p:sp>
        <p:nvSpPr>
          <p:cNvPr id="3" name="Rectangle 2"/>
          <p:cNvSpPr/>
          <p:nvPr/>
        </p:nvSpPr>
        <p:spPr>
          <a:xfrm>
            <a:off x="0" y="7856456"/>
            <a:ext cx="6858000" cy="707886"/>
          </a:xfrm>
          <a:prstGeom prst="rect">
            <a:avLst/>
          </a:prstGeom>
        </p:spPr>
        <p:txBody>
          <a:bodyPr wrap="square">
            <a:spAutoFit/>
          </a:bodyPr>
          <a:lstStyle/>
          <a:p>
            <a:r>
              <a:rPr lang="en-US" sz="800" b="1" dirty="0">
                <a:latin typeface="Arial" panose="020B0604020202020204" pitchFamily="34" charset="0"/>
                <a:cs typeface="Arial" panose="020B0604020202020204" pitchFamily="34" charset="0"/>
              </a:rPr>
              <a:t>Figure Statistical test for gene list connectivity based on STRING across multiple screens. </a:t>
            </a:r>
          </a:p>
          <a:p>
            <a:r>
              <a:rPr lang="en-US" sz="800" dirty="0">
                <a:latin typeface="Arial" panose="020B0604020202020204" pitchFamily="34" charset="0"/>
                <a:cs typeface="Arial" panose="020B0604020202020204" pitchFamily="34" charset="0"/>
              </a:rPr>
              <a:t>(A) Distributions of STRING connections between genetic screens using genes across 10^6 (for ORF vs. TRANSPOSON) or 10^5 (for others) random picks from corresponding backgrounds. Red dots indicate the observed number of connections between two </a:t>
            </a:r>
            <a:r>
              <a:rPr lang="en-US" sz="800" dirty="0" err="1">
                <a:latin typeface="Arial" panose="020B0604020202020204" pitchFamily="34" charset="0"/>
                <a:cs typeface="Arial" panose="020B0604020202020204" pitchFamily="34" charset="0"/>
              </a:rPr>
              <a:t>genesets</a:t>
            </a:r>
            <a:r>
              <a:rPr lang="en-US" sz="800" dirty="0">
                <a:latin typeface="Arial" panose="020B0604020202020204" pitchFamily="34" charset="0"/>
                <a:cs typeface="Arial" panose="020B0604020202020204" pitchFamily="34" charset="0"/>
              </a:rPr>
              <a:t>.  </a:t>
            </a:r>
          </a:p>
          <a:p>
            <a:r>
              <a:rPr lang="en-US" sz="800" dirty="0">
                <a:latin typeface="Arial" panose="020B0604020202020204" pitchFamily="34" charset="0"/>
                <a:cs typeface="Arial" panose="020B0604020202020204" pitchFamily="34" charset="0"/>
              </a:rPr>
              <a:t>(B) </a:t>
            </a:r>
            <a:r>
              <a:rPr lang="en-US" sz="800" dirty="0">
                <a:effectLst/>
                <a:latin typeface="Arial" panose="020B0604020202020204" pitchFamily="34" charset="0"/>
                <a:ea typeface="SimSun" panose="02010600030101010101" pitchFamily="2" charset="-122"/>
                <a:cs typeface="Arial" panose="020B0604020202020204" pitchFamily="34" charset="0"/>
              </a:rPr>
              <a:t>Distributions of STRING connections between transposon and MAPK components.</a:t>
            </a:r>
          </a:p>
          <a:p>
            <a:endParaRPr lang="en-US" sz="800" dirty="0">
              <a:latin typeface="Arial" panose="020B0604020202020204" pitchFamily="34" charset="0"/>
              <a:cs typeface="Arial" panose="020B0604020202020204" pitchFamily="34" charset="0"/>
            </a:endParaRPr>
          </a:p>
        </p:txBody>
      </p:sp>
      <p:sp>
        <p:nvSpPr>
          <p:cNvPr id="24" name="TextBox 23"/>
          <p:cNvSpPr txBox="1"/>
          <p:nvPr/>
        </p:nvSpPr>
        <p:spPr>
          <a:xfrm>
            <a:off x="4610286" y="627020"/>
            <a:ext cx="102592" cy="184666"/>
          </a:xfrm>
          <a:prstGeom prst="rect">
            <a:avLst/>
          </a:prstGeom>
          <a:noFill/>
        </p:spPr>
        <p:txBody>
          <a:bodyPr wrap="none" lIns="0" tIns="0" rIns="0" bIns="0" rtlCol="0">
            <a:spAutoFit/>
          </a:bodyPr>
          <a:lstStyle/>
          <a:p>
            <a:r>
              <a:rPr lang="en-US" sz="1200" dirty="0">
                <a:latin typeface="Arial" panose="020B0604020202020204" pitchFamily="34" charset="0"/>
                <a:cs typeface="Arial" panose="020B0604020202020204" pitchFamily="34" charset="0"/>
              </a:rPr>
              <a:t>B</a:t>
            </a:r>
          </a:p>
        </p:txBody>
      </p:sp>
      <p:grpSp>
        <p:nvGrpSpPr>
          <p:cNvPr id="6" name="Group 5"/>
          <p:cNvGrpSpPr/>
          <p:nvPr/>
        </p:nvGrpSpPr>
        <p:grpSpPr>
          <a:xfrm>
            <a:off x="269585" y="2138648"/>
            <a:ext cx="1874520" cy="1285875"/>
            <a:chOff x="160243" y="1026611"/>
            <a:chExt cx="1874520" cy="1285875"/>
          </a:xfrm>
        </p:grpSpPr>
        <p:pic>
          <p:nvPicPr>
            <p:cNvPr id="27" name="Picture 26" descr="1 - CRISPR-TRANSPOSON.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243" y="1026611"/>
              <a:ext cx="1874520" cy="1285875"/>
            </a:xfrm>
            <a:prstGeom prst="rect">
              <a:avLst/>
            </a:prstGeom>
          </p:spPr>
        </p:pic>
        <p:sp>
          <p:nvSpPr>
            <p:cNvPr id="51" name="TextBox 50"/>
            <p:cNvSpPr txBox="1"/>
            <p:nvPr/>
          </p:nvSpPr>
          <p:spPr>
            <a:xfrm>
              <a:off x="903873" y="1179782"/>
              <a:ext cx="533400" cy="123111"/>
            </a:xfrm>
            <a:prstGeom prst="rect">
              <a:avLst/>
            </a:prstGeom>
            <a:noFill/>
          </p:spPr>
          <p:txBody>
            <a:bodyPr wrap="square" lIns="0" tIns="0" rIns="0" bIns="0" rtlCol="0" anchor="ctr" anchorCtr="1">
              <a:spAutoFit/>
            </a:bodyPr>
            <a:lstStyle/>
            <a:p>
              <a:pPr algn="ctr"/>
              <a:r>
                <a:rPr lang="en-US" sz="800" dirty="0">
                  <a:latin typeface="Arial"/>
                  <a:cs typeface="Arial"/>
                </a:rPr>
                <a:t>p=0.048</a:t>
              </a:r>
              <a:endParaRPr lang="en-US" sz="800" baseline="30000" dirty="0">
                <a:latin typeface="Arial"/>
                <a:cs typeface="Arial"/>
              </a:endParaRPr>
            </a:p>
          </p:txBody>
        </p:sp>
        <p:sp>
          <p:nvSpPr>
            <p:cNvPr id="53" name="Oval 52"/>
            <p:cNvSpPr>
              <a:spLocks noChangeAspect="1"/>
            </p:cNvSpPr>
            <p:nvPr/>
          </p:nvSpPr>
          <p:spPr>
            <a:xfrm>
              <a:off x="1383270" y="2089606"/>
              <a:ext cx="58420" cy="58420"/>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2252570" y="2150078"/>
            <a:ext cx="1891665" cy="1263015"/>
            <a:chOff x="2605429" y="988558"/>
            <a:chExt cx="1891665" cy="1263015"/>
          </a:xfrm>
        </p:grpSpPr>
        <p:pic>
          <p:nvPicPr>
            <p:cNvPr id="28" name="Picture 27" descr="1 - shRNA-TRANSPOSO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5429" y="988558"/>
              <a:ext cx="1891665" cy="1263015"/>
            </a:xfrm>
            <a:prstGeom prst="rect">
              <a:avLst/>
            </a:prstGeom>
          </p:spPr>
        </p:pic>
        <p:sp>
          <p:nvSpPr>
            <p:cNvPr id="52" name="Oval 51"/>
            <p:cNvSpPr>
              <a:spLocks noChangeAspect="1"/>
            </p:cNvSpPr>
            <p:nvPr/>
          </p:nvSpPr>
          <p:spPr>
            <a:xfrm>
              <a:off x="3226676" y="2047697"/>
              <a:ext cx="58420" cy="58420"/>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TextBox 63"/>
            <p:cNvSpPr txBox="1"/>
            <p:nvPr/>
          </p:nvSpPr>
          <p:spPr>
            <a:xfrm>
              <a:off x="3430294" y="1128615"/>
              <a:ext cx="533400" cy="123111"/>
            </a:xfrm>
            <a:prstGeom prst="rect">
              <a:avLst/>
            </a:prstGeom>
            <a:noFill/>
          </p:spPr>
          <p:txBody>
            <a:bodyPr wrap="square" lIns="0" tIns="0" rIns="0" bIns="0" rtlCol="0" anchor="ctr" anchorCtr="1">
              <a:spAutoFit/>
            </a:bodyPr>
            <a:lstStyle/>
            <a:p>
              <a:pPr algn="ctr"/>
              <a:r>
                <a:rPr lang="en-US" sz="800" dirty="0">
                  <a:latin typeface="Arial"/>
                  <a:cs typeface="Arial"/>
                </a:rPr>
                <a:t>p=0.29</a:t>
              </a:r>
              <a:endParaRPr lang="en-US" sz="800" baseline="30000" dirty="0">
                <a:latin typeface="Arial"/>
                <a:cs typeface="Arial"/>
              </a:endParaRPr>
            </a:p>
          </p:txBody>
        </p:sp>
      </p:grpSp>
      <p:grpSp>
        <p:nvGrpSpPr>
          <p:cNvPr id="7" name="Group 6"/>
          <p:cNvGrpSpPr/>
          <p:nvPr/>
        </p:nvGrpSpPr>
        <p:grpSpPr>
          <a:xfrm>
            <a:off x="269585" y="3525699"/>
            <a:ext cx="1874520" cy="1285875"/>
            <a:chOff x="160243" y="2251573"/>
            <a:chExt cx="1874520" cy="1285875"/>
          </a:xfrm>
        </p:grpSpPr>
        <p:pic>
          <p:nvPicPr>
            <p:cNvPr id="29" name="Picture 28" descr="1 - dCAS9-ORF.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243" y="2251573"/>
              <a:ext cx="1874520" cy="1285875"/>
            </a:xfrm>
            <a:prstGeom prst="rect">
              <a:avLst/>
            </a:prstGeom>
          </p:spPr>
        </p:pic>
        <p:sp>
          <p:nvSpPr>
            <p:cNvPr id="55" name="Oval 54"/>
            <p:cNvSpPr>
              <a:spLocks noChangeAspect="1"/>
            </p:cNvSpPr>
            <p:nvPr/>
          </p:nvSpPr>
          <p:spPr>
            <a:xfrm>
              <a:off x="1353665" y="3303517"/>
              <a:ext cx="58420" cy="58420"/>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p:cNvSpPr txBox="1"/>
            <p:nvPr/>
          </p:nvSpPr>
          <p:spPr>
            <a:xfrm>
              <a:off x="908290" y="2381051"/>
              <a:ext cx="533400" cy="123111"/>
            </a:xfrm>
            <a:prstGeom prst="rect">
              <a:avLst/>
            </a:prstGeom>
            <a:noFill/>
          </p:spPr>
          <p:txBody>
            <a:bodyPr wrap="square" lIns="0" tIns="0" rIns="0" bIns="0" rtlCol="0" anchor="ctr" anchorCtr="1">
              <a:spAutoFit/>
            </a:bodyPr>
            <a:lstStyle/>
            <a:p>
              <a:pPr algn="ctr"/>
              <a:r>
                <a:rPr lang="en-US" sz="800" dirty="0">
                  <a:latin typeface="Arial"/>
                  <a:cs typeface="Arial"/>
                </a:rPr>
                <a:t>p=0.023</a:t>
              </a:r>
              <a:endParaRPr lang="en-US" sz="800" baseline="30000" dirty="0">
                <a:latin typeface="Arial"/>
                <a:cs typeface="Arial"/>
              </a:endParaRPr>
            </a:p>
          </p:txBody>
        </p:sp>
      </p:grpSp>
      <p:grpSp>
        <p:nvGrpSpPr>
          <p:cNvPr id="23" name="Group 22"/>
          <p:cNvGrpSpPr/>
          <p:nvPr/>
        </p:nvGrpSpPr>
        <p:grpSpPr>
          <a:xfrm>
            <a:off x="4877816" y="2141506"/>
            <a:ext cx="1874520" cy="1285875"/>
            <a:chOff x="4940935" y="965698"/>
            <a:chExt cx="1874520" cy="1285875"/>
          </a:xfrm>
        </p:grpSpPr>
        <p:pic>
          <p:nvPicPr>
            <p:cNvPr id="36" name="Picture 35" descr="1 - ORF-MAPK.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40935" y="965698"/>
              <a:ext cx="1874520" cy="1285875"/>
            </a:xfrm>
            <a:prstGeom prst="rect">
              <a:avLst/>
            </a:prstGeom>
          </p:spPr>
        </p:pic>
        <p:sp>
          <p:nvSpPr>
            <p:cNvPr id="50" name="Oval 49"/>
            <p:cNvSpPr>
              <a:spLocks noChangeAspect="1"/>
            </p:cNvSpPr>
            <p:nvPr/>
          </p:nvSpPr>
          <p:spPr>
            <a:xfrm>
              <a:off x="6695497" y="2014254"/>
              <a:ext cx="58420" cy="58420"/>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TextBox 65"/>
            <p:cNvSpPr txBox="1"/>
            <p:nvPr/>
          </p:nvSpPr>
          <p:spPr>
            <a:xfrm>
              <a:off x="5700655" y="1099065"/>
              <a:ext cx="533400" cy="123111"/>
            </a:xfrm>
            <a:prstGeom prst="rect">
              <a:avLst/>
            </a:prstGeom>
            <a:noFill/>
          </p:spPr>
          <p:txBody>
            <a:bodyPr wrap="square" lIns="0" tIns="0" rIns="0" bIns="0" rtlCol="0" anchor="ctr" anchorCtr="1">
              <a:spAutoFit/>
            </a:bodyPr>
            <a:lstStyle/>
            <a:p>
              <a:pPr algn="ctr"/>
              <a:r>
                <a:rPr lang="en-US" sz="800" dirty="0">
                  <a:latin typeface="Arial"/>
                  <a:cs typeface="Arial"/>
                </a:rPr>
                <a:t>p&lt;10</a:t>
              </a:r>
              <a:r>
                <a:rPr lang="en-US" sz="800" baseline="30000" dirty="0">
                  <a:latin typeface="Arial"/>
                  <a:cs typeface="Arial"/>
                </a:rPr>
                <a:t>-5</a:t>
              </a:r>
            </a:p>
          </p:txBody>
        </p:sp>
      </p:grpSp>
      <p:grpSp>
        <p:nvGrpSpPr>
          <p:cNvPr id="18" name="Group 17"/>
          <p:cNvGrpSpPr/>
          <p:nvPr/>
        </p:nvGrpSpPr>
        <p:grpSpPr>
          <a:xfrm>
            <a:off x="2252570" y="6299801"/>
            <a:ext cx="1908810" cy="1285875"/>
            <a:chOff x="2588284" y="2251573"/>
            <a:chExt cx="1908810" cy="1285875"/>
          </a:xfrm>
        </p:grpSpPr>
        <p:pic>
          <p:nvPicPr>
            <p:cNvPr id="30" name="Picture 29" descr="1 - dCAS9-CRISPR.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88284" y="2251573"/>
              <a:ext cx="1908810" cy="1285875"/>
            </a:xfrm>
            <a:prstGeom prst="rect">
              <a:avLst/>
            </a:prstGeom>
          </p:spPr>
        </p:pic>
        <p:sp>
          <p:nvSpPr>
            <p:cNvPr id="56" name="Oval 55"/>
            <p:cNvSpPr>
              <a:spLocks noChangeAspect="1"/>
            </p:cNvSpPr>
            <p:nvPr/>
          </p:nvSpPr>
          <p:spPr>
            <a:xfrm>
              <a:off x="3285096" y="3307750"/>
              <a:ext cx="58420" cy="58420"/>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TextBox 66"/>
            <p:cNvSpPr txBox="1"/>
            <p:nvPr/>
          </p:nvSpPr>
          <p:spPr>
            <a:xfrm>
              <a:off x="3397721" y="2388559"/>
              <a:ext cx="533400" cy="123111"/>
            </a:xfrm>
            <a:prstGeom prst="rect">
              <a:avLst/>
            </a:prstGeom>
            <a:noFill/>
          </p:spPr>
          <p:txBody>
            <a:bodyPr wrap="square" lIns="0" tIns="0" rIns="0" bIns="0" rtlCol="0" anchor="ctr" anchorCtr="1">
              <a:spAutoFit/>
            </a:bodyPr>
            <a:lstStyle/>
            <a:p>
              <a:pPr algn="ctr"/>
              <a:r>
                <a:rPr lang="en-US" sz="800" dirty="0">
                  <a:latin typeface="Arial"/>
                  <a:cs typeface="Arial"/>
                </a:rPr>
                <a:t>p=0.99</a:t>
              </a:r>
              <a:endParaRPr lang="en-US" sz="800" baseline="30000" dirty="0">
                <a:latin typeface="Arial"/>
                <a:cs typeface="Arial"/>
              </a:endParaRPr>
            </a:p>
          </p:txBody>
        </p:sp>
      </p:grpSp>
      <p:grpSp>
        <p:nvGrpSpPr>
          <p:cNvPr id="25" name="Group 24"/>
          <p:cNvGrpSpPr/>
          <p:nvPr/>
        </p:nvGrpSpPr>
        <p:grpSpPr>
          <a:xfrm>
            <a:off x="4877816" y="3531415"/>
            <a:ext cx="1874520" cy="1285875"/>
            <a:chOff x="4940935" y="2251573"/>
            <a:chExt cx="1874520" cy="1285875"/>
          </a:xfrm>
        </p:grpSpPr>
        <p:pic>
          <p:nvPicPr>
            <p:cNvPr id="37" name="Picture 36" descr="1 - dCAS9-MAPK.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40935" y="2251573"/>
              <a:ext cx="1874520" cy="1285875"/>
            </a:xfrm>
            <a:prstGeom prst="rect">
              <a:avLst/>
            </a:prstGeom>
          </p:spPr>
        </p:pic>
        <p:sp>
          <p:nvSpPr>
            <p:cNvPr id="57" name="Oval 56"/>
            <p:cNvSpPr>
              <a:spLocks noChangeAspect="1"/>
            </p:cNvSpPr>
            <p:nvPr/>
          </p:nvSpPr>
          <p:spPr>
            <a:xfrm>
              <a:off x="6452265" y="3303517"/>
              <a:ext cx="58420" cy="58420"/>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TextBox 67"/>
            <p:cNvSpPr txBox="1"/>
            <p:nvPr/>
          </p:nvSpPr>
          <p:spPr>
            <a:xfrm>
              <a:off x="5754394" y="2388559"/>
              <a:ext cx="533400" cy="123111"/>
            </a:xfrm>
            <a:prstGeom prst="rect">
              <a:avLst/>
            </a:prstGeom>
            <a:noFill/>
          </p:spPr>
          <p:txBody>
            <a:bodyPr wrap="square" lIns="0" tIns="0" rIns="0" bIns="0" rtlCol="0" anchor="ctr" anchorCtr="1">
              <a:spAutoFit/>
            </a:bodyPr>
            <a:lstStyle/>
            <a:p>
              <a:pPr algn="ctr"/>
              <a:r>
                <a:rPr lang="en-US" sz="800" dirty="0">
                  <a:latin typeface="Arial"/>
                  <a:cs typeface="Arial"/>
                </a:rPr>
                <a:t>p=0.01</a:t>
              </a:r>
              <a:endParaRPr lang="en-US" sz="800" baseline="30000" dirty="0">
                <a:latin typeface="Arial"/>
                <a:cs typeface="Arial"/>
              </a:endParaRPr>
            </a:p>
          </p:txBody>
        </p:sp>
      </p:grpSp>
      <p:grpSp>
        <p:nvGrpSpPr>
          <p:cNvPr id="8" name="Group 7"/>
          <p:cNvGrpSpPr/>
          <p:nvPr/>
        </p:nvGrpSpPr>
        <p:grpSpPr>
          <a:xfrm>
            <a:off x="2252570" y="3525699"/>
            <a:ext cx="1874520" cy="1285875"/>
            <a:chOff x="160243" y="3448078"/>
            <a:chExt cx="1874520" cy="1285875"/>
          </a:xfrm>
        </p:grpSpPr>
        <p:pic>
          <p:nvPicPr>
            <p:cNvPr id="31" name="Picture 30" descr="1 - CRISPR-ORF.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0243" y="3448078"/>
              <a:ext cx="1874520" cy="1285875"/>
            </a:xfrm>
            <a:prstGeom prst="rect">
              <a:avLst/>
            </a:prstGeom>
          </p:spPr>
        </p:pic>
        <p:sp>
          <p:nvSpPr>
            <p:cNvPr id="58" name="Oval 57"/>
            <p:cNvSpPr>
              <a:spLocks noChangeAspect="1"/>
            </p:cNvSpPr>
            <p:nvPr/>
          </p:nvSpPr>
          <p:spPr>
            <a:xfrm>
              <a:off x="1634095" y="4508321"/>
              <a:ext cx="58420" cy="58420"/>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TextBox 68"/>
            <p:cNvSpPr txBox="1"/>
            <p:nvPr/>
          </p:nvSpPr>
          <p:spPr>
            <a:xfrm>
              <a:off x="942154" y="3552381"/>
              <a:ext cx="533400" cy="123111"/>
            </a:xfrm>
            <a:prstGeom prst="rect">
              <a:avLst/>
            </a:prstGeom>
            <a:noFill/>
          </p:spPr>
          <p:txBody>
            <a:bodyPr wrap="square" lIns="0" tIns="0" rIns="0" bIns="0" rtlCol="0" anchor="ctr" anchorCtr="1">
              <a:spAutoFit/>
            </a:bodyPr>
            <a:lstStyle/>
            <a:p>
              <a:pPr algn="ctr"/>
              <a:r>
                <a:rPr lang="en-US" sz="800" dirty="0">
                  <a:latin typeface="Arial"/>
                  <a:cs typeface="Arial"/>
                </a:rPr>
                <a:t>p=3x10</a:t>
              </a:r>
              <a:r>
                <a:rPr lang="en-US" sz="800" baseline="30000" dirty="0">
                  <a:latin typeface="Arial"/>
                  <a:cs typeface="Arial"/>
                </a:rPr>
                <a:t>-4</a:t>
              </a:r>
            </a:p>
          </p:txBody>
        </p:sp>
      </p:grpSp>
      <p:grpSp>
        <p:nvGrpSpPr>
          <p:cNvPr id="21" name="Group 20"/>
          <p:cNvGrpSpPr/>
          <p:nvPr/>
        </p:nvGrpSpPr>
        <p:grpSpPr>
          <a:xfrm>
            <a:off x="2252570" y="4924180"/>
            <a:ext cx="1891665" cy="1263015"/>
            <a:chOff x="2605429" y="3537448"/>
            <a:chExt cx="1891665" cy="1263015"/>
          </a:xfrm>
        </p:grpSpPr>
        <p:pic>
          <p:nvPicPr>
            <p:cNvPr id="32" name="Picture 31" descr="1 - dCAS9-shRNA.pdf"/>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05429" y="3537448"/>
              <a:ext cx="1891665" cy="1263015"/>
            </a:xfrm>
            <a:prstGeom prst="rect">
              <a:avLst/>
            </a:prstGeom>
          </p:spPr>
        </p:pic>
        <p:sp>
          <p:nvSpPr>
            <p:cNvPr id="59" name="Oval 58"/>
            <p:cNvSpPr>
              <a:spLocks noChangeAspect="1"/>
            </p:cNvSpPr>
            <p:nvPr/>
          </p:nvSpPr>
          <p:spPr>
            <a:xfrm>
              <a:off x="3406187" y="4593654"/>
              <a:ext cx="58420" cy="58420"/>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extBox 69"/>
            <p:cNvSpPr txBox="1"/>
            <p:nvPr/>
          </p:nvSpPr>
          <p:spPr>
            <a:xfrm>
              <a:off x="3430294" y="3675492"/>
              <a:ext cx="533400" cy="123111"/>
            </a:xfrm>
            <a:prstGeom prst="rect">
              <a:avLst/>
            </a:prstGeom>
            <a:noFill/>
          </p:spPr>
          <p:txBody>
            <a:bodyPr wrap="square" lIns="0" tIns="0" rIns="0" bIns="0" rtlCol="0" anchor="ctr" anchorCtr="1">
              <a:spAutoFit/>
            </a:bodyPr>
            <a:lstStyle/>
            <a:p>
              <a:pPr algn="ctr"/>
              <a:r>
                <a:rPr lang="en-US" sz="800" dirty="0">
                  <a:latin typeface="Arial"/>
                  <a:cs typeface="Arial"/>
                </a:rPr>
                <a:t>p=0.56</a:t>
              </a:r>
              <a:endParaRPr lang="en-US" sz="800" baseline="30000" dirty="0">
                <a:latin typeface="Arial"/>
                <a:cs typeface="Arial"/>
              </a:endParaRPr>
            </a:p>
          </p:txBody>
        </p:sp>
      </p:grpSp>
      <p:grpSp>
        <p:nvGrpSpPr>
          <p:cNvPr id="26" name="Group 25"/>
          <p:cNvGrpSpPr/>
          <p:nvPr/>
        </p:nvGrpSpPr>
        <p:grpSpPr>
          <a:xfrm>
            <a:off x="4877816" y="4921324"/>
            <a:ext cx="1874520" cy="1285875"/>
            <a:chOff x="4940935" y="3537448"/>
            <a:chExt cx="1874520" cy="1285875"/>
          </a:xfrm>
        </p:grpSpPr>
        <p:pic>
          <p:nvPicPr>
            <p:cNvPr id="39" name="Picture 38" descr="1 - CRISPR-MAPK.pdf"/>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40935" y="3537448"/>
              <a:ext cx="1874520" cy="1285875"/>
            </a:xfrm>
            <a:prstGeom prst="rect">
              <a:avLst/>
            </a:prstGeom>
          </p:spPr>
        </p:pic>
        <p:sp>
          <p:nvSpPr>
            <p:cNvPr id="60" name="Oval 59"/>
            <p:cNvSpPr>
              <a:spLocks noChangeAspect="1"/>
            </p:cNvSpPr>
            <p:nvPr/>
          </p:nvSpPr>
          <p:spPr>
            <a:xfrm>
              <a:off x="6114019" y="4593654"/>
              <a:ext cx="58420" cy="58420"/>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TextBox 70"/>
            <p:cNvSpPr txBox="1"/>
            <p:nvPr/>
          </p:nvSpPr>
          <p:spPr>
            <a:xfrm>
              <a:off x="5700655" y="3675492"/>
              <a:ext cx="533400" cy="123111"/>
            </a:xfrm>
            <a:prstGeom prst="rect">
              <a:avLst/>
            </a:prstGeom>
            <a:noFill/>
          </p:spPr>
          <p:txBody>
            <a:bodyPr wrap="square" lIns="0" tIns="0" rIns="0" bIns="0" rtlCol="0" anchor="ctr" anchorCtr="1">
              <a:spAutoFit/>
            </a:bodyPr>
            <a:lstStyle/>
            <a:p>
              <a:pPr algn="ctr"/>
              <a:r>
                <a:rPr lang="en-US" sz="800" dirty="0">
                  <a:latin typeface="Arial"/>
                  <a:cs typeface="Arial"/>
                </a:rPr>
                <a:t>p=0.07</a:t>
              </a:r>
              <a:endParaRPr lang="en-US" sz="800" baseline="30000" dirty="0">
                <a:latin typeface="Arial"/>
                <a:cs typeface="Arial"/>
              </a:endParaRPr>
            </a:p>
          </p:txBody>
        </p:sp>
      </p:grpSp>
      <p:grpSp>
        <p:nvGrpSpPr>
          <p:cNvPr id="16" name="Group 15"/>
          <p:cNvGrpSpPr/>
          <p:nvPr/>
        </p:nvGrpSpPr>
        <p:grpSpPr>
          <a:xfrm>
            <a:off x="269585" y="6299801"/>
            <a:ext cx="1874520" cy="1285875"/>
            <a:chOff x="160243" y="5001927"/>
            <a:chExt cx="1874520" cy="1285875"/>
          </a:xfrm>
        </p:grpSpPr>
        <p:pic>
          <p:nvPicPr>
            <p:cNvPr id="33" name="Picture 32" descr="1 - CRISPR-shRNA.pdf"/>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0243" y="5001927"/>
              <a:ext cx="1874520" cy="1285875"/>
            </a:xfrm>
            <a:prstGeom prst="rect">
              <a:avLst/>
            </a:prstGeom>
          </p:spPr>
        </p:pic>
        <p:sp>
          <p:nvSpPr>
            <p:cNvPr id="63" name="Oval 62"/>
            <p:cNvSpPr>
              <a:spLocks noChangeAspect="1"/>
            </p:cNvSpPr>
            <p:nvPr/>
          </p:nvSpPr>
          <p:spPr>
            <a:xfrm>
              <a:off x="1840470" y="6059446"/>
              <a:ext cx="58420" cy="58420"/>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TextBox 71"/>
            <p:cNvSpPr txBox="1"/>
            <p:nvPr/>
          </p:nvSpPr>
          <p:spPr>
            <a:xfrm>
              <a:off x="942154" y="5159766"/>
              <a:ext cx="533400" cy="123111"/>
            </a:xfrm>
            <a:prstGeom prst="rect">
              <a:avLst/>
            </a:prstGeom>
            <a:noFill/>
          </p:spPr>
          <p:txBody>
            <a:bodyPr wrap="square" lIns="0" tIns="0" rIns="0" bIns="0" rtlCol="0" anchor="ctr" anchorCtr="1">
              <a:spAutoFit/>
            </a:bodyPr>
            <a:lstStyle/>
            <a:p>
              <a:pPr algn="ctr"/>
              <a:r>
                <a:rPr lang="en-US" sz="800" dirty="0">
                  <a:latin typeface="Arial"/>
                  <a:cs typeface="Arial"/>
                </a:rPr>
                <a:t>p&lt;10</a:t>
              </a:r>
              <a:r>
                <a:rPr lang="en-US" sz="800" baseline="30000" dirty="0">
                  <a:latin typeface="Arial"/>
                  <a:cs typeface="Arial"/>
                </a:rPr>
                <a:t>-5</a:t>
              </a:r>
            </a:p>
          </p:txBody>
        </p:sp>
      </p:grpSp>
      <p:grpSp>
        <p:nvGrpSpPr>
          <p:cNvPr id="22" name="Group 21"/>
          <p:cNvGrpSpPr/>
          <p:nvPr/>
        </p:nvGrpSpPr>
        <p:grpSpPr>
          <a:xfrm>
            <a:off x="269585" y="4912750"/>
            <a:ext cx="1874520" cy="1285875"/>
            <a:chOff x="2622574" y="5001927"/>
            <a:chExt cx="1874520" cy="1285875"/>
          </a:xfrm>
        </p:grpSpPr>
        <p:pic>
          <p:nvPicPr>
            <p:cNvPr id="35" name="Picture 34" descr="1 - shRNA-ORF.pdf"/>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622574" y="5001927"/>
              <a:ext cx="1874520" cy="1285875"/>
            </a:xfrm>
            <a:prstGeom prst="rect">
              <a:avLst/>
            </a:prstGeom>
          </p:spPr>
        </p:pic>
        <p:sp>
          <p:nvSpPr>
            <p:cNvPr id="62" name="Oval 61"/>
            <p:cNvSpPr>
              <a:spLocks noChangeAspect="1"/>
            </p:cNvSpPr>
            <p:nvPr/>
          </p:nvSpPr>
          <p:spPr>
            <a:xfrm>
              <a:off x="3547564" y="6057573"/>
              <a:ext cx="58420" cy="58420"/>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TextBox 72"/>
            <p:cNvSpPr txBox="1"/>
            <p:nvPr/>
          </p:nvSpPr>
          <p:spPr>
            <a:xfrm>
              <a:off x="3397721" y="5159766"/>
              <a:ext cx="533400" cy="123111"/>
            </a:xfrm>
            <a:prstGeom prst="rect">
              <a:avLst/>
            </a:prstGeom>
            <a:noFill/>
          </p:spPr>
          <p:txBody>
            <a:bodyPr wrap="square" lIns="0" tIns="0" rIns="0" bIns="0" rtlCol="0" anchor="ctr" anchorCtr="1">
              <a:spAutoFit/>
            </a:bodyPr>
            <a:lstStyle/>
            <a:p>
              <a:pPr algn="ctr"/>
              <a:r>
                <a:rPr lang="en-US" sz="800" dirty="0">
                  <a:latin typeface="Arial"/>
                  <a:cs typeface="Arial"/>
                </a:rPr>
                <a:t>p=0.053</a:t>
              </a:r>
              <a:endParaRPr lang="en-US" sz="800" baseline="30000" dirty="0">
                <a:latin typeface="Arial"/>
                <a:cs typeface="Arial"/>
              </a:endParaRPr>
            </a:p>
          </p:txBody>
        </p:sp>
      </p:grpSp>
      <p:grpSp>
        <p:nvGrpSpPr>
          <p:cNvPr id="75" name="Group 74"/>
          <p:cNvGrpSpPr/>
          <p:nvPr/>
        </p:nvGrpSpPr>
        <p:grpSpPr>
          <a:xfrm>
            <a:off x="4877816" y="6311231"/>
            <a:ext cx="1891665" cy="1263015"/>
            <a:chOff x="4940935" y="5001927"/>
            <a:chExt cx="1891665" cy="1263015"/>
          </a:xfrm>
        </p:grpSpPr>
        <p:pic>
          <p:nvPicPr>
            <p:cNvPr id="49" name="Picture 48" descr="1 - shRNA-MAPK.pdf"/>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940935" y="5001927"/>
              <a:ext cx="1891665" cy="1263015"/>
            </a:xfrm>
            <a:prstGeom prst="rect">
              <a:avLst/>
            </a:prstGeom>
          </p:spPr>
        </p:pic>
        <p:sp>
          <p:nvSpPr>
            <p:cNvPr id="61" name="Oval 60"/>
            <p:cNvSpPr>
              <a:spLocks noChangeAspect="1"/>
            </p:cNvSpPr>
            <p:nvPr/>
          </p:nvSpPr>
          <p:spPr>
            <a:xfrm>
              <a:off x="5592735" y="6055213"/>
              <a:ext cx="58420" cy="58420"/>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TextBox 73"/>
            <p:cNvSpPr txBox="1"/>
            <p:nvPr/>
          </p:nvSpPr>
          <p:spPr>
            <a:xfrm>
              <a:off x="5754394" y="5159766"/>
              <a:ext cx="533400" cy="123111"/>
            </a:xfrm>
            <a:prstGeom prst="rect">
              <a:avLst/>
            </a:prstGeom>
            <a:noFill/>
          </p:spPr>
          <p:txBody>
            <a:bodyPr wrap="square" lIns="0" tIns="0" rIns="0" bIns="0" rtlCol="0" anchor="ctr" anchorCtr="1">
              <a:spAutoFit/>
            </a:bodyPr>
            <a:lstStyle/>
            <a:p>
              <a:pPr algn="ctr"/>
              <a:r>
                <a:rPr lang="en-US" sz="800" dirty="0">
                  <a:latin typeface="Arial"/>
                  <a:cs typeface="Arial"/>
                </a:rPr>
                <a:t>p=0.20</a:t>
              </a:r>
              <a:endParaRPr lang="en-US" sz="800" baseline="30000" dirty="0">
                <a:latin typeface="Arial"/>
                <a:cs typeface="Arial"/>
              </a:endParaRPr>
            </a:p>
          </p:txBody>
        </p:sp>
      </p:grpSp>
      <p:grpSp>
        <p:nvGrpSpPr>
          <p:cNvPr id="2" name="Group 1"/>
          <p:cNvGrpSpPr/>
          <p:nvPr/>
        </p:nvGrpSpPr>
        <p:grpSpPr>
          <a:xfrm>
            <a:off x="269585" y="751597"/>
            <a:ext cx="1874520" cy="1285875"/>
            <a:chOff x="196089" y="5014411"/>
            <a:chExt cx="1874520" cy="1285875"/>
          </a:xfrm>
        </p:grpSpPr>
        <p:pic>
          <p:nvPicPr>
            <p:cNvPr id="4" name="Picture 3" descr="1 - ORF-TRANSPOSON.pdf"/>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96089" y="5014411"/>
              <a:ext cx="1874520" cy="1285875"/>
            </a:xfrm>
            <a:prstGeom prst="rect">
              <a:avLst/>
            </a:prstGeom>
          </p:spPr>
        </p:pic>
        <p:sp>
          <p:nvSpPr>
            <p:cNvPr id="5" name="Oval 4"/>
            <p:cNvSpPr>
              <a:spLocks noChangeAspect="1"/>
            </p:cNvSpPr>
            <p:nvPr/>
          </p:nvSpPr>
          <p:spPr>
            <a:xfrm>
              <a:off x="1862689" y="6074855"/>
              <a:ext cx="58420" cy="58420"/>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006709" y="5147412"/>
              <a:ext cx="533400" cy="123111"/>
            </a:xfrm>
            <a:prstGeom prst="rect">
              <a:avLst/>
            </a:prstGeom>
            <a:noFill/>
          </p:spPr>
          <p:txBody>
            <a:bodyPr wrap="square" lIns="0" tIns="0" rIns="0" bIns="0" rtlCol="0" anchor="ctr" anchorCtr="1">
              <a:spAutoFit/>
            </a:bodyPr>
            <a:lstStyle/>
            <a:p>
              <a:pPr algn="ctr"/>
              <a:r>
                <a:rPr lang="en-US" sz="800" dirty="0">
                  <a:latin typeface="Arial"/>
                  <a:cs typeface="Arial"/>
                </a:rPr>
                <a:t>p&lt;10</a:t>
              </a:r>
              <a:r>
                <a:rPr lang="en-US" sz="800" baseline="30000" dirty="0">
                  <a:latin typeface="Arial"/>
                  <a:cs typeface="Arial"/>
                </a:rPr>
                <a:t>-6</a:t>
              </a:r>
            </a:p>
          </p:txBody>
        </p:sp>
      </p:grpSp>
      <p:grpSp>
        <p:nvGrpSpPr>
          <p:cNvPr id="10" name="Group 9"/>
          <p:cNvGrpSpPr/>
          <p:nvPr/>
        </p:nvGrpSpPr>
        <p:grpSpPr>
          <a:xfrm>
            <a:off x="2252570" y="751597"/>
            <a:ext cx="1874520" cy="1285875"/>
            <a:chOff x="2747682" y="5574297"/>
            <a:chExt cx="1874520" cy="1285875"/>
          </a:xfrm>
        </p:grpSpPr>
        <p:grpSp>
          <p:nvGrpSpPr>
            <p:cNvPr id="11" name="Group 10"/>
            <p:cNvGrpSpPr/>
            <p:nvPr/>
          </p:nvGrpSpPr>
          <p:grpSpPr>
            <a:xfrm>
              <a:off x="2747682" y="5574297"/>
              <a:ext cx="1874520" cy="1285875"/>
              <a:chOff x="1972733" y="5535111"/>
              <a:chExt cx="1874520" cy="1285875"/>
            </a:xfrm>
          </p:grpSpPr>
          <p:pic>
            <p:nvPicPr>
              <p:cNvPr id="19" name="Picture 18" descr="1 - dCAS9-TRANSPOSON.pdf"/>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972733" y="5535111"/>
                <a:ext cx="1874520" cy="1285875"/>
              </a:xfrm>
              <a:prstGeom prst="rect">
                <a:avLst/>
              </a:prstGeom>
            </p:spPr>
          </p:pic>
          <p:sp>
            <p:nvSpPr>
              <p:cNvPr id="13" name="Oval 12"/>
              <p:cNvSpPr>
                <a:spLocks noChangeAspect="1"/>
              </p:cNvSpPr>
              <p:nvPr/>
            </p:nvSpPr>
            <p:spPr>
              <a:xfrm>
                <a:off x="3251223" y="6595556"/>
                <a:ext cx="58420" cy="58420"/>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TextBox 11"/>
            <p:cNvSpPr txBox="1"/>
            <p:nvPr/>
          </p:nvSpPr>
          <p:spPr>
            <a:xfrm>
              <a:off x="3492772" y="5689623"/>
              <a:ext cx="533400" cy="123111"/>
            </a:xfrm>
            <a:prstGeom prst="rect">
              <a:avLst/>
            </a:prstGeom>
            <a:noFill/>
          </p:spPr>
          <p:txBody>
            <a:bodyPr wrap="square" lIns="0" tIns="0" rIns="0" bIns="0" rtlCol="0" anchor="ctr" anchorCtr="1">
              <a:spAutoFit/>
            </a:bodyPr>
            <a:lstStyle/>
            <a:p>
              <a:pPr algn="ctr"/>
              <a:r>
                <a:rPr lang="en-US" sz="800" dirty="0">
                  <a:latin typeface="Arial"/>
                  <a:cs typeface="Arial"/>
                </a:rPr>
                <a:t>p=0.046</a:t>
              </a:r>
              <a:endParaRPr lang="en-US" sz="800" baseline="30000" dirty="0">
                <a:latin typeface="Arial"/>
                <a:cs typeface="Arial"/>
              </a:endParaRPr>
            </a:p>
          </p:txBody>
        </p:sp>
      </p:grpSp>
      <p:grpSp>
        <p:nvGrpSpPr>
          <p:cNvPr id="14" name="Group 13"/>
          <p:cNvGrpSpPr/>
          <p:nvPr/>
        </p:nvGrpSpPr>
        <p:grpSpPr>
          <a:xfrm>
            <a:off x="4877816" y="751597"/>
            <a:ext cx="1874520" cy="1285875"/>
            <a:chOff x="3896212" y="5490337"/>
            <a:chExt cx="1874520" cy="1285875"/>
          </a:xfrm>
        </p:grpSpPr>
        <p:pic>
          <p:nvPicPr>
            <p:cNvPr id="15" name="Picture 14" descr="1 - TRANSPOSON-MAPK.pdf"/>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896212" y="5490337"/>
              <a:ext cx="1874520" cy="1285875"/>
            </a:xfrm>
            <a:prstGeom prst="rect">
              <a:avLst/>
            </a:prstGeom>
          </p:spPr>
        </p:pic>
        <p:sp>
          <p:nvSpPr>
            <p:cNvPr id="20" name="Oval 19"/>
            <p:cNvSpPr>
              <a:spLocks noChangeAspect="1"/>
            </p:cNvSpPr>
            <p:nvPr/>
          </p:nvSpPr>
          <p:spPr>
            <a:xfrm>
              <a:off x="5151995" y="6549651"/>
              <a:ext cx="58420" cy="58420"/>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TextBox 37"/>
            <p:cNvSpPr txBox="1"/>
            <p:nvPr/>
          </p:nvSpPr>
          <p:spPr>
            <a:xfrm>
              <a:off x="4677015" y="5617312"/>
              <a:ext cx="533400" cy="123111"/>
            </a:xfrm>
            <a:prstGeom prst="rect">
              <a:avLst/>
            </a:prstGeom>
            <a:noFill/>
          </p:spPr>
          <p:txBody>
            <a:bodyPr wrap="square" lIns="0" tIns="0" rIns="0" bIns="0" rtlCol="0" anchor="ctr" anchorCtr="1">
              <a:spAutoFit/>
            </a:bodyPr>
            <a:lstStyle/>
            <a:p>
              <a:pPr algn="ctr"/>
              <a:r>
                <a:rPr lang="en-US" sz="800" dirty="0">
                  <a:latin typeface="Arial"/>
                  <a:cs typeface="Arial"/>
                </a:rPr>
                <a:t>p=7.3x10</a:t>
              </a:r>
              <a:r>
                <a:rPr lang="en-US" sz="800" baseline="30000" dirty="0">
                  <a:latin typeface="Arial"/>
                  <a:cs typeface="Arial"/>
                </a:rPr>
                <a:t>-4</a:t>
              </a:r>
            </a:p>
          </p:txBody>
        </p:sp>
      </p:grpSp>
    </p:spTree>
    <p:extLst>
      <p:ext uri="{BB962C8B-B14F-4D97-AF65-F5344CB8AC3E}">
        <p14:creationId xmlns:p14="http://schemas.microsoft.com/office/powerpoint/2010/main" val="2327946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46222"/>
            <a:ext cx="84960" cy="153888"/>
          </a:xfrm>
          <a:prstGeom prst="rect">
            <a:avLst/>
          </a:prstGeom>
          <a:noFill/>
        </p:spPr>
        <p:txBody>
          <a:bodyPr wrap="none" lIns="0" tIns="0" rIns="0" bIns="0" rtlCol="0">
            <a:spAutoFit/>
          </a:bodyPr>
          <a:lstStyle/>
          <a:p>
            <a:r>
              <a:rPr lang="en-US" sz="1000" dirty="0">
                <a:latin typeface="Arial" panose="020B0604020202020204" pitchFamily="34" charset="0"/>
                <a:cs typeface="Arial" panose="020B0604020202020204" pitchFamily="34" charset="0"/>
              </a:rPr>
              <a:t>A</a:t>
            </a:r>
          </a:p>
        </p:txBody>
      </p:sp>
      <p:graphicFrame>
        <p:nvGraphicFramePr>
          <p:cNvPr id="33" name="Table 32"/>
          <p:cNvGraphicFramePr>
            <a:graphicFrameLocks noGrp="1"/>
          </p:cNvGraphicFramePr>
          <p:nvPr/>
        </p:nvGraphicFramePr>
        <p:xfrm>
          <a:off x="380993" y="1673102"/>
          <a:ext cx="1642540" cy="665166"/>
        </p:xfrm>
        <a:graphic>
          <a:graphicData uri="http://schemas.openxmlformats.org/drawingml/2006/table">
            <a:tbl>
              <a:tblPr>
                <a:tableStyleId>{5C22544A-7EE6-4342-B048-85BDC9FD1C3A}</a:tableStyleId>
              </a:tblPr>
              <a:tblGrid>
                <a:gridCol w="82127">
                  <a:extLst>
                    <a:ext uri="{9D8B030D-6E8A-4147-A177-3AD203B41FA5}">
                      <a16:colId xmlns:a16="http://schemas.microsoft.com/office/drawing/2014/main" val="20000"/>
                    </a:ext>
                  </a:extLst>
                </a:gridCol>
                <a:gridCol w="82127">
                  <a:extLst>
                    <a:ext uri="{9D8B030D-6E8A-4147-A177-3AD203B41FA5}">
                      <a16:colId xmlns:a16="http://schemas.microsoft.com/office/drawing/2014/main" val="20001"/>
                    </a:ext>
                  </a:extLst>
                </a:gridCol>
                <a:gridCol w="82127">
                  <a:extLst>
                    <a:ext uri="{9D8B030D-6E8A-4147-A177-3AD203B41FA5}">
                      <a16:colId xmlns:a16="http://schemas.microsoft.com/office/drawing/2014/main" val="20002"/>
                    </a:ext>
                  </a:extLst>
                </a:gridCol>
                <a:gridCol w="82127">
                  <a:extLst>
                    <a:ext uri="{9D8B030D-6E8A-4147-A177-3AD203B41FA5}">
                      <a16:colId xmlns:a16="http://schemas.microsoft.com/office/drawing/2014/main" val="20003"/>
                    </a:ext>
                  </a:extLst>
                </a:gridCol>
                <a:gridCol w="82127">
                  <a:extLst>
                    <a:ext uri="{9D8B030D-6E8A-4147-A177-3AD203B41FA5}">
                      <a16:colId xmlns:a16="http://schemas.microsoft.com/office/drawing/2014/main" val="20004"/>
                    </a:ext>
                  </a:extLst>
                </a:gridCol>
                <a:gridCol w="82127">
                  <a:extLst>
                    <a:ext uri="{9D8B030D-6E8A-4147-A177-3AD203B41FA5}">
                      <a16:colId xmlns:a16="http://schemas.microsoft.com/office/drawing/2014/main" val="20005"/>
                    </a:ext>
                  </a:extLst>
                </a:gridCol>
                <a:gridCol w="82127">
                  <a:extLst>
                    <a:ext uri="{9D8B030D-6E8A-4147-A177-3AD203B41FA5}">
                      <a16:colId xmlns:a16="http://schemas.microsoft.com/office/drawing/2014/main" val="20006"/>
                    </a:ext>
                  </a:extLst>
                </a:gridCol>
                <a:gridCol w="82127">
                  <a:extLst>
                    <a:ext uri="{9D8B030D-6E8A-4147-A177-3AD203B41FA5}">
                      <a16:colId xmlns:a16="http://schemas.microsoft.com/office/drawing/2014/main" val="20007"/>
                    </a:ext>
                  </a:extLst>
                </a:gridCol>
                <a:gridCol w="82127">
                  <a:extLst>
                    <a:ext uri="{9D8B030D-6E8A-4147-A177-3AD203B41FA5}">
                      <a16:colId xmlns:a16="http://schemas.microsoft.com/office/drawing/2014/main" val="20008"/>
                    </a:ext>
                  </a:extLst>
                </a:gridCol>
                <a:gridCol w="82127">
                  <a:extLst>
                    <a:ext uri="{9D8B030D-6E8A-4147-A177-3AD203B41FA5}">
                      <a16:colId xmlns:a16="http://schemas.microsoft.com/office/drawing/2014/main" val="20009"/>
                    </a:ext>
                  </a:extLst>
                </a:gridCol>
                <a:gridCol w="82127">
                  <a:extLst>
                    <a:ext uri="{9D8B030D-6E8A-4147-A177-3AD203B41FA5}">
                      <a16:colId xmlns:a16="http://schemas.microsoft.com/office/drawing/2014/main" val="20010"/>
                    </a:ext>
                  </a:extLst>
                </a:gridCol>
                <a:gridCol w="82127">
                  <a:extLst>
                    <a:ext uri="{9D8B030D-6E8A-4147-A177-3AD203B41FA5}">
                      <a16:colId xmlns:a16="http://schemas.microsoft.com/office/drawing/2014/main" val="20011"/>
                    </a:ext>
                  </a:extLst>
                </a:gridCol>
                <a:gridCol w="82127">
                  <a:extLst>
                    <a:ext uri="{9D8B030D-6E8A-4147-A177-3AD203B41FA5}">
                      <a16:colId xmlns:a16="http://schemas.microsoft.com/office/drawing/2014/main" val="20012"/>
                    </a:ext>
                  </a:extLst>
                </a:gridCol>
                <a:gridCol w="82127">
                  <a:extLst>
                    <a:ext uri="{9D8B030D-6E8A-4147-A177-3AD203B41FA5}">
                      <a16:colId xmlns:a16="http://schemas.microsoft.com/office/drawing/2014/main" val="20013"/>
                    </a:ext>
                  </a:extLst>
                </a:gridCol>
                <a:gridCol w="82127">
                  <a:extLst>
                    <a:ext uri="{9D8B030D-6E8A-4147-A177-3AD203B41FA5}">
                      <a16:colId xmlns:a16="http://schemas.microsoft.com/office/drawing/2014/main" val="20014"/>
                    </a:ext>
                  </a:extLst>
                </a:gridCol>
                <a:gridCol w="82127">
                  <a:extLst>
                    <a:ext uri="{9D8B030D-6E8A-4147-A177-3AD203B41FA5}">
                      <a16:colId xmlns:a16="http://schemas.microsoft.com/office/drawing/2014/main" val="20015"/>
                    </a:ext>
                  </a:extLst>
                </a:gridCol>
                <a:gridCol w="82127">
                  <a:extLst>
                    <a:ext uri="{9D8B030D-6E8A-4147-A177-3AD203B41FA5}">
                      <a16:colId xmlns:a16="http://schemas.microsoft.com/office/drawing/2014/main" val="20016"/>
                    </a:ext>
                  </a:extLst>
                </a:gridCol>
                <a:gridCol w="82127">
                  <a:extLst>
                    <a:ext uri="{9D8B030D-6E8A-4147-A177-3AD203B41FA5}">
                      <a16:colId xmlns:a16="http://schemas.microsoft.com/office/drawing/2014/main" val="20017"/>
                    </a:ext>
                  </a:extLst>
                </a:gridCol>
                <a:gridCol w="82127">
                  <a:extLst>
                    <a:ext uri="{9D8B030D-6E8A-4147-A177-3AD203B41FA5}">
                      <a16:colId xmlns:a16="http://schemas.microsoft.com/office/drawing/2014/main" val="20018"/>
                    </a:ext>
                  </a:extLst>
                </a:gridCol>
                <a:gridCol w="82127">
                  <a:extLst>
                    <a:ext uri="{9D8B030D-6E8A-4147-A177-3AD203B41FA5}">
                      <a16:colId xmlns:a16="http://schemas.microsoft.com/office/drawing/2014/main" val="20019"/>
                    </a:ext>
                  </a:extLst>
                </a:gridCol>
              </a:tblGrid>
              <a:tr h="665166">
                <a:tc>
                  <a:txBody>
                    <a:bodyPr/>
                    <a:lstStyle/>
                    <a:p>
                      <a:pPr algn="l" fontAlgn="b"/>
                      <a:r>
                        <a:rPr lang="en-US" sz="700" b="0" u="none" strike="noStrike" dirty="0">
                          <a:solidFill>
                            <a:schemeClr val="tx1"/>
                          </a:solidFill>
                          <a:effectLst/>
                          <a:latin typeface="Arial" panose="020B0604020202020204" pitchFamily="34" charset="0"/>
                          <a:cs typeface="Arial" panose="020B0604020202020204" pitchFamily="34" charset="0"/>
                        </a:rPr>
                        <a:t>WM278</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b="0" u="none" strike="noStrike" dirty="0">
                          <a:solidFill>
                            <a:schemeClr val="tx1"/>
                          </a:solidFill>
                          <a:effectLst/>
                          <a:latin typeface="Arial" panose="020B0604020202020204" pitchFamily="34" charset="0"/>
                          <a:cs typeface="Arial" panose="020B0604020202020204" pitchFamily="34" charset="0"/>
                        </a:rPr>
                        <a:t>WM35</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b="0" u="none" strike="noStrike" dirty="0">
                          <a:solidFill>
                            <a:schemeClr val="tx1"/>
                          </a:solidFill>
                          <a:effectLst/>
                          <a:latin typeface="Arial" panose="020B0604020202020204" pitchFamily="34" charset="0"/>
                          <a:cs typeface="Arial" panose="020B0604020202020204" pitchFamily="34" charset="0"/>
                        </a:rPr>
                        <a:t>MMAC-SF</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b="0" u="none" strike="noStrike" dirty="0">
                          <a:solidFill>
                            <a:schemeClr val="tx1"/>
                          </a:solidFill>
                          <a:effectLst/>
                          <a:latin typeface="Arial" panose="020B0604020202020204" pitchFamily="34" charset="0"/>
                          <a:cs typeface="Arial" panose="020B0604020202020204" pitchFamily="34" charset="0"/>
                        </a:rPr>
                        <a:t>UACC-62</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b="0" u="none" strike="noStrike" dirty="0">
                          <a:solidFill>
                            <a:schemeClr val="tx1"/>
                          </a:solidFill>
                          <a:effectLst/>
                          <a:latin typeface="Arial" panose="020B0604020202020204" pitchFamily="34" charset="0"/>
                          <a:cs typeface="Arial" panose="020B0604020202020204" pitchFamily="34" charset="0"/>
                        </a:rPr>
                        <a:t>COLO-858</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b="0" u="none" strike="noStrike" dirty="0">
                          <a:solidFill>
                            <a:schemeClr val="tx1"/>
                          </a:solidFill>
                          <a:effectLst/>
                          <a:latin typeface="Arial" panose="020B0604020202020204" pitchFamily="34" charset="0"/>
                          <a:cs typeface="Arial" panose="020B0604020202020204" pitchFamily="34" charset="0"/>
                        </a:rPr>
                        <a:t>IGR-37</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b="0" u="none" strike="noStrike" dirty="0">
                          <a:solidFill>
                            <a:schemeClr val="tx1"/>
                          </a:solidFill>
                          <a:effectLst/>
                          <a:latin typeface="Arial" panose="020B0604020202020204" pitchFamily="34" charset="0"/>
                          <a:cs typeface="Arial" panose="020B0604020202020204" pitchFamily="34" charset="0"/>
                        </a:rPr>
                        <a:t>K2</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b="0" u="none" strike="noStrike" dirty="0">
                          <a:solidFill>
                            <a:schemeClr val="tx1"/>
                          </a:solidFill>
                          <a:effectLst/>
                          <a:latin typeface="Arial" panose="020B0604020202020204" pitchFamily="34" charset="0"/>
                          <a:cs typeface="Arial" panose="020B0604020202020204" pitchFamily="34" charset="0"/>
                        </a:rPr>
                        <a:t>MEL-HO</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b="0" u="none" strike="noStrike" dirty="0">
                          <a:solidFill>
                            <a:schemeClr val="tx1"/>
                          </a:solidFill>
                          <a:effectLst/>
                          <a:latin typeface="Arial" panose="020B0604020202020204" pitchFamily="34" charset="0"/>
                          <a:cs typeface="Arial" panose="020B0604020202020204" pitchFamily="34" charset="0"/>
                        </a:rPr>
                        <a:t>C32</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b="0" u="none" strike="noStrike" dirty="0">
                          <a:solidFill>
                            <a:schemeClr val="tx1"/>
                          </a:solidFill>
                          <a:effectLst/>
                          <a:latin typeface="Arial" panose="020B0604020202020204" pitchFamily="34" charset="0"/>
                          <a:cs typeface="Arial" panose="020B0604020202020204" pitchFamily="34" charset="0"/>
                        </a:rPr>
                        <a:t>COLO-849</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b="0" u="none" strike="noStrike" dirty="0">
                          <a:solidFill>
                            <a:schemeClr val="tx1"/>
                          </a:solidFill>
                          <a:effectLst/>
                          <a:latin typeface="Arial" panose="020B0604020202020204" pitchFamily="34" charset="0"/>
                          <a:cs typeface="Arial" panose="020B0604020202020204" pitchFamily="34" charset="0"/>
                        </a:rPr>
                        <a:t>RVH-421</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b="0" u="none" strike="noStrike" dirty="0">
                          <a:solidFill>
                            <a:schemeClr val="tx1"/>
                          </a:solidFill>
                          <a:effectLst/>
                          <a:latin typeface="Arial" panose="020B0604020202020204" pitchFamily="34" charset="0"/>
                          <a:cs typeface="Arial" panose="020B0604020202020204" pitchFamily="34" charset="0"/>
                        </a:rPr>
                        <a:t>COLO 853</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b="0" u="none" strike="noStrike" dirty="0">
                          <a:solidFill>
                            <a:schemeClr val="tx1"/>
                          </a:solidFill>
                          <a:effectLst/>
                          <a:latin typeface="Arial" panose="020B0604020202020204" pitchFamily="34" charset="0"/>
                          <a:cs typeface="Arial" panose="020B0604020202020204" pitchFamily="34" charset="0"/>
                        </a:rPr>
                        <a:t>A101D</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b="0" u="none" strike="noStrike" dirty="0">
                          <a:solidFill>
                            <a:schemeClr val="tx1"/>
                          </a:solidFill>
                          <a:effectLst/>
                          <a:latin typeface="Arial" panose="020B0604020202020204" pitchFamily="34" charset="0"/>
                          <a:cs typeface="Arial" panose="020B0604020202020204" pitchFamily="34" charset="0"/>
                        </a:rPr>
                        <a:t>UACC-257</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b="0" u="none" strike="noStrike" dirty="0">
                          <a:solidFill>
                            <a:schemeClr val="tx1"/>
                          </a:solidFill>
                          <a:effectLst/>
                          <a:latin typeface="Arial" panose="020B0604020202020204" pitchFamily="34" charset="0"/>
                          <a:cs typeface="Arial" panose="020B0604020202020204" pitchFamily="34" charset="0"/>
                        </a:rPr>
                        <a:t>M-14</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b="0" u="none" strike="noStrike" dirty="0">
                          <a:solidFill>
                            <a:schemeClr val="tx1"/>
                          </a:solidFill>
                          <a:effectLst/>
                          <a:latin typeface="Arial" panose="020B0604020202020204" pitchFamily="34" charset="0"/>
                          <a:cs typeface="Arial" panose="020B0604020202020204" pitchFamily="34" charset="0"/>
                        </a:rPr>
                        <a:t>HT-144</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b="0" u="none" strike="noStrike" dirty="0">
                          <a:solidFill>
                            <a:schemeClr val="tx1"/>
                          </a:solidFill>
                          <a:effectLst/>
                          <a:latin typeface="Arial" panose="020B0604020202020204" pitchFamily="34" charset="0"/>
                          <a:cs typeface="Arial" panose="020B0604020202020204" pitchFamily="34" charset="0"/>
                        </a:rPr>
                        <a:t>MZ7-mel</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b="0" u="none" strike="noStrike" dirty="0">
                          <a:solidFill>
                            <a:schemeClr val="tx1"/>
                          </a:solidFill>
                          <a:effectLst/>
                          <a:latin typeface="Arial" panose="020B0604020202020204" pitchFamily="34" charset="0"/>
                          <a:cs typeface="Arial" panose="020B0604020202020204" pitchFamily="34" charset="0"/>
                        </a:rPr>
                        <a:t>IST-MEL1</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b="0" u="none" strike="noStrike" dirty="0">
                          <a:solidFill>
                            <a:schemeClr val="tx1"/>
                          </a:solidFill>
                          <a:effectLst/>
                          <a:latin typeface="Arial" panose="020B0604020202020204" pitchFamily="34" charset="0"/>
                          <a:cs typeface="Arial" panose="020B0604020202020204" pitchFamily="34" charset="0"/>
                        </a:rPr>
                        <a:t>WM1552C</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b="0" u="none" strike="noStrike" dirty="0">
                          <a:solidFill>
                            <a:schemeClr val="tx1"/>
                          </a:solidFill>
                          <a:effectLst/>
                          <a:latin typeface="Arial" panose="020B0604020202020204" pitchFamily="34" charset="0"/>
                          <a:cs typeface="Arial" panose="020B0604020202020204" pitchFamily="34" charset="0"/>
                        </a:rPr>
                        <a:t>IPC-298</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extLst>
                  <a:ext uri="{0D108BD9-81ED-4DB2-BD59-A6C34878D82A}">
                    <a16:rowId xmlns:a16="http://schemas.microsoft.com/office/drawing/2014/main" val="10000"/>
                  </a:ext>
                </a:extLst>
              </a:tr>
            </a:tbl>
          </a:graphicData>
        </a:graphic>
      </p:graphicFrame>
      <p:graphicFrame>
        <p:nvGraphicFramePr>
          <p:cNvPr id="34" name="Table 33"/>
          <p:cNvGraphicFramePr>
            <a:graphicFrameLocks noGrp="1"/>
          </p:cNvGraphicFramePr>
          <p:nvPr>
            <p:extLst>
              <p:ext uri="{D42A27DB-BD31-4B8C-83A1-F6EECF244321}">
                <p14:modId xmlns:p14="http://schemas.microsoft.com/office/powerpoint/2010/main" val="1375918427"/>
              </p:ext>
            </p:extLst>
          </p:nvPr>
        </p:nvGraphicFramePr>
        <p:xfrm>
          <a:off x="2054476" y="1673102"/>
          <a:ext cx="1752598" cy="665166"/>
        </p:xfrm>
        <a:graphic>
          <a:graphicData uri="http://schemas.openxmlformats.org/drawingml/2006/table">
            <a:tbl>
              <a:tblPr>
                <a:tableStyleId>{5C22544A-7EE6-4342-B048-85BDC9FD1C3A}</a:tableStyleId>
              </a:tblPr>
              <a:tblGrid>
                <a:gridCol w="81493">
                  <a:extLst>
                    <a:ext uri="{9D8B030D-6E8A-4147-A177-3AD203B41FA5}">
                      <a16:colId xmlns:a16="http://schemas.microsoft.com/office/drawing/2014/main" val="20000"/>
                    </a:ext>
                  </a:extLst>
                </a:gridCol>
                <a:gridCol w="81493">
                  <a:extLst>
                    <a:ext uri="{9D8B030D-6E8A-4147-A177-3AD203B41FA5}">
                      <a16:colId xmlns:a16="http://schemas.microsoft.com/office/drawing/2014/main" val="20001"/>
                    </a:ext>
                  </a:extLst>
                </a:gridCol>
                <a:gridCol w="81493">
                  <a:extLst>
                    <a:ext uri="{9D8B030D-6E8A-4147-A177-3AD203B41FA5}">
                      <a16:colId xmlns:a16="http://schemas.microsoft.com/office/drawing/2014/main" val="20002"/>
                    </a:ext>
                  </a:extLst>
                </a:gridCol>
                <a:gridCol w="81493">
                  <a:extLst>
                    <a:ext uri="{9D8B030D-6E8A-4147-A177-3AD203B41FA5}">
                      <a16:colId xmlns:a16="http://schemas.microsoft.com/office/drawing/2014/main" val="20003"/>
                    </a:ext>
                  </a:extLst>
                </a:gridCol>
                <a:gridCol w="81493">
                  <a:extLst>
                    <a:ext uri="{9D8B030D-6E8A-4147-A177-3AD203B41FA5}">
                      <a16:colId xmlns:a16="http://schemas.microsoft.com/office/drawing/2014/main" val="20004"/>
                    </a:ext>
                  </a:extLst>
                </a:gridCol>
                <a:gridCol w="81493">
                  <a:extLst>
                    <a:ext uri="{9D8B030D-6E8A-4147-A177-3AD203B41FA5}">
                      <a16:colId xmlns:a16="http://schemas.microsoft.com/office/drawing/2014/main" val="20005"/>
                    </a:ext>
                  </a:extLst>
                </a:gridCol>
                <a:gridCol w="81493">
                  <a:extLst>
                    <a:ext uri="{9D8B030D-6E8A-4147-A177-3AD203B41FA5}">
                      <a16:colId xmlns:a16="http://schemas.microsoft.com/office/drawing/2014/main" val="20006"/>
                    </a:ext>
                  </a:extLst>
                </a:gridCol>
                <a:gridCol w="81493">
                  <a:extLst>
                    <a:ext uri="{9D8B030D-6E8A-4147-A177-3AD203B41FA5}">
                      <a16:colId xmlns:a16="http://schemas.microsoft.com/office/drawing/2014/main" val="20007"/>
                    </a:ext>
                  </a:extLst>
                </a:gridCol>
                <a:gridCol w="81493">
                  <a:extLst>
                    <a:ext uri="{9D8B030D-6E8A-4147-A177-3AD203B41FA5}">
                      <a16:colId xmlns:a16="http://schemas.microsoft.com/office/drawing/2014/main" val="20008"/>
                    </a:ext>
                  </a:extLst>
                </a:gridCol>
                <a:gridCol w="81493">
                  <a:extLst>
                    <a:ext uri="{9D8B030D-6E8A-4147-A177-3AD203B41FA5}">
                      <a16:colId xmlns:a16="http://schemas.microsoft.com/office/drawing/2014/main" val="20009"/>
                    </a:ext>
                  </a:extLst>
                </a:gridCol>
                <a:gridCol w="81493">
                  <a:extLst>
                    <a:ext uri="{9D8B030D-6E8A-4147-A177-3AD203B41FA5}">
                      <a16:colId xmlns:a16="http://schemas.microsoft.com/office/drawing/2014/main" val="20010"/>
                    </a:ext>
                  </a:extLst>
                </a:gridCol>
                <a:gridCol w="81493">
                  <a:extLst>
                    <a:ext uri="{9D8B030D-6E8A-4147-A177-3AD203B41FA5}">
                      <a16:colId xmlns:a16="http://schemas.microsoft.com/office/drawing/2014/main" val="20011"/>
                    </a:ext>
                  </a:extLst>
                </a:gridCol>
                <a:gridCol w="81493">
                  <a:extLst>
                    <a:ext uri="{9D8B030D-6E8A-4147-A177-3AD203B41FA5}">
                      <a16:colId xmlns:a16="http://schemas.microsoft.com/office/drawing/2014/main" val="20012"/>
                    </a:ext>
                  </a:extLst>
                </a:gridCol>
                <a:gridCol w="81493">
                  <a:extLst>
                    <a:ext uri="{9D8B030D-6E8A-4147-A177-3AD203B41FA5}">
                      <a16:colId xmlns:a16="http://schemas.microsoft.com/office/drawing/2014/main" val="20013"/>
                    </a:ext>
                  </a:extLst>
                </a:gridCol>
                <a:gridCol w="76462">
                  <a:extLst>
                    <a:ext uri="{9D8B030D-6E8A-4147-A177-3AD203B41FA5}">
                      <a16:colId xmlns:a16="http://schemas.microsoft.com/office/drawing/2014/main" val="20014"/>
                    </a:ext>
                  </a:extLst>
                </a:gridCol>
                <a:gridCol w="76462">
                  <a:extLst>
                    <a:ext uri="{9D8B030D-6E8A-4147-A177-3AD203B41FA5}">
                      <a16:colId xmlns:a16="http://schemas.microsoft.com/office/drawing/2014/main" val="20015"/>
                    </a:ext>
                  </a:extLst>
                </a:gridCol>
                <a:gridCol w="76462">
                  <a:extLst>
                    <a:ext uri="{9D8B030D-6E8A-4147-A177-3AD203B41FA5}">
                      <a16:colId xmlns:a16="http://schemas.microsoft.com/office/drawing/2014/main" val="20016"/>
                    </a:ext>
                  </a:extLst>
                </a:gridCol>
                <a:gridCol w="76462">
                  <a:extLst>
                    <a:ext uri="{9D8B030D-6E8A-4147-A177-3AD203B41FA5}">
                      <a16:colId xmlns:a16="http://schemas.microsoft.com/office/drawing/2014/main" val="20017"/>
                    </a:ext>
                  </a:extLst>
                </a:gridCol>
                <a:gridCol w="76462">
                  <a:extLst>
                    <a:ext uri="{9D8B030D-6E8A-4147-A177-3AD203B41FA5}">
                      <a16:colId xmlns:a16="http://schemas.microsoft.com/office/drawing/2014/main" val="20018"/>
                    </a:ext>
                  </a:extLst>
                </a:gridCol>
                <a:gridCol w="76462">
                  <a:extLst>
                    <a:ext uri="{9D8B030D-6E8A-4147-A177-3AD203B41FA5}">
                      <a16:colId xmlns:a16="http://schemas.microsoft.com/office/drawing/2014/main" val="20019"/>
                    </a:ext>
                  </a:extLst>
                </a:gridCol>
                <a:gridCol w="76462">
                  <a:extLst>
                    <a:ext uri="{9D8B030D-6E8A-4147-A177-3AD203B41FA5}">
                      <a16:colId xmlns:a16="http://schemas.microsoft.com/office/drawing/2014/main" val="20020"/>
                    </a:ext>
                  </a:extLst>
                </a:gridCol>
                <a:gridCol w="76462">
                  <a:extLst>
                    <a:ext uri="{9D8B030D-6E8A-4147-A177-3AD203B41FA5}">
                      <a16:colId xmlns:a16="http://schemas.microsoft.com/office/drawing/2014/main" val="20021"/>
                    </a:ext>
                  </a:extLst>
                </a:gridCol>
              </a:tblGrid>
              <a:tr h="665166">
                <a:tc>
                  <a:txBody>
                    <a:bodyPr/>
                    <a:lstStyle/>
                    <a:p>
                      <a:pPr algn="l" fontAlgn="b"/>
                      <a:r>
                        <a:rPr lang="en-US" sz="700" u="none" strike="noStrike" dirty="0">
                          <a:solidFill>
                            <a:schemeClr val="tx1"/>
                          </a:solidFill>
                          <a:effectLst/>
                          <a:latin typeface="Arial" panose="020B0604020202020204" pitchFamily="34" charset="0"/>
                          <a:cs typeface="Arial" panose="020B0604020202020204" pitchFamily="34" charset="0"/>
                        </a:rPr>
                        <a:t>LB2518-MEL</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u="none" strike="noStrike" dirty="0">
                          <a:solidFill>
                            <a:schemeClr val="tx1"/>
                          </a:solidFill>
                          <a:effectLst/>
                          <a:latin typeface="Arial" panose="020B0604020202020204" pitchFamily="34" charset="0"/>
                          <a:cs typeface="Arial" panose="020B0604020202020204" pitchFamily="34" charset="0"/>
                        </a:rPr>
                        <a:t>MZ2-MEL</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u="none" strike="noStrike" dirty="0">
                          <a:solidFill>
                            <a:schemeClr val="tx1"/>
                          </a:solidFill>
                          <a:effectLst/>
                          <a:latin typeface="Arial" panose="020B0604020202020204" pitchFamily="34" charset="0"/>
                          <a:cs typeface="Arial" panose="020B0604020202020204" pitchFamily="34" charset="0"/>
                        </a:rPr>
                        <a:t>COLO-679</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u="none" strike="noStrike" dirty="0">
                          <a:solidFill>
                            <a:schemeClr val="tx1"/>
                          </a:solidFill>
                          <a:effectLst/>
                          <a:latin typeface="Arial" panose="020B0604020202020204" pitchFamily="34" charset="0"/>
                          <a:cs typeface="Arial" panose="020B0604020202020204" pitchFamily="34" charset="0"/>
                        </a:rPr>
                        <a:t>CHL-1</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u="none" strike="noStrike" dirty="0">
                          <a:solidFill>
                            <a:schemeClr val="tx1"/>
                          </a:solidFill>
                          <a:effectLst/>
                          <a:latin typeface="Arial" panose="020B0604020202020204" pitchFamily="34" charset="0"/>
                          <a:cs typeface="Arial" panose="020B0604020202020204" pitchFamily="34" charset="0"/>
                        </a:rPr>
                        <a:t>LOXIMVI</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u="none" strike="noStrike" dirty="0">
                          <a:solidFill>
                            <a:schemeClr val="tx1"/>
                          </a:solidFill>
                          <a:effectLst/>
                          <a:latin typeface="Arial" panose="020B0604020202020204" pitchFamily="34" charset="0"/>
                          <a:cs typeface="Arial" panose="020B0604020202020204" pitchFamily="34" charset="0"/>
                        </a:rPr>
                        <a:t>A2058</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u="none" strike="noStrike" dirty="0">
                          <a:solidFill>
                            <a:schemeClr val="tx1"/>
                          </a:solidFill>
                          <a:effectLst/>
                          <a:latin typeface="Arial" panose="020B0604020202020204" pitchFamily="34" charset="0"/>
                          <a:cs typeface="Arial" panose="020B0604020202020204" pitchFamily="34" charset="0"/>
                        </a:rPr>
                        <a:t>CP66-MEL</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u="none" strike="noStrike" dirty="0">
                          <a:solidFill>
                            <a:schemeClr val="tx1"/>
                          </a:solidFill>
                          <a:effectLst/>
                          <a:latin typeface="Arial" panose="020B0604020202020204" pitchFamily="34" charset="0"/>
                          <a:cs typeface="Arial" panose="020B0604020202020204" pitchFamily="34" charset="0"/>
                        </a:rPr>
                        <a:t>WM902B</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u="none" strike="noStrike" dirty="0">
                          <a:solidFill>
                            <a:schemeClr val="tx1"/>
                          </a:solidFill>
                          <a:effectLst/>
                          <a:latin typeface="Arial" panose="020B0604020202020204" pitchFamily="34" charset="0"/>
                          <a:cs typeface="Arial" panose="020B0604020202020204" pitchFamily="34" charset="0"/>
                        </a:rPr>
                        <a:t>IGR-1</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u="none" strike="noStrike" dirty="0">
                          <a:solidFill>
                            <a:schemeClr val="tx1"/>
                          </a:solidFill>
                          <a:effectLst/>
                          <a:latin typeface="Arial" panose="020B0604020202020204" pitchFamily="34" charset="0"/>
                          <a:cs typeface="Arial" panose="020B0604020202020204" pitchFamily="34" charset="0"/>
                        </a:rPr>
                        <a:t>WM-115</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u="none" strike="noStrike" dirty="0">
                          <a:solidFill>
                            <a:schemeClr val="tx1"/>
                          </a:solidFill>
                          <a:effectLst/>
                          <a:latin typeface="Arial" panose="020B0604020202020204" pitchFamily="34" charset="0"/>
                          <a:cs typeface="Arial" panose="020B0604020202020204" pitchFamily="34" charset="0"/>
                        </a:rPr>
                        <a:t>SK-MEL-119</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u="none" strike="noStrike" dirty="0">
                          <a:solidFill>
                            <a:schemeClr val="tx1"/>
                          </a:solidFill>
                          <a:effectLst/>
                          <a:latin typeface="Arial" panose="020B0604020202020204" pitchFamily="34" charset="0"/>
                          <a:cs typeface="Arial" panose="020B0604020202020204" pitchFamily="34" charset="0"/>
                        </a:rPr>
                        <a:t>SK-MEL-28</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u="none" strike="noStrike" dirty="0">
                          <a:solidFill>
                            <a:schemeClr val="tx1"/>
                          </a:solidFill>
                          <a:effectLst/>
                          <a:latin typeface="Arial" panose="020B0604020202020204" pitchFamily="34" charset="0"/>
                          <a:cs typeface="Arial" panose="020B0604020202020204" pitchFamily="34" charset="0"/>
                        </a:rPr>
                        <a:t>VMRC-MELG</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u="none" strike="noStrike" dirty="0">
                          <a:solidFill>
                            <a:schemeClr val="tx1"/>
                          </a:solidFill>
                          <a:effectLst/>
                          <a:latin typeface="Arial" panose="020B0604020202020204" pitchFamily="34" charset="0"/>
                          <a:cs typeface="Arial" panose="020B0604020202020204" pitchFamily="34" charset="0"/>
                        </a:rPr>
                        <a:t>MEWO</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u="none" strike="noStrike" dirty="0">
                          <a:solidFill>
                            <a:schemeClr val="tx1"/>
                          </a:solidFill>
                          <a:effectLst/>
                          <a:latin typeface="Arial" panose="020B0604020202020204" pitchFamily="34" charset="0"/>
                          <a:cs typeface="Arial" panose="020B0604020202020204" pitchFamily="34" charset="0"/>
                        </a:rPr>
                        <a:t>MGH-PO-1</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u="none" strike="noStrike" dirty="0">
                          <a:solidFill>
                            <a:schemeClr val="tx1"/>
                          </a:solidFill>
                          <a:effectLst/>
                          <a:latin typeface="Arial" panose="020B0604020202020204" pitchFamily="34" charset="0"/>
                          <a:cs typeface="Arial" panose="020B0604020202020204" pitchFamily="34" charset="0"/>
                        </a:rPr>
                        <a:t>MEL-JUSO</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u="none" strike="noStrike" dirty="0">
                          <a:solidFill>
                            <a:schemeClr val="tx1"/>
                          </a:solidFill>
                          <a:effectLst/>
                          <a:latin typeface="Arial" panose="020B0604020202020204" pitchFamily="34" charset="0"/>
                          <a:cs typeface="Arial" panose="020B0604020202020204" pitchFamily="34" charset="0"/>
                        </a:rPr>
                        <a:t>LB373-MEL-D</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u="none" strike="noStrike" dirty="0">
                          <a:solidFill>
                            <a:schemeClr val="tx1"/>
                          </a:solidFill>
                          <a:effectLst/>
                          <a:latin typeface="Arial" panose="020B0604020202020204" pitchFamily="34" charset="0"/>
                          <a:cs typeface="Arial" panose="020B0604020202020204" pitchFamily="34" charset="0"/>
                        </a:rPr>
                        <a:t>K19</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u="none" strike="noStrike" dirty="0">
                          <a:solidFill>
                            <a:schemeClr val="tx1"/>
                          </a:solidFill>
                          <a:effectLst/>
                          <a:latin typeface="Arial" panose="020B0604020202020204" pitchFamily="34" charset="0"/>
                          <a:cs typeface="Arial" panose="020B0604020202020204" pitchFamily="34" charset="0"/>
                        </a:rPr>
                        <a:t>GAK</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u="none" strike="noStrike" dirty="0">
                          <a:solidFill>
                            <a:schemeClr val="tx1"/>
                          </a:solidFill>
                          <a:effectLst/>
                          <a:latin typeface="Arial" panose="020B0604020202020204" pitchFamily="34" charset="0"/>
                          <a:cs typeface="Arial" panose="020B0604020202020204" pitchFamily="34" charset="0"/>
                        </a:rPr>
                        <a:t>SK-MEL-30</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vert="vert270" anchor="ctr">
                    <a:noFill/>
                  </a:tcPr>
                </a:tc>
                <a:tc>
                  <a:txBody>
                    <a:bodyPr/>
                    <a:lstStyle/>
                    <a:p>
                      <a:pPr algn="l" fontAlgn="b"/>
                      <a:r>
                        <a:rPr lang="en-US" sz="700" b="0" i="0" u="none" strike="noStrike" dirty="0">
                          <a:solidFill>
                            <a:schemeClr val="tx1"/>
                          </a:solidFill>
                          <a:effectLst/>
                          <a:latin typeface="Arial" panose="020B0604020202020204" pitchFamily="34" charset="0"/>
                          <a:cs typeface="Arial" panose="020B0604020202020204" pitchFamily="34" charset="0"/>
                        </a:rPr>
                        <a:t>A375</a:t>
                      </a:r>
                    </a:p>
                  </a:txBody>
                  <a:tcPr marL="9525" marR="9525" marT="9525" marB="0" vert="vert270" anchor="ctr">
                    <a:noFill/>
                  </a:tcPr>
                </a:tc>
                <a:tc>
                  <a:txBody>
                    <a:bodyPr/>
                    <a:lstStyle/>
                    <a:p>
                      <a:pPr algn="l" fontAlgn="b"/>
                      <a:r>
                        <a:rPr lang="en-US" sz="700" b="0" i="0" u="none" strike="noStrike" dirty="0">
                          <a:solidFill>
                            <a:schemeClr val="tx1"/>
                          </a:solidFill>
                          <a:effectLst/>
                          <a:latin typeface="Arial" panose="020B0604020202020204" pitchFamily="34" charset="0"/>
                          <a:cs typeface="Arial" panose="020B0604020202020204" pitchFamily="34" charset="0"/>
                        </a:rPr>
                        <a:t>Markers</a:t>
                      </a:r>
                    </a:p>
                  </a:txBody>
                  <a:tcPr marL="9525" marR="9525" marT="9525" marB="0" vert="vert270" anchor="ctr">
                    <a:noFill/>
                  </a:tcPr>
                </a:tc>
                <a:extLst>
                  <a:ext uri="{0D108BD9-81ED-4DB2-BD59-A6C34878D82A}">
                    <a16:rowId xmlns:a16="http://schemas.microsoft.com/office/drawing/2014/main" val="10000"/>
                  </a:ext>
                </a:extLst>
              </a:tr>
            </a:tbl>
          </a:graphicData>
        </a:graphic>
      </p:graphicFrame>
      <p:pic>
        <p:nvPicPr>
          <p:cNvPr id="35"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98" y="472342"/>
            <a:ext cx="3767669" cy="6376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6"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31" y="1136132"/>
            <a:ext cx="3767669" cy="6390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37" name="Group 36"/>
          <p:cNvGrpSpPr>
            <a:grpSpLocks noChangeAspect="1"/>
          </p:cNvGrpSpPr>
          <p:nvPr/>
        </p:nvGrpSpPr>
        <p:grpSpPr>
          <a:xfrm>
            <a:off x="50800" y="2360614"/>
            <a:ext cx="3962400" cy="1480335"/>
            <a:chOff x="76200" y="3732079"/>
            <a:chExt cx="6629400" cy="2476715"/>
          </a:xfrm>
        </p:grpSpPr>
        <p:sp>
          <p:nvSpPr>
            <p:cNvPr id="43" name="TextBox 42"/>
            <p:cNvSpPr txBox="1"/>
            <p:nvPr/>
          </p:nvSpPr>
          <p:spPr>
            <a:xfrm>
              <a:off x="6407441" y="3733800"/>
              <a:ext cx="298159" cy="123111"/>
            </a:xfrm>
            <a:prstGeom prst="rect">
              <a:avLst/>
            </a:prstGeom>
            <a:noFill/>
          </p:spPr>
          <p:txBody>
            <a:bodyPr wrap="none" lIns="0" tIns="0" rIns="0" bIns="0" rtlCol="0" anchor="ctr" anchorCtr="0">
              <a:normAutofit fontScale="77500" lnSpcReduction="20000"/>
            </a:bodyPr>
            <a:lstStyle/>
            <a:p>
              <a:r>
                <a:rPr lang="en-US" sz="800" dirty="0">
                  <a:solidFill>
                    <a:prstClr val="black"/>
                  </a:solidFill>
                  <a:latin typeface="Arial" panose="020B0604020202020204" pitchFamily="34" charset="0"/>
                  <a:cs typeface="Arial" panose="020B0604020202020204" pitchFamily="34" charset="0"/>
                </a:rPr>
                <a:t>220kD</a:t>
              </a:r>
            </a:p>
          </p:txBody>
        </p:sp>
        <p:sp>
          <p:nvSpPr>
            <p:cNvPr id="44" name="TextBox 43"/>
            <p:cNvSpPr txBox="1"/>
            <p:nvPr/>
          </p:nvSpPr>
          <p:spPr>
            <a:xfrm>
              <a:off x="6407441" y="3937002"/>
              <a:ext cx="298159" cy="123111"/>
            </a:xfrm>
            <a:prstGeom prst="rect">
              <a:avLst/>
            </a:prstGeom>
            <a:noFill/>
          </p:spPr>
          <p:txBody>
            <a:bodyPr wrap="none" lIns="0" tIns="0" rIns="0" bIns="0" rtlCol="0" anchor="ctr" anchorCtr="0">
              <a:normAutofit fontScale="77500" lnSpcReduction="20000"/>
            </a:bodyPr>
            <a:lstStyle/>
            <a:p>
              <a:r>
                <a:rPr lang="en-US" sz="800" dirty="0">
                  <a:solidFill>
                    <a:prstClr val="black"/>
                  </a:solidFill>
                  <a:latin typeface="Arial" panose="020B0604020202020204" pitchFamily="34" charset="0"/>
                  <a:cs typeface="Arial" panose="020B0604020202020204" pitchFamily="34" charset="0"/>
                </a:rPr>
                <a:t>120kD</a:t>
              </a:r>
            </a:p>
          </p:txBody>
        </p:sp>
        <p:sp>
          <p:nvSpPr>
            <p:cNvPr id="46" name="TextBox 45"/>
            <p:cNvSpPr txBox="1"/>
            <p:nvPr/>
          </p:nvSpPr>
          <p:spPr>
            <a:xfrm>
              <a:off x="6407441" y="4035831"/>
              <a:ext cx="298159" cy="123112"/>
            </a:xfrm>
            <a:prstGeom prst="rect">
              <a:avLst/>
            </a:prstGeom>
            <a:noFill/>
          </p:spPr>
          <p:txBody>
            <a:bodyPr wrap="none" lIns="0" tIns="0" rIns="0" bIns="0" rtlCol="0" anchor="ctr" anchorCtr="0">
              <a:normAutofit fontScale="77500" lnSpcReduction="20000"/>
            </a:bodyPr>
            <a:lstStyle/>
            <a:p>
              <a:r>
                <a:rPr lang="en-US" sz="800" dirty="0">
                  <a:solidFill>
                    <a:prstClr val="black"/>
                  </a:solidFill>
                  <a:latin typeface="Arial" panose="020B0604020202020204" pitchFamily="34" charset="0"/>
                  <a:cs typeface="Arial" panose="020B0604020202020204" pitchFamily="34" charset="0"/>
                </a:rPr>
                <a:t>100kD</a:t>
              </a:r>
            </a:p>
          </p:txBody>
        </p:sp>
        <p:sp>
          <p:nvSpPr>
            <p:cNvPr id="50" name="TextBox 49"/>
            <p:cNvSpPr txBox="1"/>
            <p:nvPr/>
          </p:nvSpPr>
          <p:spPr>
            <a:xfrm>
              <a:off x="6465150" y="4161023"/>
              <a:ext cx="240450" cy="123111"/>
            </a:xfrm>
            <a:prstGeom prst="rect">
              <a:avLst/>
            </a:prstGeom>
            <a:noFill/>
          </p:spPr>
          <p:txBody>
            <a:bodyPr wrap="none" lIns="0" tIns="0" rIns="0" bIns="0" rtlCol="0" anchor="ctr" anchorCtr="0">
              <a:normAutofit fontScale="77500" lnSpcReduction="20000"/>
            </a:bodyPr>
            <a:lstStyle/>
            <a:p>
              <a:r>
                <a:rPr lang="en-US" sz="800" dirty="0">
                  <a:solidFill>
                    <a:prstClr val="black"/>
                  </a:solidFill>
                  <a:latin typeface="Arial" panose="020B0604020202020204" pitchFamily="34" charset="0"/>
                  <a:cs typeface="Arial" panose="020B0604020202020204" pitchFamily="34" charset="0"/>
                </a:rPr>
                <a:t>80kD</a:t>
              </a:r>
            </a:p>
          </p:txBody>
        </p:sp>
        <p:sp>
          <p:nvSpPr>
            <p:cNvPr id="51" name="TextBox 50"/>
            <p:cNvSpPr txBox="1"/>
            <p:nvPr/>
          </p:nvSpPr>
          <p:spPr>
            <a:xfrm>
              <a:off x="6465150" y="4281365"/>
              <a:ext cx="240450" cy="123112"/>
            </a:xfrm>
            <a:prstGeom prst="rect">
              <a:avLst/>
            </a:prstGeom>
            <a:noFill/>
          </p:spPr>
          <p:txBody>
            <a:bodyPr wrap="none" lIns="0" tIns="0" rIns="0" bIns="0" rtlCol="0" anchor="ctr" anchorCtr="0">
              <a:normAutofit fontScale="77500" lnSpcReduction="20000"/>
            </a:bodyPr>
            <a:lstStyle/>
            <a:p>
              <a:r>
                <a:rPr lang="en-US" sz="800" dirty="0">
                  <a:solidFill>
                    <a:prstClr val="black"/>
                  </a:solidFill>
                  <a:latin typeface="Arial" panose="020B0604020202020204" pitchFamily="34" charset="0"/>
                  <a:cs typeface="Arial" panose="020B0604020202020204" pitchFamily="34" charset="0"/>
                </a:rPr>
                <a:t>60kD</a:t>
              </a:r>
            </a:p>
          </p:txBody>
        </p:sp>
        <p:sp>
          <p:nvSpPr>
            <p:cNvPr id="52" name="TextBox 51"/>
            <p:cNvSpPr txBox="1"/>
            <p:nvPr/>
          </p:nvSpPr>
          <p:spPr>
            <a:xfrm>
              <a:off x="6465150" y="4394199"/>
              <a:ext cx="240450" cy="123111"/>
            </a:xfrm>
            <a:prstGeom prst="rect">
              <a:avLst/>
            </a:prstGeom>
            <a:noFill/>
          </p:spPr>
          <p:txBody>
            <a:bodyPr wrap="none" lIns="0" tIns="0" rIns="0" bIns="0" rtlCol="0" anchor="ctr" anchorCtr="0">
              <a:normAutofit fontScale="77500" lnSpcReduction="20000"/>
            </a:bodyPr>
            <a:lstStyle/>
            <a:p>
              <a:r>
                <a:rPr lang="en-US" sz="800" dirty="0">
                  <a:solidFill>
                    <a:prstClr val="black"/>
                  </a:solidFill>
                  <a:latin typeface="Arial" panose="020B0604020202020204" pitchFamily="34" charset="0"/>
                  <a:cs typeface="Arial" panose="020B0604020202020204" pitchFamily="34" charset="0"/>
                </a:rPr>
                <a:t>50kD</a:t>
              </a:r>
            </a:p>
          </p:txBody>
        </p:sp>
        <p:sp>
          <p:nvSpPr>
            <p:cNvPr id="53" name="TextBox 52"/>
            <p:cNvSpPr txBox="1"/>
            <p:nvPr/>
          </p:nvSpPr>
          <p:spPr>
            <a:xfrm>
              <a:off x="6465150" y="4560825"/>
              <a:ext cx="240450" cy="123111"/>
            </a:xfrm>
            <a:prstGeom prst="rect">
              <a:avLst/>
            </a:prstGeom>
            <a:noFill/>
          </p:spPr>
          <p:txBody>
            <a:bodyPr wrap="none" lIns="0" tIns="0" rIns="0" bIns="0" rtlCol="0" anchor="ctr" anchorCtr="0">
              <a:normAutofit fontScale="77500" lnSpcReduction="20000"/>
            </a:bodyPr>
            <a:lstStyle/>
            <a:p>
              <a:r>
                <a:rPr lang="en-US" sz="800" dirty="0">
                  <a:solidFill>
                    <a:prstClr val="black"/>
                  </a:solidFill>
                  <a:latin typeface="Arial" panose="020B0604020202020204" pitchFamily="34" charset="0"/>
                  <a:cs typeface="Arial" panose="020B0604020202020204" pitchFamily="34" charset="0"/>
                </a:rPr>
                <a:t>40kD</a:t>
              </a:r>
            </a:p>
          </p:txBody>
        </p:sp>
        <p:sp>
          <p:nvSpPr>
            <p:cNvPr id="54" name="TextBox 53"/>
            <p:cNvSpPr txBox="1"/>
            <p:nvPr/>
          </p:nvSpPr>
          <p:spPr>
            <a:xfrm>
              <a:off x="76200" y="3962400"/>
              <a:ext cx="455253" cy="138499"/>
            </a:xfrm>
            <a:prstGeom prst="rect">
              <a:avLst/>
            </a:prstGeom>
            <a:noFill/>
          </p:spPr>
          <p:txBody>
            <a:bodyPr wrap="none" lIns="0" tIns="0" rIns="0" bIns="0" rtlCol="0" anchor="ctr" anchorCtr="0">
              <a:normAutofit fontScale="70000" lnSpcReduction="20000"/>
            </a:bodyPr>
            <a:lstStyle/>
            <a:p>
              <a:pPr algn="r"/>
              <a:r>
                <a:rPr lang="en-US" sz="900" dirty="0">
                  <a:solidFill>
                    <a:prstClr val="black"/>
                  </a:solidFill>
                  <a:latin typeface="Arial" panose="020B0604020202020204" pitchFamily="34" charset="0"/>
                  <a:cs typeface="Arial" panose="020B0604020202020204" pitchFamily="34" charset="0"/>
                </a:rPr>
                <a:t>NEDD4L</a:t>
              </a:r>
            </a:p>
          </p:txBody>
        </p:sp>
        <p:sp>
          <p:nvSpPr>
            <p:cNvPr id="55" name="TextBox 54"/>
            <p:cNvSpPr txBox="1"/>
            <p:nvPr/>
          </p:nvSpPr>
          <p:spPr>
            <a:xfrm>
              <a:off x="97383" y="4419600"/>
              <a:ext cx="436017" cy="138499"/>
            </a:xfrm>
            <a:prstGeom prst="rect">
              <a:avLst/>
            </a:prstGeom>
            <a:noFill/>
          </p:spPr>
          <p:txBody>
            <a:bodyPr wrap="none" lIns="0" tIns="0" rIns="0" bIns="0" rtlCol="0" anchor="ctr" anchorCtr="0">
              <a:normAutofit fontScale="70000" lnSpcReduction="20000"/>
            </a:bodyPr>
            <a:lstStyle/>
            <a:p>
              <a:pPr algn="r"/>
              <a:r>
                <a:rPr lang="en-US" sz="900" dirty="0">
                  <a:solidFill>
                    <a:prstClr val="black"/>
                  </a:solidFill>
                  <a:latin typeface="Arial" panose="020B0604020202020204" pitchFamily="34" charset="0"/>
                  <a:cs typeface="Arial" panose="020B0604020202020204" pitchFamily="34" charset="0"/>
                </a:rPr>
                <a:t>WWTR1</a:t>
              </a:r>
            </a:p>
          </p:txBody>
        </p:sp>
        <p:sp>
          <p:nvSpPr>
            <p:cNvPr id="56" name="TextBox 55"/>
            <p:cNvSpPr txBox="1"/>
            <p:nvPr/>
          </p:nvSpPr>
          <p:spPr>
            <a:xfrm>
              <a:off x="232035" y="5257800"/>
              <a:ext cx="301365" cy="138499"/>
            </a:xfrm>
            <a:prstGeom prst="rect">
              <a:avLst/>
            </a:prstGeom>
            <a:noFill/>
          </p:spPr>
          <p:txBody>
            <a:bodyPr wrap="none" lIns="0" tIns="0" rIns="0" bIns="0" rtlCol="0" anchor="ctr" anchorCtr="0">
              <a:normAutofit fontScale="70000" lnSpcReduction="20000"/>
            </a:bodyPr>
            <a:lstStyle/>
            <a:p>
              <a:pPr algn="r"/>
              <a:r>
                <a:rPr lang="en-US" sz="900" dirty="0" err="1">
                  <a:solidFill>
                    <a:prstClr val="black"/>
                  </a:solidFill>
                  <a:latin typeface="Arial" panose="020B0604020202020204" pitchFamily="34" charset="0"/>
                  <a:cs typeface="Arial" panose="020B0604020202020204" pitchFamily="34" charset="0"/>
                </a:rPr>
                <a:t>pERK</a:t>
              </a:r>
              <a:endParaRPr lang="en-US" sz="900" dirty="0">
                <a:solidFill>
                  <a:prstClr val="black"/>
                </a:solidFill>
                <a:latin typeface="Arial" panose="020B0604020202020204" pitchFamily="34" charset="0"/>
                <a:cs typeface="Arial" panose="020B0604020202020204" pitchFamily="34" charset="0"/>
              </a:endParaRPr>
            </a:p>
          </p:txBody>
        </p:sp>
        <p:sp>
          <p:nvSpPr>
            <p:cNvPr id="57" name="TextBox 56"/>
            <p:cNvSpPr txBox="1"/>
            <p:nvPr/>
          </p:nvSpPr>
          <p:spPr>
            <a:xfrm>
              <a:off x="123031" y="6019800"/>
              <a:ext cx="410369" cy="138499"/>
            </a:xfrm>
            <a:prstGeom prst="rect">
              <a:avLst/>
            </a:prstGeom>
            <a:noFill/>
          </p:spPr>
          <p:txBody>
            <a:bodyPr wrap="none" lIns="0" tIns="0" rIns="0" bIns="0" rtlCol="0" anchor="ctr" anchorCtr="0">
              <a:normAutofit fontScale="70000" lnSpcReduction="20000"/>
            </a:bodyPr>
            <a:lstStyle/>
            <a:p>
              <a:pPr algn="r"/>
              <a:r>
                <a:rPr lang="en-US" sz="900" dirty="0">
                  <a:solidFill>
                    <a:prstClr val="black"/>
                  </a:solidFill>
                  <a:latin typeface="Arial" panose="020B0604020202020204" pitchFamily="34" charset="0"/>
                  <a:cs typeface="Arial" panose="020B0604020202020204" pitchFamily="34" charset="0"/>
                </a:rPr>
                <a:t>GAPDH</a:t>
              </a:r>
            </a:p>
          </p:txBody>
        </p:sp>
        <p:sp>
          <p:nvSpPr>
            <p:cNvPr id="58" name="TextBox 57"/>
            <p:cNvSpPr txBox="1"/>
            <p:nvPr/>
          </p:nvSpPr>
          <p:spPr>
            <a:xfrm>
              <a:off x="219211" y="4738301"/>
              <a:ext cx="314189" cy="138499"/>
            </a:xfrm>
            <a:prstGeom prst="rect">
              <a:avLst/>
            </a:prstGeom>
            <a:noFill/>
          </p:spPr>
          <p:txBody>
            <a:bodyPr wrap="none" lIns="0" tIns="0" rIns="0" bIns="0" rtlCol="0" anchor="ctr" anchorCtr="0">
              <a:normAutofit fontScale="70000" lnSpcReduction="20000"/>
            </a:bodyPr>
            <a:lstStyle/>
            <a:p>
              <a:pPr algn="r"/>
              <a:r>
                <a:rPr lang="en-US" sz="900" dirty="0" err="1">
                  <a:solidFill>
                    <a:prstClr val="black"/>
                  </a:solidFill>
                  <a:latin typeface="Arial" panose="020B0604020202020204" pitchFamily="34" charset="0"/>
                  <a:cs typeface="Arial" panose="020B0604020202020204" pitchFamily="34" charset="0"/>
                </a:rPr>
                <a:t>pMEK</a:t>
              </a:r>
              <a:endParaRPr lang="en-US" sz="900" dirty="0">
                <a:solidFill>
                  <a:prstClr val="black"/>
                </a:solidFill>
                <a:latin typeface="Arial" panose="020B0604020202020204" pitchFamily="34" charset="0"/>
                <a:cs typeface="Arial" panose="020B0604020202020204" pitchFamily="34" charset="0"/>
              </a:endParaRPr>
            </a:p>
          </p:txBody>
        </p:sp>
        <p:sp>
          <p:nvSpPr>
            <p:cNvPr id="60" name="TextBox 59"/>
            <p:cNvSpPr txBox="1"/>
            <p:nvPr/>
          </p:nvSpPr>
          <p:spPr>
            <a:xfrm>
              <a:off x="225623" y="5791200"/>
              <a:ext cx="307777" cy="138499"/>
            </a:xfrm>
            <a:prstGeom prst="rect">
              <a:avLst/>
            </a:prstGeom>
            <a:noFill/>
          </p:spPr>
          <p:txBody>
            <a:bodyPr wrap="none" lIns="0" tIns="0" rIns="0" bIns="0" rtlCol="0" anchor="ctr" anchorCtr="0">
              <a:normAutofit fontScale="70000" lnSpcReduction="20000"/>
            </a:bodyPr>
            <a:lstStyle/>
            <a:p>
              <a:pPr algn="r"/>
              <a:r>
                <a:rPr lang="en-US" sz="900" dirty="0">
                  <a:solidFill>
                    <a:prstClr val="black"/>
                  </a:solidFill>
                  <a:latin typeface="Arial" panose="020B0604020202020204" pitchFamily="34" charset="0"/>
                  <a:cs typeface="Arial" panose="020B0604020202020204" pitchFamily="34" charset="0"/>
                </a:rPr>
                <a:t>BRAF</a:t>
              </a:r>
            </a:p>
          </p:txBody>
        </p:sp>
        <p:sp>
          <p:nvSpPr>
            <p:cNvPr id="61" name="TextBox 60"/>
            <p:cNvSpPr txBox="1"/>
            <p:nvPr/>
          </p:nvSpPr>
          <p:spPr>
            <a:xfrm>
              <a:off x="251271" y="5029200"/>
              <a:ext cx="282129" cy="138499"/>
            </a:xfrm>
            <a:prstGeom prst="rect">
              <a:avLst/>
            </a:prstGeom>
            <a:noFill/>
          </p:spPr>
          <p:txBody>
            <a:bodyPr wrap="none" lIns="0" tIns="0" rIns="0" bIns="0" rtlCol="0" anchor="ctr" anchorCtr="0">
              <a:normAutofit fontScale="70000" lnSpcReduction="20000"/>
            </a:bodyPr>
            <a:lstStyle/>
            <a:p>
              <a:pPr algn="r"/>
              <a:r>
                <a:rPr lang="en-US" sz="900" dirty="0" err="1">
                  <a:solidFill>
                    <a:prstClr val="black"/>
                  </a:solidFill>
                  <a:latin typeface="Arial" panose="020B0604020202020204" pitchFamily="34" charset="0"/>
                  <a:cs typeface="Arial" panose="020B0604020202020204" pitchFamily="34" charset="0"/>
                </a:rPr>
                <a:t>tMEK</a:t>
              </a:r>
              <a:endParaRPr lang="en-US" sz="900" dirty="0">
                <a:solidFill>
                  <a:prstClr val="black"/>
                </a:solidFill>
                <a:latin typeface="Arial" panose="020B0604020202020204" pitchFamily="34" charset="0"/>
                <a:cs typeface="Arial" panose="020B0604020202020204" pitchFamily="34" charset="0"/>
              </a:endParaRPr>
            </a:p>
          </p:txBody>
        </p:sp>
        <p:grpSp>
          <p:nvGrpSpPr>
            <p:cNvPr id="62" name="Group 61"/>
            <p:cNvGrpSpPr>
              <a:grpSpLocks noChangeAspect="1"/>
            </p:cNvGrpSpPr>
            <p:nvPr/>
          </p:nvGrpSpPr>
          <p:grpSpPr>
            <a:xfrm>
              <a:off x="609600" y="3732079"/>
              <a:ext cx="5771190" cy="2476715"/>
              <a:chOff x="477209" y="2775303"/>
              <a:chExt cx="4369495" cy="1875177"/>
            </a:xfrm>
          </p:grpSpPr>
          <p:pic>
            <p:nvPicPr>
              <p:cNvPr id="72"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79753" y="2776543"/>
                <a:ext cx="2266950" cy="400253"/>
              </a:xfrm>
              <a:prstGeom prst="rect">
                <a:avLst/>
              </a:prstGeom>
              <a:noFill/>
              <a:ln w="9525">
                <a:solidFill>
                  <a:schemeClr val="tx1"/>
                </a:solidFill>
                <a:miter lim="800000"/>
                <a:headEnd/>
                <a:tailEnd/>
              </a:ln>
              <a:extLst>
                <a:ext uri="{909E8E84-426E-40dd-AFC4-6F175D3DCCD1}">
                  <a14:hiddenFill xmlns:a14="http://schemas.microsoft.com/office/drawing/2010/main" xmlns="">
                    <a:solidFill>
                      <a:schemeClr val="accent1"/>
                    </a:solidFill>
                  </a14:hiddenFill>
                </a:ext>
              </a:extLst>
            </p:spPr>
          </p:pic>
          <p:pic>
            <p:nvPicPr>
              <p:cNvPr id="73" name="Picture 1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79753" y="3202679"/>
                <a:ext cx="2266950" cy="282939"/>
              </a:xfrm>
              <a:prstGeom prst="rect">
                <a:avLst/>
              </a:prstGeom>
              <a:noFill/>
              <a:ln w="9525">
                <a:solidFill>
                  <a:schemeClr val="tx1"/>
                </a:solidFill>
                <a:miter lim="800000"/>
                <a:headEnd/>
                <a:tailEnd/>
              </a:ln>
              <a:extLst>
                <a:ext uri="{909E8E84-426E-40dd-AFC4-6F175D3DCCD1}">
                  <a14:hiddenFill xmlns:a14="http://schemas.microsoft.com/office/drawing/2010/main" xmlns="">
                    <a:solidFill>
                      <a:schemeClr val="accent1"/>
                    </a:solidFill>
                  </a14:hiddenFill>
                </a:ext>
              </a:extLst>
            </p:spPr>
          </p:pic>
          <p:pic>
            <p:nvPicPr>
              <p:cNvPr id="74"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79754" y="3897065"/>
                <a:ext cx="2266950" cy="170423"/>
              </a:xfrm>
              <a:prstGeom prst="rect">
                <a:avLst/>
              </a:prstGeom>
              <a:noFill/>
              <a:ln w="9525">
                <a:solidFill>
                  <a:schemeClr val="tx1"/>
                </a:solidFill>
                <a:miter lim="800000"/>
                <a:headEnd/>
                <a:tailEnd/>
              </a:ln>
              <a:extLst>
                <a:ext uri="{909E8E84-426E-40dd-AFC4-6F175D3DCCD1}">
                  <a14:hiddenFill xmlns:a14="http://schemas.microsoft.com/office/drawing/2010/main" xmlns="">
                    <a:solidFill>
                      <a:schemeClr val="accent1"/>
                    </a:solidFill>
                  </a14:hiddenFill>
                </a:ext>
              </a:extLst>
            </p:spPr>
          </p:pic>
          <p:pic>
            <p:nvPicPr>
              <p:cNvPr id="75"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79752" y="4489369"/>
                <a:ext cx="2264687" cy="161111"/>
              </a:xfrm>
              <a:prstGeom prst="rect">
                <a:avLst/>
              </a:prstGeom>
              <a:noFill/>
              <a:ln w="9525">
                <a:solidFill>
                  <a:schemeClr val="tx1"/>
                </a:solidFill>
                <a:miter lim="800000"/>
                <a:headEnd/>
                <a:tailEnd/>
              </a:ln>
              <a:extLst>
                <a:ext uri="{909E8E84-426E-40dd-AFC4-6F175D3DCCD1}">
                  <a14:hiddenFill xmlns:a14="http://schemas.microsoft.com/office/drawing/2010/main" xmlns="">
                    <a:solidFill>
                      <a:schemeClr val="accent1"/>
                    </a:solidFill>
                  </a14:hiddenFill>
                </a:ext>
              </a:extLst>
            </p:spPr>
          </p:pic>
          <p:pic>
            <p:nvPicPr>
              <p:cNvPr id="76" name="Picture 7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7212" y="2775303"/>
                <a:ext cx="2084832" cy="401493"/>
              </a:xfrm>
              <a:prstGeom prst="rect">
                <a:avLst/>
              </a:prstGeom>
              <a:ln>
                <a:solidFill>
                  <a:schemeClr val="tx1"/>
                </a:solidFill>
              </a:ln>
            </p:spPr>
          </p:pic>
          <p:pic>
            <p:nvPicPr>
              <p:cNvPr id="77" name="Picture 7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7212" y="3202678"/>
                <a:ext cx="2084832" cy="282939"/>
              </a:xfrm>
              <a:prstGeom prst="rect">
                <a:avLst/>
              </a:prstGeom>
              <a:ln>
                <a:solidFill>
                  <a:schemeClr val="tx1"/>
                </a:solidFill>
              </a:ln>
            </p:spPr>
          </p:pic>
          <p:pic>
            <p:nvPicPr>
              <p:cNvPr id="78" name="Picture 7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7211" y="3897065"/>
                <a:ext cx="2084833" cy="170423"/>
              </a:xfrm>
              <a:prstGeom prst="rect">
                <a:avLst/>
              </a:prstGeom>
              <a:ln>
                <a:solidFill>
                  <a:schemeClr val="tx1"/>
                </a:solidFill>
              </a:ln>
            </p:spPr>
          </p:pic>
          <p:pic>
            <p:nvPicPr>
              <p:cNvPr id="79" name="Picture 7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77211" y="4489369"/>
                <a:ext cx="2084835" cy="161111"/>
              </a:xfrm>
              <a:prstGeom prst="rect">
                <a:avLst/>
              </a:prstGeom>
              <a:ln>
                <a:solidFill>
                  <a:schemeClr val="tx1"/>
                </a:solidFill>
              </a:ln>
            </p:spPr>
          </p:pic>
          <p:pic>
            <p:nvPicPr>
              <p:cNvPr id="80"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77212" y="3510137"/>
                <a:ext cx="2084830" cy="190183"/>
              </a:xfrm>
              <a:prstGeom prst="rect">
                <a:avLst/>
              </a:prstGeom>
              <a:noFill/>
              <a:ln w="9525">
                <a:solidFill>
                  <a:schemeClr val="tx1"/>
                </a:solidFill>
                <a:miter lim="800000"/>
                <a:headEnd/>
                <a:tailEnd/>
              </a:ln>
              <a:extLst>
                <a:ext uri="{909E8E84-426E-40dd-AFC4-6F175D3DCCD1}">
                  <a14:hiddenFill xmlns:a14="http://schemas.microsoft.com/office/drawing/2010/main" xmlns="">
                    <a:solidFill>
                      <a:schemeClr val="accent1"/>
                    </a:solidFill>
                  </a14:hiddenFill>
                </a:ext>
              </a:extLst>
            </p:spPr>
          </p:pic>
          <p:pic>
            <p:nvPicPr>
              <p:cNvPr id="81" name="Picture 3"/>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579756" y="3510137"/>
                <a:ext cx="2266948" cy="190183"/>
              </a:xfrm>
              <a:prstGeom prst="rect">
                <a:avLst/>
              </a:prstGeom>
              <a:noFill/>
              <a:ln w="9525">
                <a:solidFill>
                  <a:schemeClr val="tx1"/>
                </a:solidFill>
                <a:miter lim="800000"/>
                <a:headEnd/>
                <a:tailEnd/>
              </a:ln>
              <a:extLst>
                <a:ext uri="{909E8E84-426E-40dd-AFC4-6F175D3DCCD1}">
                  <a14:hiddenFill xmlns:a14="http://schemas.microsoft.com/office/drawing/2010/main" xmlns="">
                    <a:solidFill>
                      <a:schemeClr val="accent1"/>
                    </a:solidFill>
                  </a14:hiddenFill>
                </a:ext>
              </a:extLst>
            </p:spPr>
          </p:pic>
          <p:pic>
            <p:nvPicPr>
              <p:cNvPr id="82" name="Picture 4"/>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77210" y="4303069"/>
                <a:ext cx="2084832" cy="161385"/>
              </a:xfrm>
              <a:prstGeom prst="rect">
                <a:avLst/>
              </a:prstGeom>
              <a:noFill/>
              <a:ln w="9525">
                <a:solidFill>
                  <a:schemeClr val="tx1"/>
                </a:solidFill>
                <a:miter lim="800000"/>
                <a:headEnd/>
                <a:tailEnd/>
              </a:ln>
              <a:extLst>
                <a:ext uri="{909E8E84-426E-40dd-AFC4-6F175D3DCCD1}">
                  <a14:hiddenFill xmlns:a14="http://schemas.microsoft.com/office/drawing/2010/main" xmlns="">
                    <a:solidFill>
                      <a:schemeClr val="accent1"/>
                    </a:solidFill>
                  </a14:hiddenFill>
                </a:ext>
              </a:extLst>
            </p:spPr>
          </p:pic>
          <p:pic>
            <p:nvPicPr>
              <p:cNvPr id="83" name="Picture 5"/>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579752" y="4303067"/>
                <a:ext cx="2266951" cy="161385"/>
              </a:xfrm>
              <a:prstGeom prst="rect">
                <a:avLst/>
              </a:prstGeom>
              <a:noFill/>
              <a:ln w="9525">
                <a:solidFill>
                  <a:schemeClr val="tx1"/>
                </a:solidFill>
                <a:miter lim="800000"/>
                <a:headEnd/>
                <a:tailEnd/>
              </a:ln>
              <a:extLst>
                <a:ext uri="{909E8E84-426E-40dd-AFC4-6F175D3DCCD1}">
                  <a14:hiddenFill xmlns:a14="http://schemas.microsoft.com/office/drawing/2010/main" xmlns="">
                    <a:solidFill>
                      <a:schemeClr val="accent1"/>
                    </a:solidFill>
                  </a14:hiddenFill>
                </a:ext>
              </a:extLst>
            </p:spPr>
          </p:pic>
          <p:pic>
            <p:nvPicPr>
              <p:cNvPr id="84" name="Picture 6"/>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77209" y="3721278"/>
                <a:ext cx="2084837" cy="156278"/>
              </a:xfrm>
              <a:prstGeom prst="rect">
                <a:avLst/>
              </a:prstGeom>
              <a:noFill/>
              <a:ln w="9525">
                <a:solidFill>
                  <a:schemeClr val="tx1"/>
                </a:solidFill>
                <a:miter lim="800000"/>
                <a:headEnd/>
                <a:tailEnd/>
              </a:ln>
              <a:extLst>
                <a:ext uri="{909E8E84-426E-40dd-AFC4-6F175D3DCCD1}">
                  <a14:hiddenFill xmlns:a14="http://schemas.microsoft.com/office/drawing/2010/main" xmlns="">
                    <a:solidFill>
                      <a:schemeClr val="accent1"/>
                    </a:solidFill>
                  </a14:hiddenFill>
                </a:ext>
              </a:extLst>
            </p:spPr>
          </p:pic>
          <p:pic>
            <p:nvPicPr>
              <p:cNvPr id="85" name="Picture 7"/>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2579754" y="3721278"/>
                <a:ext cx="2264690" cy="156278"/>
              </a:xfrm>
              <a:prstGeom prst="rect">
                <a:avLst/>
              </a:prstGeom>
              <a:noFill/>
              <a:ln w="9525">
                <a:solidFill>
                  <a:schemeClr val="tx1"/>
                </a:solidFill>
                <a:miter lim="800000"/>
                <a:headEnd/>
                <a:tailEnd/>
              </a:ln>
              <a:extLst>
                <a:ext uri="{909E8E84-426E-40dd-AFC4-6F175D3DCCD1}">
                  <a14:hiddenFill xmlns:a14="http://schemas.microsoft.com/office/drawing/2010/main" xmlns="">
                    <a:solidFill>
                      <a:schemeClr val="accent1"/>
                    </a:solidFill>
                  </a14:hiddenFill>
                </a:ext>
              </a:extLst>
            </p:spPr>
          </p:pic>
          <p:pic>
            <p:nvPicPr>
              <p:cNvPr id="86" name="Picture 8"/>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77211" y="4088048"/>
                <a:ext cx="2084836" cy="189577"/>
              </a:xfrm>
              <a:prstGeom prst="rect">
                <a:avLst/>
              </a:prstGeom>
              <a:noFill/>
              <a:ln w="9525">
                <a:solidFill>
                  <a:schemeClr val="tx1"/>
                </a:solidFill>
                <a:miter lim="800000"/>
                <a:headEnd/>
                <a:tailEnd/>
              </a:ln>
              <a:extLst>
                <a:ext uri="{909E8E84-426E-40dd-AFC4-6F175D3DCCD1}">
                  <a14:hiddenFill xmlns:a14="http://schemas.microsoft.com/office/drawing/2010/main" xmlns="">
                    <a:solidFill>
                      <a:schemeClr val="accent1"/>
                    </a:solidFill>
                  </a14:hiddenFill>
                </a:ext>
              </a:extLst>
            </p:spPr>
          </p:pic>
          <p:pic>
            <p:nvPicPr>
              <p:cNvPr id="87" name="Picture 9"/>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579754" y="4088048"/>
                <a:ext cx="2266950" cy="189577"/>
              </a:xfrm>
              <a:prstGeom prst="rect">
                <a:avLst/>
              </a:prstGeom>
              <a:noFill/>
              <a:ln w="9525">
                <a:solidFill>
                  <a:schemeClr val="tx1"/>
                </a:solidFill>
                <a:miter lim="800000"/>
                <a:headEnd/>
                <a:tailEnd/>
              </a:ln>
              <a:extLst>
                <a:ext uri="{909E8E84-426E-40dd-AFC4-6F175D3DCCD1}">
                  <a14:hiddenFill xmlns:a14="http://schemas.microsoft.com/office/drawing/2010/main" xmlns="">
                    <a:solidFill>
                      <a:schemeClr val="accent1"/>
                    </a:solidFill>
                  </a14:hiddenFill>
                </a:ext>
              </a:extLst>
            </p:spPr>
          </p:pic>
        </p:grpSp>
        <p:sp>
          <p:nvSpPr>
            <p:cNvPr id="63" name="TextBox 62"/>
            <p:cNvSpPr txBox="1"/>
            <p:nvPr/>
          </p:nvSpPr>
          <p:spPr>
            <a:xfrm>
              <a:off x="264096" y="5500301"/>
              <a:ext cx="269304" cy="138499"/>
            </a:xfrm>
            <a:prstGeom prst="rect">
              <a:avLst/>
            </a:prstGeom>
            <a:noFill/>
          </p:spPr>
          <p:txBody>
            <a:bodyPr wrap="none" lIns="0" tIns="0" rIns="0" bIns="0" rtlCol="0" anchor="ctr" anchorCtr="0">
              <a:normAutofit fontScale="70000" lnSpcReduction="20000"/>
            </a:bodyPr>
            <a:lstStyle/>
            <a:p>
              <a:pPr algn="r"/>
              <a:r>
                <a:rPr lang="en-US" sz="900" dirty="0" err="1">
                  <a:solidFill>
                    <a:prstClr val="black"/>
                  </a:solidFill>
                  <a:latin typeface="Arial" panose="020B0604020202020204" pitchFamily="34" charset="0"/>
                  <a:cs typeface="Arial" panose="020B0604020202020204" pitchFamily="34" charset="0"/>
                </a:rPr>
                <a:t>tERK</a:t>
              </a:r>
              <a:endParaRPr lang="en-US" sz="900" dirty="0">
                <a:solidFill>
                  <a:prstClr val="black"/>
                </a:solidFill>
                <a:latin typeface="Arial" panose="020B0604020202020204" pitchFamily="34" charset="0"/>
                <a:cs typeface="Arial" panose="020B0604020202020204" pitchFamily="34" charset="0"/>
              </a:endParaRPr>
            </a:p>
          </p:txBody>
        </p:sp>
        <p:sp>
          <p:nvSpPr>
            <p:cNvPr id="64" name="TextBox 63"/>
            <p:cNvSpPr txBox="1"/>
            <p:nvPr/>
          </p:nvSpPr>
          <p:spPr>
            <a:xfrm>
              <a:off x="6465150" y="4682065"/>
              <a:ext cx="240450" cy="123111"/>
            </a:xfrm>
            <a:prstGeom prst="rect">
              <a:avLst/>
            </a:prstGeom>
            <a:noFill/>
          </p:spPr>
          <p:txBody>
            <a:bodyPr wrap="none" lIns="0" tIns="0" rIns="0" bIns="0" rtlCol="0" anchor="ctr" anchorCtr="0">
              <a:normAutofit fontScale="77500" lnSpcReduction="20000"/>
            </a:bodyPr>
            <a:lstStyle/>
            <a:p>
              <a:r>
                <a:rPr lang="en-US" sz="800" dirty="0">
                  <a:solidFill>
                    <a:prstClr val="black"/>
                  </a:solidFill>
                  <a:latin typeface="Arial" panose="020B0604020202020204" pitchFamily="34" charset="0"/>
                  <a:cs typeface="Arial" panose="020B0604020202020204" pitchFamily="34" charset="0"/>
                </a:rPr>
                <a:t>50kD</a:t>
              </a:r>
            </a:p>
          </p:txBody>
        </p:sp>
        <p:sp>
          <p:nvSpPr>
            <p:cNvPr id="65" name="TextBox 64"/>
            <p:cNvSpPr txBox="1"/>
            <p:nvPr/>
          </p:nvSpPr>
          <p:spPr>
            <a:xfrm>
              <a:off x="6465150" y="4848691"/>
              <a:ext cx="240450" cy="123111"/>
            </a:xfrm>
            <a:prstGeom prst="rect">
              <a:avLst/>
            </a:prstGeom>
            <a:noFill/>
          </p:spPr>
          <p:txBody>
            <a:bodyPr wrap="none" lIns="0" tIns="0" rIns="0" bIns="0" rtlCol="0" anchor="ctr" anchorCtr="0">
              <a:normAutofit fontScale="77500" lnSpcReduction="20000"/>
            </a:bodyPr>
            <a:lstStyle/>
            <a:p>
              <a:r>
                <a:rPr lang="en-US" sz="800" dirty="0">
                  <a:solidFill>
                    <a:prstClr val="black"/>
                  </a:solidFill>
                  <a:latin typeface="Arial" panose="020B0604020202020204" pitchFamily="34" charset="0"/>
                  <a:cs typeface="Arial" panose="020B0604020202020204" pitchFamily="34" charset="0"/>
                </a:rPr>
                <a:t>40kD</a:t>
              </a:r>
            </a:p>
          </p:txBody>
        </p:sp>
        <p:sp>
          <p:nvSpPr>
            <p:cNvPr id="66" name="TextBox 65"/>
            <p:cNvSpPr txBox="1"/>
            <p:nvPr/>
          </p:nvSpPr>
          <p:spPr>
            <a:xfrm>
              <a:off x="6465150" y="4959596"/>
              <a:ext cx="240450" cy="123111"/>
            </a:xfrm>
            <a:prstGeom prst="rect">
              <a:avLst/>
            </a:prstGeom>
            <a:noFill/>
          </p:spPr>
          <p:txBody>
            <a:bodyPr wrap="none" lIns="0" tIns="0" rIns="0" bIns="0" rtlCol="0" anchor="ctr" anchorCtr="0">
              <a:normAutofit fontScale="77500" lnSpcReduction="20000"/>
            </a:bodyPr>
            <a:lstStyle/>
            <a:p>
              <a:r>
                <a:rPr lang="en-US" sz="800" dirty="0">
                  <a:solidFill>
                    <a:prstClr val="black"/>
                  </a:solidFill>
                  <a:latin typeface="Arial" panose="020B0604020202020204" pitchFamily="34" charset="0"/>
                  <a:cs typeface="Arial" panose="020B0604020202020204" pitchFamily="34" charset="0"/>
                </a:rPr>
                <a:t>50kD</a:t>
              </a:r>
            </a:p>
          </p:txBody>
        </p:sp>
        <p:sp>
          <p:nvSpPr>
            <p:cNvPr id="67" name="TextBox 66"/>
            <p:cNvSpPr txBox="1"/>
            <p:nvPr/>
          </p:nvSpPr>
          <p:spPr>
            <a:xfrm>
              <a:off x="6465150" y="5079999"/>
              <a:ext cx="240450" cy="123111"/>
            </a:xfrm>
            <a:prstGeom prst="rect">
              <a:avLst/>
            </a:prstGeom>
            <a:noFill/>
          </p:spPr>
          <p:txBody>
            <a:bodyPr wrap="none" lIns="0" tIns="0" rIns="0" bIns="0" rtlCol="0" anchor="ctr" anchorCtr="0">
              <a:normAutofit fontScale="77500" lnSpcReduction="20000"/>
            </a:bodyPr>
            <a:lstStyle/>
            <a:p>
              <a:r>
                <a:rPr lang="en-US" sz="800" dirty="0">
                  <a:solidFill>
                    <a:prstClr val="black"/>
                  </a:solidFill>
                  <a:latin typeface="Arial" panose="020B0604020202020204" pitchFamily="34" charset="0"/>
                  <a:cs typeface="Arial" panose="020B0604020202020204" pitchFamily="34" charset="0"/>
                </a:rPr>
                <a:t>40kD</a:t>
              </a:r>
            </a:p>
          </p:txBody>
        </p:sp>
        <p:sp>
          <p:nvSpPr>
            <p:cNvPr id="68" name="TextBox 67"/>
            <p:cNvSpPr txBox="1"/>
            <p:nvPr/>
          </p:nvSpPr>
          <p:spPr>
            <a:xfrm>
              <a:off x="6465150" y="5274734"/>
              <a:ext cx="240450" cy="123111"/>
            </a:xfrm>
            <a:prstGeom prst="rect">
              <a:avLst/>
            </a:prstGeom>
            <a:noFill/>
          </p:spPr>
          <p:txBody>
            <a:bodyPr wrap="none" lIns="0" tIns="0" rIns="0" bIns="0" rtlCol="0" anchor="ctr" anchorCtr="0">
              <a:normAutofit fontScale="77500" lnSpcReduction="20000"/>
            </a:bodyPr>
            <a:lstStyle/>
            <a:p>
              <a:r>
                <a:rPr lang="en-US" sz="800" dirty="0">
                  <a:solidFill>
                    <a:prstClr val="black"/>
                  </a:solidFill>
                  <a:latin typeface="Arial" panose="020B0604020202020204" pitchFamily="34" charset="0"/>
                  <a:cs typeface="Arial" panose="020B0604020202020204" pitchFamily="34" charset="0"/>
                </a:rPr>
                <a:t>40kD</a:t>
              </a:r>
            </a:p>
          </p:txBody>
        </p:sp>
        <p:sp>
          <p:nvSpPr>
            <p:cNvPr id="69" name="TextBox 68"/>
            <p:cNvSpPr txBox="1"/>
            <p:nvPr/>
          </p:nvSpPr>
          <p:spPr>
            <a:xfrm>
              <a:off x="6465150" y="5524156"/>
              <a:ext cx="240450" cy="123111"/>
            </a:xfrm>
            <a:prstGeom prst="rect">
              <a:avLst/>
            </a:prstGeom>
            <a:noFill/>
          </p:spPr>
          <p:txBody>
            <a:bodyPr wrap="none" lIns="0" tIns="0" rIns="0" bIns="0" rtlCol="0" anchor="ctr" anchorCtr="0">
              <a:normAutofit fontScale="77500" lnSpcReduction="20000"/>
            </a:bodyPr>
            <a:lstStyle/>
            <a:p>
              <a:r>
                <a:rPr lang="en-US" sz="800" dirty="0">
                  <a:solidFill>
                    <a:prstClr val="black"/>
                  </a:solidFill>
                  <a:latin typeface="Arial" panose="020B0604020202020204" pitchFamily="34" charset="0"/>
                  <a:cs typeface="Arial" panose="020B0604020202020204" pitchFamily="34" charset="0"/>
                </a:rPr>
                <a:t>40kD</a:t>
              </a:r>
            </a:p>
          </p:txBody>
        </p:sp>
        <p:sp>
          <p:nvSpPr>
            <p:cNvPr id="70" name="TextBox 69"/>
            <p:cNvSpPr txBox="1"/>
            <p:nvPr/>
          </p:nvSpPr>
          <p:spPr>
            <a:xfrm>
              <a:off x="6465150" y="5799667"/>
              <a:ext cx="240450" cy="123111"/>
            </a:xfrm>
            <a:prstGeom prst="rect">
              <a:avLst/>
            </a:prstGeom>
            <a:noFill/>
          </p:spPr>
          <p:txBody>
            <a:bodyPr wrap="none" lIns="0" tIns="0" rIns="0" bIns="0" rtlCol="0" anchor="ctr" anchorCtr="0">
              <a:normAutofit fontScale="77500" lnSpcReduction="20000"/>
            </a:bodyPr>
            <a:lstStyle/>
            <a:p>
              <a:r>
                <a:rPr lang="en-US" sz="800" dirty="0">
                  <a:solidFill>
                    <a:prstClr val="black"/>
                  </a:solidFill>
                  <a:latin typeface="Arial" panose="020B0604020202020204" pitchFamily="34" charset="0"/>
                  <a:cs typeface="Arial" panose="020B0604020202020204" pitchFamily="34" charset="0"/>
                </a:rPr>
                <a:t>80kD</a:t>
              </a:r>
            </a:p>
          </p:txBody>
        </p:sp>
        <p:sp>
          <p:nvSpPr>
            <p:cNvPr id="71" name="TextBox 70"/>
            <p:cNvSpPr txBox="1"/>
            <p:nvPr/>
          </p:nvSpPr>
          <p:spPr>
            <a:xfrm>
              <a:off x="6465150" y="5989823"/>
              <a:ext cx="240450" cy="123111"/>
            </a:xfrm>
            <a:prstGeom prst="rect">
              <a:avLst/>
            </a:prstGeom>
            <a:noFill/>
          </p:spPr>
          <p:txBody>
            <a:bodyPr wrap="none" lIns="0" tIns="0" rIns="0" bIns="0" rtlCol="0" anchor="ctr" anchorCtr="0">
              <a:normAutofit fontScale="77500" lnSpcReduction="20000"/>
            </a:bodyPr>
            <a:lstStyle/>
            <a:p>
              <a:r>
                <a:rPr lang="en-US" sz="800" dirty="0">
                  <a:solidFill>
                    <a:prstClr val="black"/>
                  </a:solidFill>
                  <a:latin typeface="Arial" panose="020B0604020202020204" pitchFamily="34" charset="0"/>
                  <a:cs typeface="Arial" panose="020B0604020202020204" pitchFamily="34" charset="0"/>
                </a:rPr>
                <a:t>40kD</a:t>
              </a:r>
            </a:p>
          </p:txBody>
        </p:sp>
      </p:grpSp>
      <p:sp>
        <p:nvSpPr>
          <p:cNvPr id="89" name="Rectangle 88"/>
          <p:cNvSpPr/>
          <p:nvPr/>
        </p:nvSpPr>
        <p:spPr>
          <a:xfrm>
            <a:off x="0" y="4119014"/>
            <a:ext cx="6858000" cy="954107"/>
          </a:xfrm>
          <a:prstGeom prst="rect">
            <a:avLst/>
          </a:prstGeom>
        </p:spPr>
        <p:txBody>
          <a:bodyPr wrap="square">
            <a:spAutoFit/>
          </a:bodyPr>
          <a:lstStyle/>
          <a:p>
            <a:r>
              <a:rPr lang="en-US" sz="800" b="1" dirty="0">
                <a:latin typeface="Arial"/>
                <a:cs typeface="Arial"/>
              </a:rPr>
              <a:t>Figure S4. WWTR1 and NEDD4L expression versus sensitivity in melanoma cell lines.</a:t>
            </a:r>
          </a:p>
          <a:p>
            <a:r>
              <a:rPr lang="en-US" sz="800" dirty="0">
                <a:latin typeface="Arial"/>
                <a:cs typeface="Arial"/>
              </a:rPr>
              <a:t>(A) NEDD4L and WWTR1 expression and MAPK signaling across melanoma cell lines. Expression of the indicated proteins by western blot performed across lysates of melanoma cells lines. Lysates were loaded from left to right according to sensitivity to PLX4720 in two gels processed in the same experiment. The corresponding IC50s measured by </a:t>
            </a:r>
            <a:r>
              <a:rPr lang="en-US" sz="800" dirty="0" err="1">
                <a:latin typeface="Arial"/>
                <a:cs typeface="Arial"/>
              </a:rPr>
              <a:t>CellTiter-Glo</a:t>
            </a:r>
            <a:r>
              <a:rPr lang="en-US" sz="800" dirty="0">
                <a:latin typeface="Arial"/>
                <a:cs typeface="Arial"/>
              </a:rPr>
              <a:t> and apoptosis induction determined using </a:t>
            </a:r>
            <a:r>
              <a:rPr lang="en-US" sz="800" dirty="0" err="1">
                <a:latin typeface="Arial"/>
                <a:cs typeface="Arial"/>
              </a:rPr>
              <a:t>Caspase-Glo</a:t>
            </a:r>
            <a:r>
              <a:rPr lang="en-US" sz="800" dirty="0">
                <a:latin typeface="Arial"/>
                <a:cs typeface="Arial"/>
              </a:rPr>
              <a:t> normalized to total cell number are shown in the top and middle histograms. </a:t>
            </a:r>
            <a:r>
              <a:rPr lang="en-US" sz="800" i="1" dirty="0">
                <a:latin typeface="Arial"/>
                <a:cs typeface="Arial"/>
              </a:rPr>
              <a:t>BRAF</a:t>
            </a:r>
            <a:r>
              <a:rPr lang="en-US" sz="800" dirty="0">
                <a:latin typeface="Arial"/>
                <a:cs typeface="Arial"/>
              </a:rPr>
              <a:t> V600E or V600D mutants are denoted as black columns while </a:t>
            </a:r>
            <a:r>
              <a:rPr lang="en-US" sz="800" i="1" dirty="0">
                <a:latin typeface="Arial"/>
                <a:cs typeface="Arial"/>
              </a:rPr>
              <a:t>BRAF</a:t>
            </a:r>
            <a:r>
              <a:rPr lang="en-US" sz="800" dirty="0">
                <a:latin typeface="Arial"/>
                <a:cs typeface="Arial"/>
              </a:rPr>
              <a:t> wildtypes are in red. </a:t>
            </a:r>
          </a:p>
          <a:p>
            <a:r>
              <a:rPr lang="en-US" sz="800" dirty="0">
                <a:latin typeface="Arial"/>
                <a:cs typeface="Arial"/>
              </a:rPr>
              <a:t>(B) PLX4720 dose response of different melanoma cell lines with NEDD4L or WWTR1 lentiviral overexpression. Error bars denote SEM, n=4.</a:t>
            </a:r>
          </a:p>
        </p:txBody>
      </p:sp>
      <p:pic>
        <p:nvPicPr>
          <p:cNvPr id="109" name="Picture 108" descr="1 - M14.pdf"/>
          <p:cNvPicPr>
            <a:picLocks noChangeAspect="1"/>
          </p:cNvPicPr>
          <p:nvPr/>
        </p:nvPicPr>
        <p:blipFill rotWithShape="1">
          <a:blip r:embed="rId20">
            <a:extLst>
              <a:ext uri="{28A0092B-C50C-407E-A947-70E740481C1C}">
                <a14:useLocalDpi xmlns:a14="http://schemas.microsoft.com/office/drawing/2010/main" val="0"/>
              </a:ext>
            </a:extLst>
          </a:blip>
          <a:srcRect l="8977"/>
          <a:stretch/>
        </p:blipFill>
        <p:spPr>
          <a:xfrm>
            <a:off x="4694057" y="2286625"/>
            <a:ext cx="1201650" cy="1057275"/>
          </a:xfrm>
          <a:prstGeom prst="rect">
            <a:avLst/>
          </a:prstGeom>
        </p:spPr>
      </p:pic>
      <p:pic>
        <p:nvPicPr>
          <p:cNvPr id="110" name="Picture 109" descr="1 - SK-MEL24.pdf"/>
          <p:cNvPicPr>
            <a:picLocks noChangeAspect="1"/>
          </p:cNvPicPr>
          <p:nvPr/>
        </p:nvPicPr>
        <p:blipFill rotWithShape="1">
          <a:blip r:embed="rId21">
            <a:extLst>
              <a:ext uri="{28A0092B-C50C-407E-A947-70E740481C1C}">
                <a14:useLocalDpi xmlns:a14="http://schemas.microsoft.com/office/drawing/2010/main" val="0"/>
              </a:ext>
            </a:extLst>
          </a:blip>
          <a:srcRect l="10304" b="18616"/>
          <a:stretch/>
        </p:blipFill>
        <p:spPr>
          <a:xfrm>
            <a:off x="4704481" y="551705"/>
            <a:ext cx="1184140" cy="860449"/>
          </a:xfrm>
          <a:prstGeom prst="rect">
            <a:avLst/>
          </a:prstGeom>
        </p:spPr>
      </p:pic>
      <p:pic>
        <p:nvPicPr>
          <p:cNvPr id="111" name="Picture 110" descr="1 - COLO679.pdf"/>
          <p:cNvPicPr>
            <a:picLocks noChangeAspect="1"/>
          </p:cNvPicPr>
          <p:nvPr/>
        </p:nvPicPr>
        <p:blipFill rotWithShape="1">
          <a:blip r:embed="rId22">
            <a:extLst>
              <a:ext uri="{28A0092B-C50C-407E-A947-70E740481C1C}">
                <a14:useLocalDpi xmlns:a14="http://schemas.microsoft.com/office/drawing/2010/main" val="0"/>
              </a:ext>
            </a:extLst>
          </a:blip>
          <a:srcRect b="19183"/>
          <a:stretch/>
        </p:blipFill>
        <p:spPr>
          <a:xfrm>
            <a:off x="4575542" y="1416148"/>
            <a:ext cx="1320165" cy="854460"/>
          </a:xfrm>
          <a:prstGeom prst="rect">
            <a:avLst/>
          </a:prstGeom>
        </p:spPr>
      </p:pic>
      <p:sp>
        <p:nvSpPr>
          <p:cNvPr id="3" name="TextBox 2">
            <a:extLst>
              <a:ext uri="{FF2B5EF4-FFF2-40B4-BE49-F238E27FC236}">
                <a16:creationId xmlns:a16="http://schemas.microsoft.com/office/drawing/2014/main" id="{1108AB81-EFB4-B7B9-7130-E6B8EDEEC810}"/>
              </a:ext>
            </a:extLst>
          </p:cNvPr>
          <p:cNvSpPr txBox="1"/>
          <p:nvPr/>
        </p:nvSpPr>
        <p:spPr>
          <a:xfrm>
            <a:off x="4391128" y="251368"/>
            <a:ext cx="84960" cy="153888"/>
          </a:xfrm>
          <a:prstGeom prst="rect">
            <a:avLst/>
          </a:prstGeom>
          <a:noFill/>
        </p:spPr>
        <p:txBody>
          <a:bodyPr wrap="none" lIns="0" tIns="0" rIns="0" bIns="0" rtlCol="0">
            <a:spAutoFit/>
          </a:bodyPr>
          <a:lstStyle/>
          <a:p>
            <a:r>
              <a:rPr lang="en-US" sz="1000" dirty="0">
                <a:latin typeface="Arial" panose="020B0604020202020204" pitchFamily="34" charset="0"/>
                <a:cs typeface="Arial" panose="020B0604020202020204" pitchFamily="34" charset="0"/>
              </a:rPr>
              <a:t>B</a:t>
            </a:r>
          </a:p>
        </p:txBody>
      </p:sp>
    </p:spTree>
    <p:extLst>
      <p:ext uri="{BB962C8B-B14F-4D97-AF65-F5344CB8AC3E}">
        <p14:creationId xmlns:p14="http://schemas.microsoft.com/office/powerpoint/2010/main" val="1172579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extBox 87"/>
          <p:cNvSpPr txBox="1"/>
          <p:nvPr/>
        </p:nvSpPr>
        <p:spPr>
          <a:xfrm>
            <a:off x="8630" y="390263"/>
            <a:ext cx="102592" cy="184666"/>
          </a:xfrm>
          <a:prstGeom prst="rect">
            <a:avLst/>
          </a:prstGeom>
          <a:noFill/>
        </p:spPr>
        <p:txBody>
          <a:bodyPr wrap="none" lIns="0" tIns="0" rIns="0" bIns="0" rtlCol="0">
            <a:spAutoFit/>
          </a:bodyPr>
          <a:lstStyle/>
          <a:p>
            <a:r>
              <a:rPr lang="en-US" sz="1200" dirty="0">
                <a:latin typeface="Arial" panose="020B0604020202020204" pitchFamily="34" charset="0"/>
                <a:cs typeface="Arial" panose="020B0604020202020204" pitchFamily="34" charset="0"/>
              </a:rPr>
              <a:t>A</a:t>
            </a:r>
          </a:p>
        </p:txBody>
      </p:sp>
      <p:sp>
        <p:nvSpPr>
          <p:cNvPr id="89" name="Rectangle 88"/>
          <p:cNvSpPr/>
          <p:nvPr/>
        </p:nvSpPr>
        <p:spPr>
          <a:xfrm>
            <a:off x="-44605" y="5146674"/>
            <a:ext cx="6858000" cy="1446550"/>
          </a:xfrm>
          <a:prstGeom prst="rect">
            <a:avLst/>
          </a:prstGeom>
        </p:spPr>
        <p:txBody>
          <a:bodyPr wrap="square">
            <a:spAutoFit/>
          </a:bodyPr>
          <a:lstStyle/>
          <a:p>
            <a:r>
              <a:rPr lang="en-US" sz="800" b="1" dirty="0">
                <a:latin typeface="Arial" panose="020B0604020202020204" pitchFamily="34" charset="0"/>
                <a:cs typeface="Arial" panose="020B0604020202020204" pitchFamily="34" charset="0"/>
              </a:rPr>
              <a:t>Figure S5. NEDD4L mutation activities.</a:t>
            </a:r>
          </a:p>
          <a:p>
            <a:r>
              <a:rPr lang="en-US" sz="800" dirty="0">
                <a:latin typeface="Arial" panose="020B0604020202020204" pitchFamily="34" charset="0"/>
                <a:ea typeface="宋体" panose="02010600030101010101" pitchFamily="2" charset="-122"/>
                <a:cs typeface="Arial" panose="020B0604020202020204" pitchFamily="34" charset="0"/>
              </a:rPr>
              <a:t>(A) NEDD4L mutants expressed in two sets of vectors (</a:t>
            </a:r>
            <a:r>
              <a:rPr lang="en-US" sz="800" dirty="0" err="1">
                <a:latin typeface="Arial" panose="020B0604020202020204" pitchFamily="34" charset="0"/>
                <a:ea typeface="宋体" panose="02010600030101010101" pitchFamily="2" charset="-122"/>
                <a:cs typeface="Arial" panose="020B0604020202020204" pitchFamily="34" charset="0"/>
              </a:rPr>
              <a:t>bsd</a:t>
            </a:r>
            <a:r>
              <a:rPr lang="en-US" sz="800" dirty="0">
                <a:latin typeface="Arial" panose="020B0604020202020204" pitchFamily="34" charset="0"/>
                <a:ea typeface="宋体" panose="02010600030101010101" pitchFamily="2" charset="-122"/>
                <a:cs typeface="Arial" panose="020B0604020202020204" pitchFamily="34" charset="0"/>
              </a:rPr>
              <a:t>- and puro-). mRNA levels are shown as column graph on the top (mean ± SEM, n=2), and proteins are shown at the bottom. A transposon clone (B181) with insert in </a:t>
            </a:r>
            <a:r>
              <a:rPr lang="en-US" sz="800" i="1" dirty="0">
                <a:latin typeface="Arial" panose="020B0604020202020204" pitchFamily="34" charset="0"/>
                <a:ea typeface="宋体" panose="02010600030101010101" pitchFamily="2" charset="-122"/>
                <a:cs typeface="Arial" panose="020B0604020202020204" pitchFamily="34" charset="0"/>
              </a:rPr>
              <a:t>NEDD4L</a:t>
            </a:r>
            <a:r>
              <a:rPr lang="en-US" sz="800" dirty="0">
                <a:latin typeface="Arial" panose="020B0604020202020204" pitchFamily="34" charset="0"/>
                <a:ea typeface="宋体" panose="02010600030101010101" pitchFamily="2" charset="-122"/>
                <a:cs typeface="Arial" panose="020B0604020202020204" pitchFamily="34" charset="0"/>
              </a:rPr>
              <a:t> gene is also included in the assay. </a:t>
            </a:r>
          </a:p>
          <a:p>
            <a:r>
              <a:rPr lang="en-US" sz="800" dirty="0">
                <a:latin typeface="Arial" panose="020B0604020202020204" pitchFamily="34" charset="0"/>
                <a:ea typeface="宋体" panose="02010600030101010101" pitchFamily="2" charset="-122"/>
                <a:cs typeface="Arial" panose="020B0604020202020204" pitchFamily="34" charset="0"/>
              </a:rPr>
              <a:t>(B) Proliferation of mutants either in the absence of drug (ND, solid lines) or presence of 0.5 µM PLX4720 (PLX, dash lines). Error bars denote SEM, n=3.</a:t>
            </a:r>
          </a:p>
          <a:p>
            <a:r>
              <a:rPr lang="en-US" sz="800" dirty="0">
                <a:latin typeface="Arial" panose="020B0604020202020204" pitchFamily="34" charset="0"/>
                <a:cs typeface="Arial" panose="020B0604020202020204" pitchFamily="34" charset="0"/>
              </a:rPr>
              <a:t>(C) IC50 of NEDD4L-mutant-expressing A375 cell lines treated with PLX4720, AZ628, AZD6244, and combination of PLX4720 and AZD6244. In the combinatorial treatment, PLX4720 and AZD6244 concentrations were fixed at 5:1 and the y-axis indicated PLX4720 concentrations. Error bars denote 95% CI.</a:t>
            </a:r>
          </a:p>
          <a:p>
            <a:r>
              <a:rPr lang="en-US" sz="800" dirty="0">
                <a:latin typeface="Arial" panose="020B0604020202020204" pitchFamily="34" charset="0"/>
                <a:cs typeface="Arial" panose="020B0604020202020204" pitchFamily="34" charset="0"/>
              </a:rPr>
              <a:t>(D) IC50 of PLX4720 of vector control and NEDD4L-overexpressing cells with SMAD2/3 knockdown. Values are shown as mean ± 95% CI, n=3.</a:t>
            </a:r>
          </a:p>
          <a:p>
            <a:r>
              <a:rPr lang="en-US" sz="800" dirty="0">
                <a:latin typeface="Arial" panose="020B0604020202020204" pitchFamily="34" charset="0"/>
                <a:cs typeface="Arial" panose="020B0604020202020204" pitchFamily="34" charset="0"/>
              </a:rPr>
              <a:t>(E) </a:t>
            </a:r>
            <a:r>
              <a:rPr lang="en-US" sz="800" i="1" dirty="0">
                <a:latin typeface="Arial" panose="020B0604020202020204" pitchFamily="34" charset="0"/>
                <a:cs typeface="Arial" panose="020B0604020202020204" pitchFamily="34" charset="0"/>
              </a:rPr>
              <a:t>SMAD2/3</a:t>
            </a:r>
            <a:r>
              <a:rPr lang="en-US" sz="800" dirty="0">
                <a:latin typeface="Arial" panose="020B0604020202020204" pitchFamily="34" charset="0"/>
                <a:cs typeface="Arial" panose="020B0604020202020204" pitchFamily="34" charset="0"/>
              </a:rPr>
              <a:t> knockdown reduces both phospho- and total SMAD2/3. </a:t>
            </a:r>
          </a:p>
          <a:p>
            <a:r>
              <a:rPr lang="en-US" sz="800" dirty="0">
                <a:latin typeface="Arial" panose="020B0604020202020204" pitchFamily="34" charset="0"/>
                <a:cs typeface="Arial" panose="020B0604020202020204" pitchFamily="34" charset="0"/>
              </a:rPr>
              <a:t>(F) </a:t>
            </a:r>
            <a:r>
              <a:rPr lang="en-US" sz="800" i="1" dirty="0">
                <a:latin typeface="Arial" panose="020B0604020202020204" pitchFamily="34" charset="0"/>
                <a:cs typeface="Arial" panose="020B0604020202020204" pitchFamily="34" charset="0"/>
              </a:rPr>
              <a:t>NEDD4L</a:t>
            </a:r>
            <a:r>
              <a:rPr lang="en-US" sz="800" dirty="0">
                <a:latin typeface="Arial" panose="020B0604020202020204" pitchFamily="34" charset="0"/>
                <a:cs typeface="Arial" panose="020B0604020202020204" pitchFamily="34" charset="0"/>
              </a:rPr>
              <a:t> knockdown does not increase total or phospho-SMAD2/3. </a:t>
            </a:r>
          </a:p>
        </p:txBody>
      </p:sp>
      <p:sp>
        <p:nvSpPr>
          <p:cNvPr id="94" name="TextBox 93"/>
          <p:cNvSpPr txBox="1"/>
          <p:nvPr/>
        </p:nvSpPr>
        <p:spPr>
          <a:xfrm>
            <a:off x="2932170" y="471578"/>
            <a:ext cx="110608" cy="184666"/>
          </a:xfrm>
          <a:prstGeom prst="rect">
            <a:avLst/>
          </a:prstGeom>
          <a:noFill/>
        </p:spPr>
        <p:txBody>
          <a:bodyPr wrap="none" lIns="0" tIns="0" rIns="0" bIns="0" rtlCol="0">
            <a:spAutoFit/>
          </a:bodyPr>
          <a:lstStyle/>
          <a:p>
            <a:r>
              <a:rPr lang="en-US" sz="1200" dirty="0">
                <a:latin typeface="Arial" panose="020B0604020202020204" pitchFamily="34" charset="0"/>
                <a:cs typeface="Arial" panose="020B0604020202020204" pitchFamily="34" charset="0"/>
              </a:rPr>
              <a:t>C</a:t>
            </a:r>
          </a:p>
        </p:txBody>
      </p:sp>
      <p:graphicFrame>
        <p:nvGraphicFramePr>
          <p:cNvPr id="95" name="Table 94"/>
          <p:cNvGraphicFramePr>
            <a:graphicFrameLocks noGrp="1"/>
          </p:cNvGraphicFramePr>
          <p:nvPr>
            <p:extLst>
              <p:ext uri="{D42A27DB-BD31-4B8C-83A1-F6EECF244321}">
                <p14:modId xmlns:p14="http://schemas.microsoft.com/office/powerpoint/2010/main" val="1726409120"/>
              </p:ext>
            </p:extLst>
          </p:nvPr>
        </p:nvGraphicFramePr>
        <p:xfrm>
          <a:off x="5378785" y="3082785"/>
          <a:ext cx="1028610" cy="540136"/>
        </p:xfrm>
        <a:graphic>
          <a:graphicData uri="http://schemas.openxmlformats.org/drawingml/2006/table">
            <a:tbl>
              <a:tblPr>
                <a:tableStyleId>{5C22544A-7EE6-4342-B048-85BDC9FD1C3A}</a:tableStyleId>
              </a:tblPr>
              <a:tblGrid>
                <a:gridCol w="368102">
                  <a:extLst>
                    <a:ext uri="{9D8B030D-6E8A-4147-A177-3AD203B41FA5}">
                      <a16:colId xmlns:a16="http://schemas.microsoft.com/office/drawing/2014/main" val="20000"/>
                    </a:ext>
                  </a:extLst>
                </a:gridCol>
                <a:gridCol w="165127">
                  <a:extLst>
                    <a:ext uri="{9D8B030D-6E8A-4147-A177-3AD203B41FA5}">
                      <a16:colId xmlns:a16="http://schemas.microsoft.com/office/drawing/2014/main" val="20001"/>
                    </a:ext>
                  </a:extLst>
                </a:gridCol>
                <a:gridCol w="165127">
                  <a:extLst>
                    <a:ext uri="{9D8B030D-6E8A-4147-A177-3AD203B41FA5}">
                      <a16:colId xmlns:a16="http://schemas.microsoft.com/office/drawing/2014/main" val="20002"/>
                    </a:ext>
                  </a:extLst>
                </a:gridCol>
                <a:gridCol w="165127">
                  <a:extLst>
                    <a:ext uri="{9D8B030D-6E8A-4147-A177-3AD203B41FA5}">
                      <a16:colId xmlns:a16="http://schemas.microsoft.com/office/drawing/2014/main" val="20003"/>
                    </a:ext>
                  </a:extLst>
                </a:gridCol>
                <a:gridCol w="165127">
                  <a:extLst>
                    <a:ext uri="{9D8B030D-6E8A-4147-A177-3AD203B41FA5}">
                      <a16:colId xmlns:a16="http://schemas.microsoft.com/office/drawing/2014/main" val="20004"/>
                    </a:ext>
                  </a:extLst>
                </a:gridCol>
              </a:tblGrid>
              <a:tr h="426703">
                <a:tc>
                  <a:txBody>
                    <a:bodyPr/>
                    <a:lstStyle/>
                    <a:p>
                      <a:pPr algn="ctr"/>
                      <a:r>
                        <a:rPr lang="en-US" sz="700" b="0" dirty="0">
                          <a:solidFill>
                            <a:srgbClr val="000000"/>
                          </a:solidFill>
                          <a:latin typeface="Arial"/>
                          <a:cs typeface="Arial"/>
                        </a:rPr>
                        <a:t>siRNA</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700" b="0" dirty="0">
                          <a:solidFill>
                            <a:srgbClr val="000000"/>
                          </a:solidFill>
                          <a:latin typeface="Arial"/>
                          <a:cs typeface="Arial"/>
                        </a:rPr>
                        <a:t>Scramble</a:t>
                      </a:r>
                    </a:p>
                  </a:txBody>
                  <a:tcPr marL="0" marR="0"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700" b="0" dirty="0">
                          <a:solidFill>
                            <a:srgbClr val="000000"/>
                          </a:solidFill>
                          <a:latin typeface="Arial"/>
                          <a:cs typeface="Arial"/>
                        </a:rPr>
                        <a:t>siNEDD4L</a:t>
                      </a:r>
                    </a:p>
                  </a:txBody>
                  <a:tcPr marL="0" marR="0"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700" b="0" dirty="0">
                          <a:solidFill>
                            <a:srgbClr val="000000"/>
                          </a:solidFill>
                          <a:latin typeface="Arial"/>
                          <a:cs typeface="Arial"/>
                        </a:rPr>
                        <a:t>Scramble</a:t>
                      </a:r>
                    </a:p>
                  </a:txBody>
                  <a:tcPr marL="0" marR="0"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700" b="0" dirty="0">
                          <a:solidFill>
                            <a:srgbClr val="000000"/>
                          </a:solidFill>
                          <a:latin typeface="Arial"/>
                          <a:cs typeface="Arial"/>
                        </a:rPr>
                        <a:t>siNEDD4L</a:t>
                      </a:r>
                    </a:p>
                  </a:txBody>
                  <a:tcPr marL="0" marR="0"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13433">
                <a:tc>
                  <a:txBody>
                    <a:bodyPr/>
                    <a:lstStyle/>
                    <a:p>
                      <a:pPr algn="ctr"/>
                      <a:r>
                        <a:rPr lang="en-US" sz="700" b="0" dirty="0">
                          <a:solidFill>
                            <a:srgbClr val="000000"/>
                          </a:solidFill>
                          <a:latin typeface="Arial"/>
                          <a:cs typeface="Arial"/>
                        </a:rPr>
                        <a:t>PLX4720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0000"/>
                          </a:solidFill>
                          <a:latin typeface="Arial"/>
                          <a:cs typeface="Arial"/>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0000"/>
                          </a:solidFill>
                          <a:latin typeface="Arial"/>
                          <a:cs typeface="Arial"/>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0000"/>
                          </a:solidFill>
                          <a:latin typeface="Arial"/>
                          <a:cs typeface="Arial"/>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0000"/>
                          </a:solidFill>
                          <a:latin typeface="Arial"/>
                          <a:cs typeface="Arial"/>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grpSp>
        <p:nvGrpSpPr>
          <p:cNvPr id="96" name="Group 95"/>
          <p:cNvGrpSpPr>
            <a:grpSpLocks noChangeAspect="1"/>
          </p:cNvGrpSpPr>
          <p:nvPr/>
        </p:nvGrpSpPr>
        <p:grpSpPr>
          <a:xfrm>
            <a:off x="5291781" y="3623255"/>
            <a:ext cx="1122478" cy="913710"/>
            <a:chOff x="5238561" y="962547"/>
            <a:chExt cx="1511910" cy="1230711"/>
          </a:xfrm>
        </p:grpSpPr>
        <p:sp>
          <p:nvSpPr>
            <p:cNvPr id="97" name="TextBox 96"/>
            <p:cNvSpPr txBox="1"/>
            <p:nvPr/>
          </p:nvSpPr>
          <p:spPr>
            <a:xfrm>
              <a:off x="5293776" y="1629489"/>
              <a:ext cx="425687" cy="119692"/>
            </a:xfrm>
            <a:prstGeom prst="rect">
              <a:avLst/>
            </a:prstGeom>
            <a:noFill/>
          </p:spPr>
          <p:txBody>
            <a:bodyPr wrap="none" lIns="0" tIns="0" rIns="0" bIns="0" rtlCol="0">
              <a:spAutoFit/>
            </a:bodyPr>
            <a:lstStyle/>
            <a:p>
              <a:r>
                <a:rPr lang="en-US" sz="700" dirty="0">
                  <a:latin typeface="Arial" panose="020B0604020202020204" pitchFamily="34" charset="0"/>
                  <a:cs typeface="Arial" panose="020B0604020202020204" pitchFamily="34" charset="0"/>
                </a:rPr>
                <a:t>SMAD2/3</a:t>
              </a:r>
            </a:p>
          </p:txBody>
        </p:sp>
        <p:sp>
          <p:nvSpPr>
            <p:cNvPr id="98" name="TextBox 97"/>
            <p:cNvSpPr txBox="1"/>
            <p:nvPr/>
          </p:nvSpPr>
          <p:spPr>
            <a:xfrm>
              <a:off x="5337950" y="1219570"/>
              <a:ext cx="390064" cy="119692"/>
            </a:xfrm>
            <a:prstGeom prst="rect">
              <a:avLst/>
            </a:prstGeom>
            <a:noFill/>
          </p:spPr>
          <p:txBody>
            <a:bodyPr wrap="none" lIns="0" tIns="0" rIns="0" bIns="0" rtlCol="0">
              <a:spAutoFit/>
            </a:bodyPr>
            <a:lstStyle/>
            <a:p>
              <a:r>
                <a:rPr lang="en-US" sz="700" dirty="0">
                  <a:latin typeface="Arial" panose="020B0604020202020204" pitchFamily="34" charset="0"/>
                  <a:cs typeface="Arial" panose="020B0604020202020204" pitchFamily="34" charset="0"/>
                </a:rPr>
                <a:t>NEDD4L</a:t>
              </a:r>
            </a:p>
          </p:txBody>
        </p:sp>
        <p:sp>
          <p:nvSpPr>
            <p:cNvPr id="99" name="TextBox 98"/>
            <p:cNvSpPr txBox="1"/>
            <p:nvPr/>
          </p:nvSpPr>
          <p:spPr>
            <a:xfrm>
              <a:off x="5238561" y="1858089"/>
              <a:ext cx="480902" cy="119692"/>
            </a:xfrm>
            <a:prstGeom prst="rect">
              <a:avLst/>
            </a:prstGeom>
            <a:noFill/>
          </p:spPr>
          <p:txBody>
            <a:bodyPr wrap="none" lIns="0" tIns="0" rIns="0" bIns="0" rtlCol="0">
              <a:spAutoFit/>
            </a:bodyPr>
            <a:lstStyle/>
            <a:p>
              <a:r>
                <a:rPr lang="en-US" sz="700" dirty="0">
                  <a:latin typeface="Arial" panose="020B0604020202020204" pitchFamily="34" charset="0"/>
                  <a:cs typeface="Arial" panose="020B0604020202020204" pitchFamily="34" charset="0"/>
                </a:rPr>
                <a:t>pSMAD2/3</a:t>
              </a:r>
            </a:p>
          </p:txBody>
        </p:sp>
        <p:grpSp>
          <p:nvGrpSpPr>
            <p:cNvPr id="100" name="Group 99"/>
            <p:cNvGrpSpPr>
              <a:grpSpLocks noChangeAspect="1"/>
            </p:cNvGrpSpPr>
            <p:nvPr/>
          </p:nvGrpSpPr>
          <p:grpSpPr>
            <a:xfrm>
              <a:off x="5858931" y="962547"/>
              <a:ext cx="891540" cy="1230711"/>
              <a:chOff x="5858931" y="962544"/>
              <a:chExt cx="990600" cy="1367457"/>
            </a:xfrm>
          </p:grpSpPr>
          <p:pic>
            <p:nvPicPr>
              <p:cNvPr id="102" name="Picture 101"/>
              <p:cNvPicPr>
                <a:picLocks noChangeAspect="1"/>
              </p:cNvPicPr>
              <p:nvPr/>
            </p:nvPicPr>
            <p:blipFill>
              <a:blip r:embed="rId2"/>
              <a:stretch>
                <a:fillRect/>
              </a:stretch>
            </p:blipFill>
            <p:spPr>
              <a:xfrm>
                <a:off x="5858931" y="962544"/>
                <a:ext cx="990600" cy="697294"/>
              </a:xfrm>
              <a:prstGeom prst="rect">
                <a:avLst/>
              </a:prstGeom>
              <a:ln>
                <a:solidFill>
                  <a:srgbClr val="000000"/>
                </a:solidFill>
              </a:ln>
            </p:spPr>
          </p:pic>
          <p:pic>
            <p:nvPicPr>
              <p:cNvPr id="103" name="Picture 102"/>
              <p:cNvPicPr>
                <a:picLocks noChangeAspect="1"/>
              </p:cNvPicPr>
              <p:nvPr/>
            </p:nvPicPr>
            <p:blipFill>
              <a:blip r:embed="rId3"/>
              <a:stretch>
                <a:fillRect/>
              </a:stretch>
            </p:blipFill>
            <p:spPr>
              <a:xfrm>
                <a:off x="5858931" y="1676770"/>
                <a:ext cx="990600" cy="232084"/>
              </a:xfrm>
              <a:prstGeom prst="rect">
                <a:avLst/>
              </a:prstGeom>
              <a:ln>
                <a:solidFill>
                  <a:srgbClr val="000000"/>
                </a:solidFill>
              </a:ln>
            </p:spPr>
          </p:pic>
          <p:pic>
            <p:nvPicPr>
              <p:cNvPr id="104" name="Picture 103"/>
              <p:cNvPicPr>
                <a:picLocks noChangeAspect="1"/>
              </p:cNvPicPr>
              <p:nvPr/>
            </p:nvPicPr>
            <p:blipFill>
              <a:blip r:embed="rId4"/>
              <a:stretch>
                <a:fillRect/>
              </a:stretch>
            </p:blipFill>
            <p:spPr>
              <a:xfrm>
                <a:off x="5858931" y="1905370"/>
                <a:ext cx="990600" cy="238380"/>
              </a:xfrm>
              <a:prstGeom prst="rect">
                <a:avLst/>
              </a:prstGeom>
              <a:ln>
                <a:solidFill>
                  <a:srgbClr val="000000"/>
                </a:solidFill>
              </a:ln>
            </p:spPr>
          </p:pic>
          <p:pic>
            <p:nvPicPr>
              <p:cNvPr id="105" name="Picture 104"/>
              <p:cNvPicPr>
                <a:picLocks noChangeAspect="1"/>
              </p:cNvPicPr>
              <p:nvPr/>
            </p:nvPicPr>
            <p:blipFill>
              <a:blip r:embed="rId5"/>
              <a:stretch>
                <a:fillRect/>
              </a:stretch>
            </p:blipFill>
            <p:spPr>
              <a:xfrm>
                <a:off x="5858931" y="2159371"/>
                <a:ext cx="990600" cy="170630"/>
              </a:xfrm>
              <a:prstGeom prst="rect">
                <a:avLst/>
              </a:prstGeom>
              <a:ln>
                <a:solidFill>
                  <a:srgbClr val="000000"/>
                </a:solidFill>
              </a:ln>
            </p:spPr>
          </p:pic>
        </p:grpSp>
        <p:sp>
          <p:nvSpPr>
            <p:cNvPr id="101" name="TextBox 100"/>
            <p:cNvSpPr txBox="1"/>
            <p:nvPr/>
          </p:nvSpPr>
          <p:spPr>
            <a:xfrm>
              <a:off x="5383907" y="2057400"/>
              <a:ext cx="352662" cy="119692"/>
            </a:xfrm>
            <a:prstGeom prst="rect">
              <a:avLst/>
            </a:prstGeom>
            <a:noFill/>
          </p:spPr>
          <p:txBody>
            <a:bodyPr wrap="none" lIns="0" tIns="0" rIns="0" bIns="0" rtlCol="0">
              <a:spAutoFit/>
            </a:bodyPr>
            <a:lstStyle/>
            <a:p>
              <a:r>
                <a:rPr lang="en-US" sz="700" dirty="0">
                  <a:latin typeface="Arial" panose="020B0604020202020204" pitchFamily="34" charset="0"/>
                  <a:cs typeface="Arial" panose="020B0604020202020204" pitchFamily="34" charset="0"/>
                </a:rPr>
                <a:t>GAPDH</a:t>
              </a:r>
            </a:p>
          </p:txBody>
        </p:sp>
      </p:grpSp>
      <p:sp>
        <p:nvSpPr>
          <p:cNvPr id="107" name="TextBox 106"/>
          <p:cNvSpPr txBox="1"/>
          <p:nvPr/>
        </p:nvSpPr>
        <p:spPr>
          <a:xfrm>
            <a:off x="4976042" y="2085369"/>
            <a:ext cx="102592" cy="184666"/>
          </a:xfrm>
          <a:prstGeom prst="rect">
            <a:avLst/>
          </a:prstGeom>
          <a:noFill/>
        </p:spPr>
        <p:txBody>
          <a:bodyPr wrap="none" lIns="0" tIns="0" rIns="0" bIns="0" rtlCol="0">
            <a:spAutoFit/>
          </a:bodyPr>
          <a:lstStyle/>
          <a:p>
            <a:r>
              <a:rPr lang="en-US" sz="1200" dirty="0">
                <a:latin typeface="Arial" panose="020B0604020202020204" pitchFamily="34" charset="0"/>
                <a:cs typeface="Arial" panose="020B0604020202020204" pitchFamily="34" charset="0"/>
              </a:rPr>
              <a:t>E</a:t>
            </a:r>
          </a:p>
        </p:txBody>
      </p:sp>
      <p:sp>
        <p:nvSpPr>
          <p:cNvPr id="108" name="TextBox 107"/>
          <p:cNvSpPr txBox="1"/>
          <p:nvPr/>
        </p:nvSpPr>
        <p:spPr>
          <a:xfrm>
            <a:off x="4976042" y="509537"/>
            <a:ext cx="110608" cy="184666"/>
          </a:xfrm>
          <a:prstGeom prst="rect">
            <a:avLst/>
          </a:prstGeom>
          <a:noFill/>
        </p:spPr>
        <p:txBody>
          <a:bodyPr wrap="none" lIns="0" tIns="0" rIns="0" bIns="0" rtlCol="0">
            <a:spAutoFit/>
          </a:bodyPr>
          <a:lstStyle/>
          <a:p>
            <a:r>
              <a:rPr lang="en-US" sz="1200" dirty="0">
                <a:latin typeface="Arial" panose="020B0604020202020204" pitchFamily="34" charset="0"/>
                <a:cs typeface="Arial" panose="020B0604020202020204" pitchFamily="34" charset="0"/>
              </a:rPr>
              <a:t>D</a:t>
            </a:r>
          </a:p>
        </p:txBody>
      </p:sp>
      <p:grpSp>
        <p:nvGrpSpPr>
          <p:cNvPr id="109" name="Group 108"/>
          <p:cNvGrpSpPr/>
          <p:nvPr/>
        </p:nvGrpSpPr>
        <p:grpSpPr>
          <a:xfrm>
            <a:off x="5316553" y="2389462"/>
            <a:ext cx="1067690" cy="548640"/>
            <a:chOff x="72085" y="3428561"/>
            <a:chExt cx="1537353" cy="754777"/>
          </a:xfrm>
        </p:grpSpPr>
        <p:grpSp>
          <p:nvGrpSpPr>
            <p:cNvPr id="110" name="Group 109"/>
            <p:cNvGrpSpPr>
              <a:grpSpLocks noChangeAspect="1"/>
            </p:cNvGrpSpPr>
            <p:nvPr/>
          </p:nvGrpSpPr>
          <p:grpSpPr>
            <a:xfrm>
              <a:off x="717899" y="3428561"/>
              <a:ext cx="891539" cy="754777"/>
              <a:chOff x="717898" y="3428559"/>
              <a:chExt cx="990600" cy="838641"/>
            </a:xfrm>
          </p:grpSpPr>
          <p:pic>
            <p:nvPicPr>
              <p:cNvPr id="114" name="Picture 1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7898" y="4038159"/>
                <a:ext cx="990600" cy="229041"/>
              </a:xfrm>
              <a:prstGeom prst="rect">
                <a:avLst/>
              </a:prstGeom>
              <a:ln>
                <a:solidFill>
                  <a:srgbClr val="000000"/>
                </a:solidFill>
              </a:ln>
            </p:spPr>
          </p:pic>
          <p:pic>
            <p:nvPicPr>
              <p:cNvPr id="115" name="Picture 1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7898" y="3683038"/>
                <a:ext cx="990600" cy="355121"/>
              </a:xfrm>
              <a:prstGeom prst="rect">
                <a:avLst/>
              </a:prstGeom>
              <a:ln>
                <a:solidFill>
                  <a:srgbClr val="000000"/>
                </a:solidFill>
              </a:ln>
            </p:spPr>
          </p:pic>
          <p:pic>
            <p:nvPicPr>
              <p:cNvPr id="116" name="Picture 1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7898" y="3428559"/>
                <a:ext cx="990600" cy="266224"/>
              </a:xfrm>
              <a:prstGeom prst="rect">
                <a:avLst/>
              </a:prstGeom>
              <a:ln>
                <a:solidFill>
                  <a:srgbClr val="000000"/>
                </a:solidFill>
              </a:ln>
            </p:spPr>
          </p:pic>
        </p:grpSp>
        <p:sp>
          <p:nvSpPr>
            <p:cNvPr id="111" name="TextBox 110"/>
            <p:cNvSpPr txBox="1"/>
            <p:nvPr/>
          </p:nvSpPr>
          <p:spPr>
            <a:xfrm>
              <a:off x="224074" y="4038599"/>
              <a:ext cx="317394" cy="107722"/>
            </a:xfrm>
            <a:prstGeom prst="rect">
              <a:avLst/>
            </a:prstGeom>
            <a:noFill/>
          </p:spPr>
          <p:txBody>
            <a:bodyPr wrap="none" lIns="0" tIns="0" rIns="0" bIns="0" rtlCol="0">
              <a:spAutoFit/>
            </a:bodyPr>
            <a:lstStyle/>
            <a:p>
              <a:r>
                <a:rPr lang="en-US" sz="700" dirty="0">
                  <a:latin typeface="Arial"/>
                  <a:cs typeface="Arial"/>
                </a:rPr>
                <a:t>GAPDH</a:t>
              </a:r>
            </a:p>
          </p:txBody>
        </p:sp>
        <p:sp>
          <p:nvSpPr>
            <p:cNvPr id="112" name="TextBox 111"/>
            <p:cNvSpPr txBox="1"/>
            <p:nvPr/>
          </p:nvSpPr>
          <p:spPr>
            <a:xfrm>
              <a:off x="130921" y="3774683"/>
              <a:ext cx="383117" cy="107722"/>
            </a:xfrm>
            <a:prstGeom prst="rect">
              <a:avLst/>
            </a:prstGeom>
            <a:noFill/>
          </p:spPr>
          <p:txBody>
            <a:bodyPr wrap="none" lIns="0" tIns="0" rIns="0" bIns="0" rtlCol="0">
              <a:spAutoFit/>
            </a:bodyPr>
            <a:lstStyle/>
            <a:p>
              <a:r>
                <a:rPr lang="en-US" sz="700" dirty="0">
                  <a:latin typeface="Arial"/>
                  <a:cs typeface="Arial"/>
                </a:rPr>
                <a:t>SMAD2/3</a:t>
              </a:r>
            </a:p>
          </p:txBody>
        </p:sp>
        <p:sp>
          <p:nvSpPr>
            <p:cNvPr id="113" name="TextBox 112"/>
            <p:cNvSpPr txBox="1"/>
            <p:nvPr/>
          </p:nvSpPr>
          <p:spPr>
            <a:xfrm>
              <a:off x="72085" y="3470893"/>
              <a:ext cx="432810" cy="107722"/>
            </a:xfrm>
            <a:prstGeom prst="rect">
              <a:avLst/>
            </a:prstGeom>
            <a:noFill/>
          </p:spPr>
          <p:txBody>
            <a:bodyPr wrap="none" lIns="0" tIns="0" rIns="0" bIns="0" rtlCol="0">
              <a:spAutoFit/>
            </a:bodyPr>
            <a:lstStyle/>
            <a:p>
              <a:r>
                <a:rPr lang="en-US" sz="700" dirty="0">
                  <a:latin typeface="Arial"/>
                  <a:cs typeface="Arial"/>
                </a:rPr>
                <a:t>pSMAD2/3</a:t>
              </a:r>
            </a:p>
          </p:txBody>
        </p:sp>
      </p:grpSp>
      <p:graphicFrame>
        <p:nvGraphicFramePr>
          <p:cNvPr id="117" name="Table 116"/>
          <p:cNvGraphicFramePr>
            <a:graphicFrameLocks noGrp="1"/>
          </p:cNvGraphicFramePr>
          <p:nvPr>
            <p:extLst>
              <p:ext uri="{D42A27DB-BD31-4B8C-83A1-F6EECF244321}">
                <p14:modId xmlns:p14="http://schemas.microsoft.com/office/powerpoint/2010/main" val="3310917202"/>
              </p:ext>
            </p:extLst>
          </p:nvPr>
        </p:nvGraphicFramePr>
        <p:xfrm>
          <a:off x="5722691" y="1822284"/>
          <a:ext cx="684412" cy="541776"/>
        </p:xfrm>
        <a:graphic>
          <a:graphicData uri="http://schemas.openxmlformats.org/drawingml/2006/table">
            <a:tbl>
              <a:tblPr>
                <a:tableStyleId>{5C22544A-7EE6-4342-B048-85BDC9FD1C3A}</a:tableStyleId>
              </a:tblPr>
              <a:tblGrid>
                <a:gridCol w="171103">
                  <a:extLst>
                    <a:ext uri="{9D8B030D-6E8A-4147-A177-3AD203B41FA5}">
                      <a16:colId xmlns:a16="http://schemas.microsoft.com/office/drawing/2014/main" val="20000"/>
                    </a:ext>
                  </a:extLst>
                </a:gridCol>
                <a:gridCol w="171103">
                  <a:extLst>
                    <a:ext uri="{9D8B030D-6E8A-4147-A177-3AD203B41FA5}">
                      <a16:colId xmlns:a16="http://schemas.microsoft.com/office/drawing/2014/main" val="20001"/>
                    </a:ext>
                  </a:extLst>
                </a:gridCol>
                <a:gridCol w="171103">
                  <a:extLst>
                    <a:ext uri="{9D8B030D-6E8A-4147-A177-3AD203B41FA5}">
                      <a16:colId xmlns:a16="http://schemas.microsoft.com/office/drawing/2014/main" val="20002"/>
                    </a:ext>
                  </a:extLst>
                </a:gridCol>
                <a:gridCol w="171103">
                  <a:extLst>
                    <a:ext uri="{9D8B030D-6E8A-4147-A177-3AD203B41FA5}">
                      <a16:colId xmlns:a16="http://schemas.microsoft.com/office/drawing/2014/main" val="20003"/>
                    </a:ext>
                  </a:extLst>
                </a:gridCol>
              </a:tblGrid>
              <a:tr h="541776">
                <a:tc>
                  <a:txBody>
                    <a:bodyPr/>
                    <a:lstStyle/>
                    <a:p>
                      <a:pPr algn="l"/>
                      <a:r>
                        <a:rPr lang="en-US" sz="700" b="0" dirty="0">
                          <a:solidFill>
                            <a:srgbClr val="000000"/>
                          </a:solidFill>
                          <a:latin typeface="Arial"/>
                          <a:cs typeface="Arial"/>
                        </a:rPr>
                        <a:t>Scramble</a:t>
                      </a:r>
                    </a:p>
                  </a:txBody>
                  <a:tcPr marL="0" marR="0"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700" b="0" dirty="0">
                          <a:solidFill>
                            <a:srgbClr val="000000"/>
                          </a:solidFill>
                          <a:latin typeface="Arial"/>
                          <a:cs typeface="Arial"/>
                        </a:rPr>
                        <a:t>siSMAD2</a:t>
                      </a:r>
                    </a:p>
                  </a:txBody>
                  <a:tcPr marL="0" marR="0"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700" b="0" dirty="0">
                          <a:solidFill>
                            <a:srgbClr val="000000"/>
                          </a:solidFill>
                          <a:latin typeface="Arial"/>
                          <a:cs typeface="Arial"/>
                        </a:rPr>
                        <a:t>siSMAD3</a:t>
                      </a:r>
                    </a:p>
                  </a:txBody>
                  <a:tcPr marL="0" marR="0"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700" b="0" dirty="0">
                          <a:solidFill>
                            <a:srgbClr val="000000"/>
                          </a:solidFill>
                          <a:latin typeface="Arial"/>
                          <a:cs typeface="Arial"/>
                        </a:rPr>
                        <a:t>siSMAD2/3</a:t>
                      </a:r>
                    </a:p>
                  </a:txBody>
                  <a:tcPr marL="0" marR="0"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43" name="Table 63">
            <a:extLst>
              <a:ext uri="{FF2B5EF4-FFF2-40B4-BE49-F238E27FC236}">
                <a16:creationId xmlns:a16="http://schemas.microsoft.com/office/drawing/2014/main" id="{DE9EFE6C-B1AB-4FAC-A893-60E9618D6397}"/>
              </a:ext>
            </a:extLst>
          </p:cNvPr>
          <p:cNvGraphicFramePr>
            <a:graphicFrameLocks noGrp="1"/>
          </p:cNvGraphicFramePr>
          <p:nvPr>
            <p:extLst>
              <p:ext uri="{D42A27DB-BD31-4B8C-83A1-F6EECF244321}">
                <p14:modId xmlns:p14="http://schemas.microsoft.com/office/powerpoint/2010/main" val="2784416352"/>
              </p:ext>
            </p:extLst>
          </p:nvPr>
        </p:nvGraphicFramePr>
        <p:xfrm>
          <a:off x="530068" y="1467062"/>
          <a:ext cx="2012598" cy="651927"/>
        </p:xfrm>
        <a:graphic>
          <a:graphicData uri="http://schemas.openxmlformats.org/drawingml/2006/table">
            <a:tbl>
              <a:tblPr firstRow="1" bandRow="1">
                <a:tableStyleId>{5C22544A-7EE6-4342-B048-85BDC9FD1C3A}</a:tableStyleId>
              </a:tblPr>
              <a:tblGrid>
                <a:gridCol w="111811">
                  <a:extLst>
                    <a:ext uri="{9D8B030D-6E8A-4147-A177-3AD203B41FA5}">
                      <a16:colId xmlns:a16="http://schemas.microsoft.com/office/drawing/2014/main" val="20000"/>
                    </a:ext>
                  </a:extLst>
                </a:gridCol>
                <a:gridCol w="111811">
                  <a:extLst>
                    <a:ext uri="{9D8B030D-6E8A-4147-A177-3AD203B41FA5}">
                      <a16:colId xmlns:a16="http://schemas.microsoft.com/office/drawing/2014/main" val="20001"/>
                    </a:ext>
                  </a:extLst>
                </a:gridCol>
                <a:gridCol w="111811">
                  <a:extLst>
                    <a:ext uri="{9D8B030D-6E8A-4147-A177-3AD203B41FA5}">
                      <a16:colId xmlns:a16="http://schemas.microsoft.com/office/drawing/2014/main" val="20002"/>
                    </a:ext>
                  </a:extLst>
                </a:gridCol>
                <a:gridCol w="111811">
                  <a:extLst>
                    <a:ext uri="{9D8B030D-6E8A-4147-A177-3AD203B41FA5}">
                      <a16:colId xmlns:a16="http://schemas.microsoft.com/office/drawing/2014/main" val="20003"/>
                    </a:ext>
                  </a:extLst>
                </a:gridCol>
                <a:gridCol w="111811">
                  <a:extLst>
                    <a:ext uri="{9D8B030D-6E8A-4147-A177-3AD203B41FA5}">
                      <a16:colId xmlns:a16="http://schemas.microsoft.com/office/drawing/2014/main" val="20004"/>
                    </a:ext>
                  </a:extLst>
                </a:gridCol>
                <a:gridCol w="111811">
                  <a:extLst>
                    <a:ext uri="{9D8B030D-6E8A-4147-A177-3AD203B41FA5}">
                      <a16:colId xmlns:a16="http://schemas.microsoft.com/office/drawing/2014/main" val="20005"/>
                    </a:ext>
                  </a:extLst>
                </a:gridCol>
                <a:gridCol w="111811">
                  <a:extLst>
                    <a:ext uri="{9D8B030D-6E8A-4147-A177-3AD203B41FA5}">
                      <a16:colId xmlns:a16="http://schemas.microsoft.com/office/drawing/2014/main" val="20006"/>
                    </a:ext>
                  </a:extLst>
                </a:gridCol>
                <a:gridCol w="111811">
                  <a:extLst>
                    <a:ext uri="{9D8B030D-6E8A-4147-A177-3AD203B41FA5}">
                      <a16:colId xmlns:a16="http://schemas.microsoft.com/office/drawing/2014/main" val="20007"/>
                    </a:ext>
                  </a:extLst>
                </a:gridCol>
                <a:gridCol w="111811">
                  <a:extLst>
                    <a:ext uri="{9D8B030D-6E8A-4147-A177-3AD203B41FA5}">
                      <a16:colId xmlns:a16="http://schemas.microsoft.com/office/drawing/2014/main" val="20008"/>
                    </a:ext>
                  </a:extLst>
                </a:gridCol>
                <a:gridCol w="111811">
                  <a:extLst>
                    <a:ext uri="{9D8B030D-6E8A-4147-A177-3AD203B41FA5}">
                      <a16:colId xmlns:a16="http://schemas.microsoft.com/office/drawing/2014/main" val="20009"/>
                    </a:ext>
                  </a:extLst>
                </a:gridCol>
                <a:gridCol w="111811">
                  <a:extLst>
                    <a:ext uri="{9D8B030D-6E8A-4147-A177-3AD203B41FA5}">
                      <a16:colId xmlns:a16="http://schemas.microsoft.com/office/drawing/2014/main" val="20010"/>
                    </a:ext>
                  </a:extLst>
                </a:gridCol>
                <a:gridCol w="111811">
                  <a:extLst>
                    <a:ext uri="{9D8B030D-6E8A-4147-A177-3AD203B41FA5}">
                      <a16:colId xmlns:a16="http://schemas.microsoft.com/office/drawing/2014/main" val="20011"/>
                    </a:ext>
                  </a:extLst>
                </a:gridCol>
                <a:gridCol w="111811">
                  <a:extLst>
                    <a:ext uri="{9D8B030D-6E8A-4147-A177-3AD203B41FA5}">
                      <a16:colId xmlns:a16="http://schemas.microsoft.com/office/drawing/2014/main" val="20012"/>
                    </a:ext>
                  </a:extLst>
                </a:gridCol>
                <a:gridCol w="111811">
                  <a:extLst>
                    <a:ext uri="{9D8B030D-6E8A-4147-A177-3AD203B41FA5}">
                      <a16:colId xmlns:a16="http://schemas.microsoft.com/office/drawing/2014/main" val="20013"/>
                    </a:ext>
                  </a:extLst>
                </a:gridCol>
                <a:gridCol w="111811">
                  <a:extLst>
                    <a:ext uri="{9D8B030D-6E8A-4147-A177-3AD203B41FA5}">
                      <a16:colId xmlns:a16="http://schemas.microsoft.com/office/drawing/2014/main" val="20014"/>
                    </a:ext>
                  </a:extLst>
                </a:gridCol>
                <a:gridCol w="111811">
                  <a:extLst>
                    <a:ext uri="{9D8B030D-6E8A-4147-A177-3AD203B41FA5}">
                      <a16:colId xmlns:a16="http://schemas.microsoft.com/office/drawing/2014/main" val="20015"/>
                    </a:ext>
                  </a:extLst>
                </a:gridCol>
                <a:gridCol w="111811">
                  <a:extLst>
                    <a:ext uri="{9D8B030D-6E8A-4147-A177-3AD203B41FA5}">
                      <a16:colId xmlns:a16="http://schemas.microsoft.com/office/drawing/2014/main" val="20016"/>
                    </a:ext>
                  </a:extLst>
                </a:gridCol>
                <a:gridCol w="111811">
                  <a:extLst>
                    <a:ext uri="{9D8B030D-6E8A-4147-A177-3AD203B41FA5}">
                      <a16:colId xmlns:a16="http://schemas.microsoft.com/office/drawing/2014/main" val="20017"/>
                    </a:ext>
                  </a:extLst>
                </a:gridCol>
              </a:tblGrid>
              <a:tr h="651927">
                <a:tc>
                  <a:txBody>
                    <a:bodyPr/>
                    <a:lstStyle/>
                    <a:p>
                      <a:r>
                        <a:rPr lang="en-US" sz="700" b="0" dirty="0">
                          <a:solidFill>
                            <a:schemeClr val="tx1"/>
                          </a:solidFill>
                          <a:latin typeface="Arial"/>
                          <a:cs typeface="Arial"/>
                        </a:rPr>
                        <a:t>A375/scramble</a:t>
                      </a:r>
                    </a:p>
                  </a:txBody>
                  <a:tcPr marL="0" marR="0" marT="0" marB="0" vert="vert270">
                    <a:noFill/>
                  </a:tcPr>
                </a:tc>
                <a:tc>
                  <a:txBody>
                    <a:bodyPr/>
                    <a:lstStyle/>
                    <a:p>
                      <a:r>
                        <a:rPr lang="en-US" sz="700" b="0" dirty="0">
                          <a:solidFill>
                            <a:schemeClr val="tx1"/>
                          </a:solidFill>
                          <a:latin typeface="Arial"/>
                          <a:cs typeface="Arial"/>
                        </a:rPr>
                        <a:t>A375/siNEDD4L</a:t>
                      </a:r>
                    </a:p>
                  </a:txBody>
                  <a:tcPr marL="0" marR="0" marT="0" marB="0" vert="vert270">
                    <a:noFill/>
                  </a:tcPr>
                </a:tc>
                <a:tc>
                  <a:txBody>
                    <a:bodyPr/>
                    <a:lstStyle/>
                    <a:p>
                      <a:r>
                        <a:rPr lang="en-US" sz="700" b="0" dirty="0" err="1">
                          <a:solidFill>
                            <a:schemeClr val="tx1"/>
                          </a:solidFill>
                          <a:latin typeface="Arial"/>
                          <a:cs typeface="Arial"/>
                        </a:rPr>
                        <a:t>bsd</a:t>
                      </a:r>
                      <a:r>
                        <a:rPr lang="en-US" sz="700" b="0" dirty="0">
                          <a:solidFill>
                            <a:schemeClr val="tx1"/>
                          </a:solidFill>
                          <a:latin typeface="Arial"/>
                          <a:cs typeface="Arial"/>
                        </a:rPr>
                        <a:t>-VEC</a:t>
                      </a:r>
                    </a:p>
                  </a:txBody>
                  <a:tcPr marL="0" marR="0" marT="0" marB="0" vert="vert270">
                    <a:noFill/>
                  </a:tcPr>
                </a:tc>
                <a:tc>
                  <a:txBody>
                    <a:bodyPr/>
                    <a:lstStyle/>
                    <a:p>
                      <a:r>
                        <a:rPr lang="en-US" sz="700" b="0" dirty="0">
                          <a:solidFill>
                            <a:schemeClr val="tx1"/>
                          </a:solidFill>
                          <a:latin typeface="Arial"/>
                          <a:cs typeface="Arial"/>
                        </a:rPr>
                        <a:t>bsd-dWW2</a:t>
                      </a:r>
                    </a:p>
                  </a:txBody>
                  <a:tcPr marL="0" marR="0" marT="0" marB="0" vert="vert270">
                    <a:noFill/>
                  </a:tcPr>
                </a:tc>
                <a:tc>
                  <a:txBody>
                    <a:bodyPr/>
                    <a:lstStyle/>
                    <a:p>
                      <a:r>
                        <a:rPr lang="en-US" sz="700" b="0" dirty="0" err="1">
                          <a:solidFill>
                            <a:schemeClr val="tx1"/>
                          </a:solidFill>
                          <a:latin typeface="Arial"/>
                          <a:cs typeface="Arial"/>
                        </a:rPr>
                        <a:t>bsd</a:t>
                      </a:r>
                      <a:r>
                        <a:rPr lang="en-US" sz="700" b="0" dirty="0">
                          <a:solidFill>
                            <a:schemeClr val="tx1"/>
                          </a:solidFill>
                          <a:latin typeface="Arial"/>
                          <a:cs typeface="Arial"/>
                        </a:rPr>
                        <a:t>-WT</a:t>
                      </a:r>
                    </a:p>
                  </a:txBody>
                  <a:tcPr marL="0" marR="0" marT="0" marB="0" vert="vert27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b="0" dirty="0" err="1">
                          <a:solidFill>
                            <a:schemeClr val="tx1"/>
                          </a:solidFill>
                          <a:latin typeface="Arial"/>
                          <a:cs typeface="Arial"/>
                        </a:rPr>
                        <a:t>bsd</a:t>
                      </a:r>
                      <a:r>
                        <a:rPr lang="en-US" sz="700" b="0" dirty="0">
                          <a:solidFill>
                            <a:schemeClr val="tx1"/>
                          </a:solidFill>
                          <a:latin typeface="Arial"/>
                          <a:cs typeface="Arial"/>
                        </a:rPr>
                        <a:t>-DD</a:t>
                      </a:r>
                    </a:p>
                    <a:p>
                      <a:endParaRPr lang="en-US" sz="700" b="0" dirty="0">
                        <a:solidFill>
                          <a:schemeClr val="tx1"/>
                        </a:solidFill>
                        <a:latin typeface="Arial"/>
                        <a:cs typeface="Arial"/>
                      </a:endParaRPr>
                    </a:p>
                  </a:txBody>
                  <a:tcPr marL="0" marR="0" marT="0" marB="0" vert="vert27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b="0" dirty="0" err="1">
                          <a:solidFill>
                            <a:schemeClr val="tx1"/>
                          </a:solidFill>
                          <a:latin typeface="Arial"/>
                          <a:cs typeface="Arial"/>
                        </a:rPr>
                        <a:t>bsd</a:t>
                      </a:r>
                      <a:r>
                        <a:rPr lang="en-US" sz="700" b="0" dirty="0">
                          <a:solidFill>
                            <a:schemeClr val="tx1"/>
                          </a:solidFill>
                          <a:latin typeface="Arial"/>
                          <a:cs typeface="Arial"/>
                        </a:rPr>
                        <a:t>-SASA</a:t>
                      </a:r>
                    </a:p>
                    <a:p>
                      <a:endParaRPr lang="en-US" sz="700" b="0" dirty="0">
                        <a:solidFill>
                          <a:schemeClr val="tx1"/>
                        </a:solidFill>
                        <a:latin typeface="Arial"/>
                        <a:cs typeface="Arial"/>
                      </a:endParaRPr>
                    </a:p>
                  </a:txBody>
                  <a:tcPr marL="0" marR="0" marT="0" marB="0" vert="vert27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b="0" dirty="0">
                          <a:solidFill>
                            <a:schemeClr val="tx1"/>
                          </a:solidFill>
                          <a:latin typeface="Arial"/>
                          <a:cs typeface="Arial"/>
                        </a:rPr>
                        <a:t>bsd-S382A</a:t>
                      </a:r>
                    </a:p>
                    <a:p>
                      <a:endParaRPr lang="en-US" sz="700" b="0" dirty="0">
                        <a:solidFill>
                          <a:schemeClr val="tx1"/>
                        </a:solidFill>
                        <a:latin typeface="Arial"/>
                        <a:cs typeface="Arial"/>
                      </a:endParaRPr>
                    </a:p>
                  </a:txBody>
                  <a:tcPr marL="0" marR="0" marT="0" marB="0" vert="vert27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b="0" dirty="0">
                          <a:solidFill>
                            <a:schemeClr val="tx1"/>
                          </a:solidFill>
                          <a:latin typeface="Arial"/>
                          <a:cs typeface="Arial"/>
                        </a:rPr>
                        <a:t>bsd-S468A</a:t>
                      </a:r>
                    </a:p>
                    <a:p>
                      <a:endParaRPr lang="en-US" sz="700" b="0" dirty="0">
                        <a:solidFill>
                          <a:schemeClr val="tx1"/>
                        </a:solidFill>
                        <a:latin typeface="Arial"/>
                        <a:cs typeface="Arial"/>
                      </a:endParaRPr>
                    </a:p>
                  </a:txBody>
                  <a:tcPr marL="0" marR="0" marT="0" marB="0" vert="vert270">
                    <a:noFill/>
                  </a:tcPr>
                </a:tc>
                <a:tc>
                  <a:txBody>
                    <a:bodyPr/>
                    <a:lstStyle/>
                    <a:p>
                      <a:r>
                        <a:rPr lang="en-US" sz="700" b="0" dirty="0" err="1">
                          <a:solidFill>
                            <a:schemeClr val="tx1"/>
                          </a:solidFill>
                          <a:latin typeface="Arial"/>
                          <a:cs typeface="Arial"/>
                        </a:rPr>
                        <a:t>puro</a:t>
                      </a:r>
                      <a:r>
                        <a:rPr lang="en-US" sz="700" b="0" dirty="0">
                          <a:solidFill>
                            <a:schemeClr val="tx1"/>
                          </a:solidFill>
                          <a:latin typeface="Arial"/>
                          <a:cs typeface="Arial"/>
                        </a:rPr>
                        <a:t>-VEC</a:t>
                      </a:r>
                    </a:p>
                  </a:txBody>
                  <a:tcPr marL="0" marR="0" marT="0" marB="0" vert="vert270">
                    <a:noFill/>
                  </a:tcPr>
                </a:tc>
                <a:tc>
                  <a:txBody>
                    <a:bodyPr/>
                    <a:lstStyle/>
                    <a:p>
                      <a:r>
                        <a:rPr lang="en-US" sz="700" b="0" dirty="0">
                          <a:solidFill>
                            <a:schemeClr val="tx1"/>
                          </a:solidFill>
                          <a:latin typeface="Arial"/>
                          <a:cs typeface="Arial"/>
                        </a:rPr>
                        <a:t>puro-dWW2</a:t>
                      </a:r>
                    </a:p>
                  </a:txBody>
                  <a:tcPr marL="0" marR="0" marT="0" marB="0" vert="vert270">
                    <a:noFill/>
                  </a:tcPr>
                </a:tc>
                <a:tc>
                  <a:txBody>
                    <a:bodyPr/>
                    <a:lstStyle/>
                    <a:p>
                      <a:r>
                        <a:rPr lang="en-US" sz="700" b="0" dirty="0" err="1">
                          <a:solidFill>
                            <a:schemeClr val="tx1"/>
                          </a:solidFill>
                          <a:latin typeface="Arial"/>
                          <a:cs typeface="Arial"/>
                        </a:rPr>
                        <a:t>puro</a:t>
                      </a:r>
                      <a:r>
                        <a:rPr lang="en-US" sz="700" b="0" dirty="0">
                          <a:solidFill>
                            <a:schemeClr val="tx1"/>
                          </a:solidFill>
                          <a:latin typeface="Arial"/>
                          <a:cs typeface="Arial"/>
                        </a:rPr>
                        <a:t>-WT</a:t>
                      </a:r>
                    </a:p>
                  </a:txBody>
                  <a:tcPr marL="0" marR="0" marT="0" marB="0" vert="vert27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b="0" dirty="0" err="1">
                          <a:solidFill>
                            <a:schemeClr val="tx1"/>
                          </a:solidFill>
                          <a:latin typeface="Arial"/>
                          <a:cs typeface="Arial"/>
                        </a:rPr>
                        <a:t>puro</a:t>
                      </a:r>
                      <a:r>
                        <a:rPr lang="en-US" sz="700" b="0" dirty="0">
                          <a:solidFill>
                            <a:schemeClr val="tx1"/>
                          </a:solidFill>
                          <a:latin typeface="Arial"/>
                          <a:cs typeface="Arial"/>
                        </a:rPr>
                        <a:t>-DD</a:t>
                      </a:r>
                    </a:p>
                  </a:txBody>
                  <a:tcPr marL="0" marR="0" marT="0" marB="0" vert="vert27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b="0" dirty="0" err="1">
                          <a:solidFill>
                            <a:schemeClr val="tx1"/>
                          </a:solidFill>
                          <a:latin typeface="Arial"/>
                          <a:cs typeface="Arial"/>
                        </a:rPr>
                        <a:t>puro</a:t>
                      </a:r>
                      <a:r>
                        <a:rPr lang="en-US" sz="700" b="0" dirty="0">
                          <a:solidFill>
                            <a:schemeClr val="tx1"/>
                          </a:solidFill>
                          <a:latin typeface="Arial"/>
                          <a:cs typeface="Arial"/>
                        </a:rPr>
                        <a:t>-SASA</a:t>
                      </a:r>
                    </a:p>
                  </a:txBody>
                  <a:tcPr marL="0" marR="0" marT="0" marB="0" vert="vert27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b="0" dirty="0">
                          <a:solidFill>
                            <a:schemeClr val="tx1"/>
                          </a:solidFill>
                          <a:latin typeface="Arial"/>
                          <a:cs typeface="Arial"/>
                        </a:rPr>
                        <a:t>puro-S382A</a:t>
                      </a:r>
                    </a:p>
                  </a:txBody>
                  <a:tcPr marL="0" marR="0" marT="0" marB="0" vert="vert27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b="0" dirty="0">
                          <a:solidFill>
                            <a:schemeClr val="tx1"/>
                          </a:solidFill>
                          <a:latin typeface="Arial"/>
                          <a:cs typeface="Arial"/>
                        </a:rPr>
                        <a:t>puro-S468A</a:t>
                      </a:r>
                    </a:p>
                  </a:txBody>
                  <a:tcPr marL="0" marR="0" marT="0" marB="0" vert="vert270">
                    <a:noFill/>
                  </a:tcPr>
                </a:tc>
                <a:tc>
                  <a:txBody>
                    <a:bodyPr/>
                    <a:lstStyle/>
                    <a:p>
                      <a:r>
                        <a:rPr lang="en-US" sz="700" b="0" dirty="0">
                          <a:solidFill>
                            <a:schemeClr val="tx1"/>
                          </a:solidFill>
                          <a:latin typeface="Arial"/>
                          <a:cs typeface="Arial"/>
                        </a:rPr>
                        <a:t>A375</a:t>
                      </a:r>
                    </a:p>
                  </a:txBody>
                  <a:tcPr marL="0" marR="0" marT="0" marB="0" vert="vert270">
                    <a:noFill/>
                  </a:tcPr>
                </a:tc>
                <a:tc>
                  <a:txBody>
                    <a:bodyPr/>
                    <a:lstStyle/>
                    <a:p>
                      <a:r>
                        <a:rPr lang="en-US" sz="700" b="0" dirty="0">
                          <a:solidFill>
                            <a:schemeClr val="tx1"/>
                          </a:solidFill>
                          <a:latin typeface="Arial"/>
                          <a:cs typeface="Arial"/>
                        </a:rPr>
                        <a:t>Clone</a:t>
                      </a:r>
                      <a:r>
                        <a:rPr lang="en-US" sz="700" b="0" baseline="0" dirty="0">
                          <a:solidFill>
                            <a:schemeClr val="tx1"/>
                          </a:solidFill>
                          <a:latin typeface="Arial"/>
                          <a:cs typeface="Arial"/>
                        </a:rPr>
                        <a:t> B181</a:t>
                      </a:r>
                      <a:endParaRPr lang="en-US" sz="700" b="0" dirty="0">
                        <a:solidFill>
                          <a:schemeClr val="tx1"/>
                        </a:solidFill>
                        <a:latin typeface="Arial"/>
                        <a:cs typeface="Arial"/>
                      </a:endParaRPr>
                    </a:p>
                  </a:txBody>
                  <a:tcPr marL="0" marR="0" marT="0" marB="0" vert="vert270">
                    <a:noFill/>
                  </a:tcPr>
                </a:tc>
                <a:extLst>
                  <a:ext uri="{0D108BD9-81ED-4DB2-BD59-A6C34878D82A}">
                    <a16:rowId xmlns:a16="http://schemas.microsoft.com/office/drawing/2014/main" val="10000"/>
                  </a:ext>
                </a:extLst>
              </a:tr>
            </a:tbl>
          </a:graphicData>
        </a:graphic>
      </p:graphicFrame>
      <p:pic>
        <p:nvPicPr>
          <p:cNvPr id="44" name="Picture 64" descr="1 - all.pdf">
            <a:extLst>
              <a:ext uri="{FF2B5EF4-FFF2-40B4-BE49-F238E27FC236}">
                <a16:creationId xmlns:a16="http://schemas.microsoft.com/office/drawing/2014/main" id="{ABF43A41-E782-4284-A067-1E51E9D53F6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2803" y="563911"/>
            <a:ext cx="2324897" cy="919563"/>
          </a:xfrm>
          <a:prstGeom prst="rect">
            <a:avLst/>
          </a:prstGeom>
        </p:spPr>
      </p:pic>
      <p:grpSp>
        <p:nvGrpSpPr>
          <p:cNvPr id="45" name="Group 65">
            <a:extLst>
              <a:ext uri="{FF2B5EF4-FFF2-40B4-BE49-F238E27FC236}">
                <a16:creationId xmlns:a16="http://schemas.microsoft.com/office/drawing/2014/main" id="{A9D55C9E-7D4A-4A2C-8749-D6EC217E160D}"/>
              </a:ext>
            </a:extLst>
          </p:cNvPr>
          <p:cNvGrpSpPr>
            <a:grpSpLocks noChangeAspect="1"/>
          </p:cNvGrpSpPr>
          <p:nvPr/>
        </p:nvGrpSpPr>
        <p:grpSpPr>
          <a:xfrm>
            <a:off x="169776" y="2142565"/>
            <a:ext cx="2407924" cy="425547"/>
            <a:chOff x="-24761" y="7966690"/>
            <a:chExt cx="2990090" cy="528432"/>
          </a:xfrm>
        </p:grpSpPr>
        <p:grpSp>
          <p:nvGrpSpPr>
            <p:cNvPr id="46" name="Group 66">
              <a:extLst>
                <a:ext uri="{FF2B5EF4-FFF2-40B4-BE49-F238E27FC236}">
                  <a16:creationId xmlns:a16="http://schemas.microsoft.com/office/drawing/2014/main" id="{39B60C31-1A14-48C6-8ECE-1ED9BE34B9E2}"/>
                </a:ext>
              </a:extLst>
            </p:cNvPr>
            <p:cNvGrpSpPr>
              <a:grpSpLocks noChangeAspect="1"/>
            </p:cNvGrpSpPr>
            <p:nvPr/>
          </p:nvGrpSpPr>
          <p:grpSpPr>
            <a:xfrm>
              <a:off x="431536" y="7966690"/>
              <a:ext cx="2533793" cy="528432"/>
              <a:chOff x="3886194" y="7391400"/>
              <a:chExt cx="7239000" cy="1509807"/>
            </a:xfrm>
          </p:grpSpPr>
          <p:pic>
            <p:nvPicPr>
              <p:cNvPr id="49" name="Picture 5">
                <a:extLst>
                  <a:ext uri="{FF2B5EF4-FFF2-40B4-BE49-F238E27FC236}">
                    <a16:creationId xmlns:a16="http://schemas.microsoft.com/office/drawing/2014/main" id="{05A01ACB-9030-4765-8D1C-4DDED1DEA26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86194" y="8382000"/>
                <a:ext cx="7239000" cy="519207"/>
              </a:xfrm>
              <a:prstGeom prst="rect">
                <a:avLst/>
              </a:prstGeom>
              <a:noFill/>
              <a:ln w="9525">
                <a:solidFill>
                  <a:schemeClr val="tx1"/>
                </a:solidFill>
                <a:miter lim="800000"/>
                <a:headEnd/>
                <a:tailEnd/>
              </a:ln>
              <a:extLst>
                <a:ext uri="{909E8E84-426E-40dd-AFC4-6F175D3DCCD1}">
                  <a14:hiddenFill xmlns="" xmlns:a14="http://schemas.microsoft.com/office/drawing/2010/main">
                    <a:solidFill>
                      <a:schemeClr val="accent1"/>
                    </a:solidFill>
                  </a14:hiddenFill>
                </a:ext>
              </a:extLst>
            </p:spPr>
          </p:pic>
          <p:pic>
            <p:nvPicPr>
              <p:cNvPr id="50" name="Picture 73">
                <a:extLst>
                  <a:ext uri="{FF2B5EF4-FFF2-40B4-BE49-F238E27FC236}">
                    <a16:creationId xmlns:a16="http://schemas.microsoft.com/office/drawing/2014/main" id="{0AC72A5D-8C6B-4EDB-B89E-9FC2AA0C3AD3}"/>
                  </a:ext>
                </a:extLst>
              </p:cNvPr>
              <p:cNvPicPr>
                <a:picLocks noChangeAspect="1"/>
              </p:cNvPicPr>
              <p:nvPr/>
            </p:nvPicPr>
            <p:blipFill>
              <a:blip r:embed="rId11"/>
              <a:stretch>
                <a:fillRect/>
              </a:stretch>
            </p:blipFill>
            <p:spPr>
              <a:xfrm>
                <a:off x="3886194" y="7391400"/>
                <a:ext cx="7239000" cy="977984"/>
              </a:xfrm>
              <a:prstGeom prst="rect">
                <a:avLst/>
              </a:prstGeom>
              <a:ln>
                <a:solidFill>
                  <a:srgbClr val="000000"/>
                </a:solidFill>
              </a:ln>
            </p:spPr>
          </p:pic>
        </p:grpSp>
        <p:sp>
          <p:nvSpPr>
            <p:cNvPr id="47" name="TextBox 67">
              <a:extLst>
                <a:ext uri="{FF2B5EF4-FFF2-40B4-BE49-F238E27FC236}">
                  <a16:creationId xmlns:a16="http://schemas.microsoft.com/office/drawing/2014/main" id="{44213DD9-9111-4850-BEB5-E642C918018E}"/>
                </a:ext>
              </a:extLst>
            </p:cNvPr>
            <p:cNvSpPr txBox="1"/>
            <p:nvPr/>
          </p:nvSpPr>
          <p:spPr>
            <a:xfrm>
              <a:off x="-24761" y="8088724"/>
              <a:ext cx="410369" cy="123110"/>
            </a:xfrm>
            <a:prstGeom prst="rect">
              <a:avLst/>
            </a:prstGeom>
            <a:noFill/>
          </p:spPr>
          <p:txBody>
            <a:bodyPr wrap="none" lIns="0" tIns="0" rIns="0" bIns="0" rtlCol="0">
              <a:normAutofit lnSpcReduction="10000"/>
            </a:bodyPr>
            <a:lstStyle/>
            <a:p>
              <a:r>
                <a:rPr lang="en-US" sz="700" dirty="0">
                  <a:latin typeface="Arial" panose="020B0604020202020204" pitchFamily="34" charset="0"/>
                  <a:cs typeface="Arial" panose="020B0604020202020204" pitchFamily="34" charset="0"/>
                </a:rPr>
                <a:t>NEDD4L</a:t>
              </a:r>
            </a:p>
          </p:txBody>
        </p:sp>
        <p:sp>
          <p:nvSpPr>
            <p:cNvPr id="48" name="TextBox 68">
              <a:extLst>
                <a:ext uri="{FF2B5EF4-FFF2-40B4-BE49-F238E27FC236}">
                  <a16:creationId xmlns:a16="http://schemas.microsoft.com/office/drawing/2014/main" id="{939CA13B-87DB-4573-BC13-00A0BE76CD30}"/>
                </a:ext>
              </a:extLst>
            </p:cNvPr>
            <p:cNvSpPr txBox="1"/>
            <p:nvPr/>
          </p:nvSpPr>
          <p:spPr>
            <a:xfrm>
              <a:off x="13713" y="8324206"/>
              <a:ext cx="371897" cy="123110"/>
            </a:xfrm>
            <a:prstGeom prst="rect">
              <a:avLst/>
            </a:prstGeom>
            <a:noFill/>
          </p:spPr>
          <p:txBody>
            <a:bodyPr wrap="none" lIns="0" tIns="0" rIns="0" bIns="0" rtlCol="0">
              <a:normAutofit lnSpcReduction="10000"/>
            </a:bodyPr>
            <a:lstStyle/>
            <a:p>
              <a:r>
                <a:rPr lang="en-US" sz="700" dirty="0">
                  <a:latin typeface="Arial" panose="020B0604020202020204" pitchFamily="34" charset="0"/>
                  <a:cs typeface="Arial" panose="020B0604020202020204" pitchFamily="34" charset="0"/>
                </a:rPr>
                <a:t>GAPDH</a:t>
              </a:r>
            </a:p>
          </p:txBody>
        </p:sp>
      </p:grpSp>
      <p:sp>
        <p:nvSpPr>
          <p:cNvPr id="2" name="TextBox 75">
            <a:extLst>
              <a:ext uri="{FF2B5EF4-FFF2-40B4-BE49-F238E27FC236}">
                <a16:creationId xmlns:a16="http://schemas.microsoft.com/office/drawing/2014/main" id="{AAA990F7-8E6F-4623-9E30-3E4A25C4CE17}"/>
              </a:ext>
            </a:extLst>
          </p:cNvPr>
          <p:cNvSpPr txBox="1"/>
          <p:nvPr/>
        </p:nvSpPr>
        <p:spPr>
          <a:xfrm>
            <a:off x="27680" y="2670437"/>
            <a:ext cx="102592" cy="184666"/>
          </a:xfrm>
          <a:prstGeom prst="rect">
            <a:avLst/>
          </a:prstGeom>
          <a:noFill/>
        </p:spPr>
        <p:txBody>
          <a:bodyPr wrap="none" lIns="0" tIns="0" rIns="0" bIns="0" rtlCol="0">
            <a:spAutoFit/>
          </a:bodyPr>
          <a:lstStyle/>
          <a:p>
            <a:r>
              <a:rPr lang="en-US" sz="1200" dirty="0">
                <a:latin typeface="Arial" panose="020B0604020202020204" pitchFamily="34" charset="0"/>
                <a:cs typeface="Arial" panose="020B0604020202020204" pitchFamily="34" charset="0"/>
              </a:rPr>
              <a:t>B</a:t>
            </a:r>
          </a:p>
        </p:txBody>
      </p:sp>
      <p:pic>
        <p:nvPicPr>
          <p:cNvPr id="3" name="Picture 54" descr="1 - *NEDD4Ls PLX BLS.pdf">
            <a:extLst>
              <a:ext uri="{FF2B5EF4-FFF2-40B4-BE49-F238E27FC236}">
                <a16:creationId xmlns:a16="http://schemas.microsoft.com/office/drawing/2014/main" id="{1F6A79BC-DD0B-47B1-A339-60AED3FE4CA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0990" y="3039731"/>
            <a:ext cx="2719524" cy="1649073"/>
          </a:xfrm>
          <a:prstGeom prst="rect">
            <a:avLst/>
          </a:prstGeom>
        </p:spPr>
      </p:pic>
      <p:pic>
        <p:nvPicPr>
          <p:cNvPr id="54" name="Picture 53" descr="1 - Summary table: Nonlin fit of siSMADs.pdf"/>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222145" y="525286"/>
            <a:ext cx="1303020" cy="1427321"/>
          </a:xfrm>
          <a:prstGeom prst="rect">
            <a:avLst/>
          </a:prstGeom>
        </p:spPr>
      </p:pic>
      <p:pic>
        <p:nvPicPr>
          <p:cNvPr id="4" name="Picture 60" descr="1 - Summary table: *Nonlin fit of AZ628 NEDD4Ls.pdf">
            <a:extLst>
              <a:ext uri="{FF2B5EF4-FFF2-40B4-BE49-F238E27FC236}">
                <a16:creationId xmlns:a16="http://schemas.microsoft.com/office/drawing/2014/main" id="{711FD4C3-4848-4691-9C5A-888EF5499570}"/>
              </a:ext>
            </a:extLst>
          </p:cNvPr>
          <p:cNvPicPr>
            <a:picLocks noChangeAspect="1"/>
          </p:cNvPicPr>
          <p:nvPr/>
        </p:nvPicPr>
        <p:blipFill rotWithShape="1">
          <a:blip r:embed="rId14">
            <a:extLst>
              <a:ext uri="{28A0092B-C50C-407E-A947-70E740481C1C}">
                <a14:useLocalDpi xmlns:a14="http://schemas.microsoft.com/office/drawing/2010/main" val="0"/>
              </a:ext>
            </a:extLst>
          </a:blip>
          <a:srcRect b="26894"/>
          <a:stretch/>
        </p:blipFill>
        <p:spPr>
          <a:xfrm>
            <a:off x="2983623" y="1445170"/>
            <a:ext cx="1443038" cy="985303"/>
          </a:xfrm>
          <a:prstGeom prst="rect">
            <a:avLst/>
          </a:prstGeom>
        </p:spPr>
      </p:pic>
      <p:pic>
        <p:nvPicPr>
          <p:cNvPr id="5" name="Picture 61" descr="1 - Summary table: *Nonlin fit of AZD NEDD4Ls.pdf">
            <a:extLst>
              <a:ext uri="{FF2B5EF4-FFF2-40B4-BE49-F238E27FC236}">
                <a16:creationId xmlns:a16="http://schemas.microsoft.com/office/drawing/2014/main" id="{DD37E16D-0EA2-4AB7-ACFE-2B80838F60D4}"/>
              </a:ext>
            </a:extLst>
          </p:cNvPr>
          <p:cNvPicPr>
            <a:picLocks noChangeAspect="1"/>
          </p:cNvPicPr>
          <p:nvPr/>
        </p:nvPicPr>
        <p:blipFill rotWithShape="1">
          <a:blip r:embed="rId15">
            <a:extLst>
              <a:ext uri="{28A0092B-C50C-407E-A947-70E740481C1C}">
                <a14:useLocalDpi xmlns:a14="http://schemas.microsoft.com/office/drawing/2010/main" val="0"/>
              </a:ext>
            </a:extLst>
          </a:blip>
          <a:srcRect b="29546"/>
          <a:stretch/>
        </p:blipFill>
        <p:spPr>
          <a:xfrm>
            <a:off x="2996470" y="2427387"/>
            <a:ext cx="1447800" cy="862333"/>
          </a:xfrm>
          <a:prstGeom prst="rect">
            <a:avLst/>
          </a:prstGeom>
        </p:spPr>
      </p:pic>
      <p:pic>
        <p:nvPicPr>
          <p:cNvPr id="6" name="Picture 62" descr="1 - Summary table: *Nonlin fit of PLX+AZD NEDD4Ls.pdf">
            <a:extLst>
              <a:ext uri="{FF2B5EF4-FFF2-40B4-BE49-F238E27FC236}">
                <a16:creationId xmlns:a16="http://schemas.microsoft.com/office/drawing/2014/main" id="{E5334C45-78FA-4CB5-A5DB-AC78807A3236}"/>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009114" y="3301324"/>
            <a:ext cx="1443038" cy="1223963"/>
          </a:xfrm>
          <a:prstGeom prst="rect">
            <a:avLst/>
          </a:prstGeom>
        </p:spPr>
      </p:pic>
      <p:sp>
        <p:nvSpPr>
          <p:cNvPr id="8" name="TextBox 7">
            <a:extLst>
              <a:ext uri="{FF2B5EF4-FFF2-40B4-BE49-F238E27FC236}">
                <a16:creationId xmlns:a16="http://schemas.microsoft.com/office/drawing/2014/main" id="{3F886872-5730-ECEF-2BE4-DB3457EE1650}"/>
              </a:ext>
            </a:extLst>
          </p:cNvPr>
          <p:cNvSpPr txBox="1"/>
          <p:nvPr/>
        </p:nvSpPr>
        <p:spPr>
          <a:xfrm>
            <a:off x="4985890" y="3200927"/>
            <a:ext cx="94578" cy="184666"/>
          </a:xfrm>
          <a:prstGeom prst="rect">
            <a:avLst/>
          </a:prstGeom>
          <a:noFill/>
        </p:spPr>
        <p:txBody>
          <a:bodyPr wrap="none" lIns="0" tIns="0" rIns="0" bIns="0" rtlCol="0">
            <a:spAutoFit/>
          </a:bodyPr>
          <a:lstStyle/>
          <a:p>
            <a:r>
              <a:rPr lang="en-US" sz="1200" dirty="0">
                <a:latin typeface="Arial" panose="020B0604020202020204" pitchFamily="34" charset="0"/>
                <a:cs typeface="Arial" panose="020B0604020202020204" pitchFamily="34" charset="0"/>
              </a:rPr>
              <a:t>F</a:t>
            </a:r>
          </a:p>
        </p:txBody>
      </p:sp>
      <p:pic>
        <p:nvPicPr>
          <p:cNvPr id="86" name="Picture 85" descr="1 - Summary table: *Nonlin fit of PLX NEDD4Ls.pdf"/>
          <p:cNvPicPr>
            <a:picLocks noChangeAspect="1"/>
          </p:cNvPicPr>
          <p:nvPr/>
        </p:nvPicPr>
        <p:blipFill rotWithShape="1">
          <a:blip r:embed="rId17">
            <a:extLst>
              <a:ext uri="{28A0092B-C50C-407E-A947-70E740481C1C}">
                <a14:useLocalDpi xmlns:a14="http://schemas.microsoft.com/office/drawing/2010/main" val="0"/>
              </a:ext>
            </a:extLst>
          </a:blip>
          <a:srcRect b="29546"/>
          <a:stretch/>
        </p:blipFill>
        <p:spPr>
          <a:xfrm>
            <a:off x="2977017" y="694204"/>
            <a:ext cx="1443038" cy="862332"/>
          </a:xfrm>
          <a:prstGeom prst="rect">
            <a:avLst/>
          </a:prstGeom>
        </p:spPr>
      </p:pic>
    </p:spTree>
    <p:extLst>
      <p:ext uri="{BB962C8B-B14F-4D97-AF65-F5344CB8AC3E}">
        <p14:creationId xmlns:p14="http://schemas.microsoft.com/office/powerpoint/2010/main" val="453932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46222"/>
            <a:ext cx="84960" cy="153888"/>
          </a:xfrm>
          <a:prstGeom prst="rect">
            <a:avLst/>
          </a:prstGeom>
          <a:noFill/>
        </p:spPr>
        <p:txBody>
          <a:bodyPr wrap="none" lIns="0" tIns="0" rIns="0" bIns="0" rtlCol="0">
            <a:spAutoFit/>
          </a:bodyPr>
          <a:lstStyle/>
          <a:p>
            <a:r>
              <a:rPr lang="en-US" sz="1000" dirty="0">
                <a:latin typeface="Arial" panose="020B0604020202020204" pitchFamily="34" charset="0"/>
                <a:cs typeface="Arial" panose="020B0604020202020204" pitchFamily="34" charset="0"/>
              </a:rPr>
              <a:t>A</a:t>
            </a:r>
          </a:p>
        </p:txBody>
      </p:sp>
      <p:sp>
        <p:nvSpPr>
          <p:cNvPr id="89" name="Rectangle 88"/>
          <p:cNvSpPr/>
          <p:nvPr/>
        </p:nvSpPr>
        <p:spPr>
          <a:xfrm>
            <a:off x="-1127" y="4550034"/>
            <a:ext cx="3084440" cy="1077218"/>
          </a:xfrm>
          <a:prstGeom prst="rect">
            <a:avLst/>
          </a:prstGeom>
        </p:spPr>
        <p:txBody>
          <a:bodyPr wrap="square">
            <a:spAutoFit/>
          </a:bodyPr>
          <a:lstStyle/>
          <a:p>
            <a:r>
              <a:rPr lang="en-US" sz="800" b="1" dirty="0">
                <a:latin typeface="Arial"/>
                <a:cs typeface="Arial"/>
              </a:rPr>
              <a:t>Figure S6. WWTR1 and NEDD4L expression versus treatment outcome.</a:t>
            </a:r>
          </a:p>
          <a:p>
            <a:r>
              <a:rPr lang="en-US" sz="800" dirty="0">
                <a:latin typeface="Arial"/>
                <a:cs typeface="Arial"/>
              </a:rPr>
              <a:t>(A) Response Evaluation Criteria In Solid Tumor (RECIST) and Progression Free Survival (PFS) are indicated for each patient.</a:t>
            </a:r>
          </a:p>
          <a:p>
            <a:r>
              <a:rPr lang="en-US" sz="800" dirty="0">
                <a:latin typeface="Arial"/>
                <a:cs typeface="Arial"/>
              </a:rPr>
              <a:t>(B) </a:t>
            </a:r>
            <a:r>
              <a:rPr lang="en-US" sz="800" i="1" dirty="0">
                <a:latin typeface="Arial"/>
                <a:cs typeface="Arial"/>
              </a:rPr>
              <a:t>NEDD4L</a:t>
            </a:r>
            <a:r>
              <a:rPr lang="en-US" sz="800" dirty="0">
                <a:latin typeface="Arial"/>
                <a:cs typeface="Arial"/>
              </a:rPr>
              <a:t>,</a:t>
            </a:r>
            <a:r>
              <a:rPr lang="en-US" sz="800" i="1" dirty="0">
                <a:latin typeface="Arial"/>
                <a:cs typeface="Arial"/>
              </a:rPr>
              <a:t> WWTR1</a:t>
            </a:r>
            <a:r>
              <a:rPr lang="en-US" sz="800" dirty="0">
                <a:latin typeface="Arial"/>
                <a:cs typeface="Arial"/>
              </a:rPr>
              <a:t>, and a melanoma </a:t>
            </a:r>
            <a:r>
              <a:rPr lang="en-US" sz="800" dirty="0" err="1">
                <a:latin typeface="Arial"/>
                <a:cs typeface="Arial"/>
              </a:rPr>
              <a:t>biomaker</a:t>
            </a:r>
            <a:r>
              <a:rPr lang="en-US" sz="800" dirty="0">
                <a:latin typeface="Arial"/>
                <a:cs typeface="Arial"/>
              </a:rPr>
              <a:t> </a:t>
            </a:r>
            <a:r>
              <a:rPr lang="en-US" sz="800" i="1" dirty="0">
                <a:latin typeface="Arial"/>
                <a:cs typeface="Arial"/>
              </a:rPr>
              <a:t>MLANA</a:t>
            </a:r>
            <a:r>
              <a:rPr lang="en-US" sz="800" dirty="0">
                <a:latin typeface="Arial"/>
                <a:cs typeface="Arial"/>
              </a:rPr>
              <a:t> mRNA expression in patient samples sorted by RECIST scores. Y-Values indicated reads per kilobase million (RPKM) of RNA-Seq. </a:t>
            </a:r>
          </a:p>
        </p:txBody>
      </p:sp>
      <p:pic>
        <p:nvPicPr>
          <p:cNvPr id="16" name="图片 15">
            <a:extLst>
              <a:ext uri="{FF2B5EF4-FFF2-40B4-BE49-F238E27FC236}">
                <a16:creationId xmlns:a16="http://schemas.microsoft.com/office/drawing/2014/main" id="{CF85A260-A113-4134-8D13-14199351A75F}"/>
              </a:ext>
            </a:extLst>
          </p:cNvPr>
          <p:cNvPicPr>
            <a:picLocks noChangeAspect="1"/>
          </p:cNvPicPr>
          <p:nvPr/>
        </p:nvPicPr>
        <p:blipFill>
          <a:blip r:embed="rId2"/>
          <a:stretch>
            <a:fillRect/>
          </a:stretch>
        </p:blipFill>
        <p:spPr>
          <a:xfrm>
            <a:off x="57080" y="709816"/>
            <a:ext cx="2743200" cy="504825"/>
          </a:xfrm>
          <a:prstGeom prst="rect">
            <a:avLst/>
          </a:prstGeom>
        </p:spPr>
      </p:pic>
      <p:pic>
        <p:nvPicPr>
          <p:cNvPr id="20" name="图片 19">
            <a:extLst>
              <a:ext uri="{FF2B5EF4-FFF2-40B4-BE49-F238E27FC236}">
                <a16:creationId xmlns:a16="http://schemas.microsoft.com/office/drawing/2014/main" id="{4E6D563F-B6A1-452C-8A7C-F28F2516CB80}"/>
              </a:ext>
            </a:extLst>
          </p:cNvPr>
          <p:cNvPicPr>
            <a:picLocks noChangeAspect="1"/>
          </p:cNvPicPr>
          <p:nvPr/>
        </p:nvPicPr>
        <p:blipFill rotWithShape="1">
          <a:blip r:embed="rId3"/>
          <a:srcRect l="6940"/>
          <a:stretch/>
        </p:blipFill>
        <p:spPr>
          <a:xfrm>
            <a:off x="293509" y="1320806"/>
            <a:ext cx="2534652" cy="1041674"/>
          </a:xfrm>
          <a:prstGeom prst="rect">
            <a:avLst/>
          </a:prstGeom>
        </p:spPr>
      </p:pic>
      <p:pic>
        <p:nvPicPr>
          <p:cNvPr id="21" name="图片 20">
            <a:extLst>
              <a:ext uri="{FF2B5EF4-FFF2-40B4-BE49-F238E27FC236}">
                <a16:creationId xmlns:a16="http://schemas.microsoft.com/office/drawing/2014/main" id="{5A1EF481-91AD-4B8B-AF16-8ECAAD0D1526}"/>
              </a:ext>
            </a:extLst>
          </p:cNvPr>
          <p:cNvPicPr>
            <a:picLocks noChangeAspect="1"/>
          </p:cNvPicPr>
          <p:nvPr/>
        </p:nvPicPr>
        <p:blipFill>
          <a:blip r:embed="rId4"/>
          <a:stretch>
            <a:fillRect/>
          </a:stretch>
        </p:blipFill>
        <p:spPr>
          <a:xfrm>
            <a:off x="99369" y="2271091"/>
            <a:ext cx="2740840" cy="985067"/>
          </a:xfrm>
          <a:prstGeom prst="rect">
            <a:avLst/>
          </a:prstGeom>
        </p:spPr>
      </p:pic>
      <p:pic>
        <p:nvPicPr>
          <p:cNvPr id="22" name="图片 21">
            <a:extLst>
              <a:ext uri="{FF2B5EF4-FFF2-40B4-BE49-F238E27FC236}">
                <a16:creationId xmlns:a16="http://schemas.microsoft.com/office/drawing/2014/main" id="{88D9E06C-CED3-4F4A-BBA7-3786C21B180E}"/>
              </a:ext>
            </a:extLst>
          </p:cNvPr>
          <p:cNvPicPr>
            <a:picLocks noChangeAspect="1"/>
          </p:cNvPicPr>
          <p:nvPr/>
        </p:nvPicPr>
        <p:blipFill rotWithShape="1">
          <a:blip r:embed="rId5"/>
          <a:srcRect l="6037"/>
          <a:stretch/>
        </p:blipFill>
        <p:spPr>
          <a:xfrm>
            <a:off x="293509" y="3150851"/>
            <a:ext cx="2789804" cy="1104198"/>
          </a:xfrm>
          <a:prstGeom prst="rect">
            <a:avLst/>
          </a:prstGeom>
        </p:spPr>
      </p:pic>
      <p:sp>
        <p:nvSpPr>
          <p:cNvPr id="3" name="TextBox 2">
            <a:extLst>
              <a:ext uri="{FF2B5EF4-FFF2-40B4-BE49-F238E27FC236}">
                <a16:creationId xmlns:a16="http://schemas.microsoft.com/office/drawing/2014/main" id="{1108AB81-EFB4-B7B9-7130-E6B8EDEEC810}"/>
              </a:ext>
            </a:extLst>
          </p:cNvPr>
          <p:cNvSpPr txBox="1"/>
          <p:nvPr/>
        </p:nvSpPr>
        <p:spPr>
          <a:xfrm>
            <a:off x="-1127" y="1370459"/>
            <a:ext cx="84960" cy="153888"/>
          </a:xfrm>
          <a:prstGeom prst="rect">
            <a:avLst/>
          </a:prstGeom>
          <a:noFill/>
        </p:spPr>
        <p:txBody>
          <a:bodyPr wrap="none" lIns="0" tIns="0" rIns="0" bIns="0" rtlCol="0">
            <a:spAutoFit/>
          </a:bodyPr>
          <a:lstStyle/>
          <a:p>
            <a:r>
              <a:rPr lang="en-US" sz="1000" dirty="0">
                <a:latin typeface="Arial" panose="020B0604020202020204" pitchFamily="34" charset="0"/>
                <a:cs typeface="Arial" panose="020B0604020202020204" pitchFamily="34" charset="0"/>
              </a:rPr>
              <a:t>B</a:t>
            </a:r>
          </a:p>
        </p:txBody>
      </p:sp>
    </p:spTree>
    <p:extLst>
      <p:ext uri="{BB962C8B-B14F-4D97-AF65-F5344CB8AC3E}">
        <p14:creationId xmlns:p14="http://schemas.microsoft.com/office/powerpoint/2010/main" val="908508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TextBox 140"/>
          <p:cNvSpPr txBox="1"/>
          <p:nvPr/>
        </p:nvSpPr>
        <p:spPr>
          <a:xfrm rot="16200000">
            <a:off x="199587" y="822353"/>
            <a:ext cx="379912" cy="246221"/>
          </a:xfrm>
          <a:prstGeom prst="rect">
            <a:avLst/>
          </a:prstGeom>
          <a:noFill/>
        </p:spPr>
        <p:txBody>
          <a:bodyPr wrap="none" lIns="0" tIns="0" rIns="0" bIns="0" rtlCol="0" anchor="ctr" anchorCtr="1">
            <a:spAutoFit/>
          </a:bodyPr>
          <a:lstStyle/>
          <a:p>
            <a:pPr algn="ctr"/>
            <a:r>
              <a:rPr lang="en-US" sz="800" dirty="0">
                <a:latin typeface="Arial"/>
                <a:cs typeface="Arial"/>
              </a:rPr>
              <a:t>EKB569</a:t>
            </a:r>
          </a:p>
          <a:p>
            <a:pPr algn="ctr"/>
            <a:r>
              <a:rPr lang="en-US" sz="800" dirty="0">
                <a:latin typeface="Arial"/>
                <a:cs typeface="Arial"/>
              </a:rPr>
              <a:t>(</a:t>
            </a:r>
            <a:r>
              <a:rPr lang="en-US" sz="800" dirty="0" err="1">
                <a:latin typeface="Arial"/>
                <a:cs typeface="Arial"/>
              </a:rPr>
              <a:t>nM</a:t>
            </a:r>
            <a:r>
              <a:rPr lang="en-US" sz="800" dirty="0">
                <a:latin typeface="Arial"/>
                <a:cs typeface="Arial"/>
              </a:rPr>
              <a:t>)</a:t>
            </a:r>
          </a:p>
        </p:txBody>
      </p:sp>
      <p:sp>
        <p:nvSpPr>
          <p:cNvPr id="142" name="TextBox 141"/>
          <p:cNvSpPr txBox="1"/>
          <p:nvPr/>
        </p:nvSpPr>
        <p:spPr>
          <a:xfrm>
            <a:off x="575865" y="745858"/>
            <a:ext cx="33664" cy="123111"/>
          </a:xfrm>
          <a:prstGeom prst="rect">
            <a:avLst/>
          </a:prstGeom>
          <a:noFill/>
        </p:spPr>
        <p:txBody>
          <a:bodyPr wrap="none" lIns="0" tIns="0" rIns="0" bIns="0" rtlCol="0" anchor="ctr" anchorCtr="1">
            <a:spAutoFit/>
          </a:bodyPr>
          <a:lstStyle/>
          <a:p>
            <a:pPr algn="r"/>
            <a:r>
              <a:rPr lang="en-US" sz="800" dirty="0">
                <a:latin typeface="Arial"/>
                <a:cs typeface="Arial"/>
              </a:rPr>
              <a:t>-</a:t>
            </a:r>
          </a:p>
        </p:txBody>
      </p:sp>
      <p:sp>
        <p:nvSpPr>
          <p:cNvPr id="143" name="TextBox 142"/>
          <p:cNvSpPr txBox="1"/>
          <p:nvPr/>
        </p:nvSpPr>
        <p:spPr>
          <a:xfrm>
            <a:off x="506135" y="1033425"/>
            <a:ext cx="173125" cy="123111"/>
          </a:xfrm>
          <a:prstGeom prst="rect">
            <a:avLst/>
          </a:prstGeom>
          <a:noFill/>
        </p:spPr>
        <p:txBody>
          <a:bodyPr wrap="none" lIns="0" tIns="0" rIns="0" bIns="0" rtlCol="0" anchor="ctr" anchorCtr="1">
            <a:spAutoFit/>
          </a:bodyPr>
          <a:lstStyle/>
          <a:p>
            <a:pPr algn="r"/>
            <a:r>
              <a:rPr lang="en-US" sz="800" dirty="0">
                <a:latin typeface="Arial"/>
                <a:cs typeface="Arial"/>
              </a:rPr>
              <a:t>125</a:t>
            </a:r>
          </a:p>
        </p:txBody>
      </p:sp>
      <p:sp>
        <p:nvSpPr>
          <p:cNvPr id="144" name="TextBox 143"/>
          <p:cNvSpPr txBox="1"/>
          <p:nvPr/>
        </p:nvSpPr>
        <p:spPr>
          <a:xfrm rot="16200000">
            <a:off x="111198" y="1450053"/>
            <a:ext cx="569067" cy="246221"/>
          </a:xfrm>
          <a:prstGeom prst="rect">
            <a:avLst/>
          </a:prstGeom>
          <a:noFill/>
        </p:spPr>
        <p:txBody>
          <a:bodyPr wrap="none" lIns="0" tIns="0" rIns="0" bIns="0" rtlCol="0" anchor="ctr" anchorCtr="1">
            <a:spAutoFit/>
          </a:bodyPr>
          <a:lstStyle/>
          <a:p>
            <a:pPr algn="ctr"/>
            <a:r>
              <a:rPr lang="en-US" sz="800" dirty="0">
                <a:latin typeface="Arial"/>
                <a:cs typeface="Arial"/>
              </a:rPr>
              <a:t>BMS754807</a:t>
            </a:r>
          </a:p>
          <a:p>
            <a:pPr algn="ctr"/>
            <a:r>
              <a:rPr lang="en-US" sz="800" dirty="0">
                <a:latin typeface="Arial"/>
                <a:cs typeface="Arial"/>
              </a:rPr>
              <a:t>(</a:t>
            </a:r>
            <a:r>
              <a:rPr lang="en-US" sz="800" dirty="0" err="1">
                <a:latin typeface="Arial"/>
                <a:cs typeface="Arial"/>
              </a:rPr>
              <a:t>nM</a:t>
            </a:r>
            <a:r>
              <a:rPr lang="en-US" sz="800" dirty="0">
                <a:latin typeface="Arial"/>
                <a:cs typeface="Arial"/>
              </a:rPr>
              <a:t>)</a:t>
            </a:r>
          </a:p>
        </p:txBody>
      </p:sp>
      <p:sp>
        <p:nvSpPr>
          <p:cNvPr id="167" name="TextBox 166"/>
          <p:cNvSpPr txBox="1"/>
          <p:nvPr/>
        </p:nvSpPr>
        <p:spPr>
          <a:xfrm>
            <a:off x="14526" y="2072090"/>
            <a:ext cx="102592" cy="184666"/>
          </a:xfrm>
          <a:prstGeom prst="rect">
            <a:avLst/>
          </a:prstGeom>
          <a:noFill/>
        </p:spPr>
        <p:txBody>
          <a:bodyPr wrap="none" lIns="0" tIns="0" rIns="0" bIns="0" rtlCol="0">
            <a:spAutoFit/>
          </a:bodyPr>
          <a:lstStyle/>
          <a:p>
            <a:r>
              <a:rPr lang="en-US" sz="1200" dirty="0">
                <a:latin typeface="Arial" panose="020B0604020202020204" pitchFamily="34" charset="0"/>
                <a:cs typeface="Arial" panose="020B0604020202020204" pitchFamily="34" charset="0"/>
              </a:rPr>
              <a:t>B</a:t>
            </a:r>
          </a:p>
        </p:txBody>
      </p:sp>
      <p:sp>
        <p:nvSpPr>
          <p:cNvPr id="52" name="TextBox 51"/>
          <p:cNvSpPr txBox="1"/>
          <p:nvPr/>
        </p:nvSpPr>
        <p:spPr>
          <a:xfrm>
            <a:off x="2527631" y="560653"/>
            <a:ext cx="365485" cy="123111"/>
          </a:xfrm>
          <a:prstGeom prst="rect">
            <a:avLst/>
          </a:prstGeom>
          <a:noFill/>
        </p:spPr>
        <p:txBody>
          <a:bodyPr wrap="none" lIns="0" tIns="0" rIns="0" bIns="0" rtlCol="0" anchor="ctr" anchorCtr="1">
            <a:spAutoFit/>
          </a:bodyPr>
          <a:lstStyle/>
          <a:p>
            <a:pPr algn="ctr"/>
            <a:r>
              <a:rPr lang="en-US" sz="800" dirty="0">
                <a:latin typeface="Arial"/>
                <a:cs typeface="Arial"/>
              </a:rPr>
              <a:t>ESRRG</a:t>
            </a:r>
          </a:p>
        </p:txBody>
      </p:sp>
      <p:grpSp>
        <p:nvGrpSpPr>
          <p:cNvPr id="13" name="Group 12"/>
          <p:cNvGrpSpPr>
            <a:grpSpLocks noChangeAspect="1"/>
          </p:cNvGrpSpPr>
          <p:nvPr/>
        </p:nvGrpSpPr>
        <p:grpSpPr>
          <a:xfrm>
            <a:off x="2443694" y="705576"/>
            <a:ext cx="533359" cy="528106"/>
            <a:chOff x="4279900" y="3581400"/>
            <a:chExt cx="773430" cy="765810"/>
          </a:xfrm>
        </p:grpSpPr>
        <p:pic>
          <p:nvPicPr>
            <p:cNvPr id="84" name="Picture 83"/>
            <p:cNvPicPr>
              <a:picLocks noChangeAspect="1"/>
            </p:cNvPicPr>
            <p:nvPr/>
          </p:nvPicPr>
          <p:blipFill>
            <a:blip r:embed="rId2"/>
            <a:stretch>
              <a:fillRect/>
            </a:stretch>
          </p:blipFill>
          <p:spPr>
            <a:xfrm>
              <a:off x="4279900" y="3581400"/>
              <a:ext cx="392430" cy="384810"/>
            </a:xfrm>
            <a:prstGeom prst="rect">
              <a:avLst/>
            </a:prstGeom>
            <a:ln>
              <a:solidFill>
                <a:srgbClr val="000000"/>
              </a:solidFill>
            </a:ln>
          </p:spPr>
        </p:pic>
        <p:pic>
          <p:nvPicPr>
            <p:cNvPr id="85" name="Picture 84"/>
            <p:cNvPicPr>
              <a:picLocks noChangeAspect="1"/>
            </p:cNvPicPr>
            <p:nvPr/>
          </p:nvPicPr>
          <p:blipFill>
            <a:blip r:embed="rId3"/>
            <a:stretch>
              <a:fillRect/>
            </a:stretch>
          </p:blipFill>
          <p:spPr>
            <a:xfrm>
              <a:off x="4660900" y="3581400"/>
              <a:ext cx="392430" cy="384810"/>
            </a:xfrm>
            <a:prstGeom prst="rect">
              <a:avLst/>
            </a:prstGeom>
            <a:ln>
              <a:solidFill>
                <a:srgbClr val="000000"/>
              </a:solidFill>
            </a:ln>
          </p:spPr>
        </p:pic>
        <p:pic>
          <p:nvPicPr>
            <p:cNvPr id="86" name="Picture 85"/>
            <p:cNvPicPr>
              <a:picLocks noChangeAspect="1"/>
            </p:cNvPicPr>
            <p:nvPr/>
          </p:nvPicPr>
          <p:blipFill>
            <a:blip r:embed="rId4"/>
            <a:stretch>
              <a:fillRect/>
            </a:stretch>
          </p:blipFill>
          <p:spPr>
            <a:xfrm>
              <a:off x="4279900" y="3962400"/>
              <a:ext cx="392430" cy="384810"/>
            </a:xfrm>
            <a:prstGeom prst="rect">
              <a:avLst/>
            </a:prstGeom>
            <a:ln>
              <a:solidFill>
                <a:srgbClr val="000000"/>
              </a:solidFill>
            </a:ln>
          </p:spPr>
        </p:pic>
        <p:pic>
          <p:nvPicPr>
            <p:cNvPr id="87" name="Picture 86"/>
            <p:cNvPicPr>
              <a:picLocks noChangeAspect="1"/>
            </p:cNvPicPr>
            <p:nvPr/>
          </p:nvPicPr>
          <p:blipFill>
            <a:blip r:embed="rId5"/>
            <a:stretch>
              <a:fillRect/>
            </a:stretch>
          </p:blipFill>
          <p:spPr>
            <a:xfrm>
              <a:off x="4660900" y="3962400"/>
              <a:ext cx="392430" cy="384810"/>
            </a:xfrm>
            <a:prstGeom prst="rect">
              <a:avLst/>
            </a:prstGeom>
            <a:ln>
              <a:solidFill>
                <a:srgbClr val="000000"/>
              </a:solidFill>
            </a:ln>
          </p:spPr>
        </p:pic>
      </p:grpSp>
      <p:grpSp>
        <p:nvGrpSpPr>
          <p:cNvPr id="119" name="Group 118"/>
          <p:cNvGrpSpPr>
            <a:grpSpLocks noChangeAspect="1"/>
          </p:cNvGrpSpPr>
          <p:nvPr/>
        </p:nvGrpSpPr>
        <p:grpSpPr>
          <a:xfrm>
            <a:off x="2441067" y="1330502"/>
            <a:ext cx="538613" cy="530732"/>
            <a:chOff x="6553200" y="3581400"/>
            <a:chExt cx="781050" cy="769620"/>
          </a:xfrm>
        </p:grpSpPr>
        <p:pic>
          <p:nvPicPr>
            <p:cNvPr id="115" name="Picture 114"/>
            <p:cNvPicPr>
              <a:picLocks noChangeAspect="1"/>
            </p:cNvPicPr>
            <p:nvPr/>
          </p:nvPicPr>
          <p:blipFill>
            <a:blip r:embed="rId6"/>
            <a:stretch>
              <a:fillRect/>
            </a:stretch>
          </p:blipFill>
          <p:spPr>
            <a:xfrm>
              <a:off x="6553200" y="3581400"/>
              <a:ext cx="400050" cy="388620"/>
            </a:xfrm>
            <a:prstGeom prst="rect">
              <a:avLst/>
            </a:prstGeom>
            <a:ln>
              <a:solidFill>
                <a:srgbClr val="000000"/>
              </a:solidFill>
            </a:ln>
          </p:spPr>
        </p:pic>
        <p:pic>
          <p:nvPicPr>
            <p:cNvPr id="116" name="Picture 115"/>
            <p:cNvPicPr>
              <a:picLocks noChangeAspect="1"/>
            </p:cNvPicPr>
            <p:nvPr/>
          </p:nvPicPr>
          <p:blipFill>
            <a:blip r:embed="rId7"/>
            <a:stretch>
              <a:fillRect/>
            </a:stretch>
          </p:blipFill>
          <p:spPr>
            <a:xfrm>
              <a:off x="6934200" y="3581400"/>
              <a:ext cx="400050" cy="388620"/>
            </a:xfrm>
            <a:prstGeom prst="rect">
              <a:avLst/>
            </a:prstGeom>
            <a:ln>
              <a:solidFill>
                <a:srgbClr val="000000"/>
              </a:solidFill>
            </a:ln>
          </p:spPr>
        </p:pic>
        <p:pic>
          <p:nvPicPr>
            <p:cNvPr id="117" name="Picture 116"/>
            <p:cNvPicPr>
              <a:picLocks noChangeAspect="1"/>
            </p:cNvPicPr>
            <p:nvPr/>
          </p:nvPicPr>
          <p:blipFill>
            <a:blip r:embed="rId8"/>
            <a:stretch>
              <a:fillRect/>
            </a:stretch>
          </p:blipFill>
          <p:spPr>
            <a:xfrm>
              <a:off x="6553200" y="3962400"/>
              <a:ext cx="400050" cy="388620"/>
            </a:xfrm>
            <a:prstGeom prst="rect">
              <a:avLst/>
            </a:prstGeom>
            <a:ln>
              <a:solidFill>
                <a:srgbClr val="000000"/>
              </a:solidFill>
            </a:ln>
          </p:spPr>
        </p:pic>
        <p:pic>
          <p:nvPicPr>
            <p:cNvPr id="118" name="Picture 117"/>
            <p:cNvPicPr>
              <a:picLocks noChangeAspect="1"/>
            </p:cNvPicPr>
            <p:nvPr/>
          </p:nvPicPr>
          <p:blipFill>
            <a:blip r:embed="rId9"/>
            <a:stretch>
              <a:fillRect/>
            </a:stretch>
          </p:blipFill>
          <p:spPr>
            <a:xfrm>
              <a:off x="6934200" y="3962400"/>
              <a:ext cx="400050" cy="388620"/>
            </a:xfrm>
            <a:prstGeom prst="rect">
              <a:avLst/>
            </a:prstGeom>
            <a:ln>
              <a:solidFill>
                <a:srgbClr val="000000"/>
              </a:solidFill>
            </a:ln>
          </p:spPr>
        </p:pic>
      </p:grpSp>
      <p:sp>
        <p:nvSpPr>
          <p:cNvPr id="57" name="TextBox 56"/>
          <p:cNvSpPr txBox="1"/>
          <p:nvPr/>
        </p:nvSpPr>
        <p:spPr>
          <a:xfrm>
            <a:off x="4865071" y="560653"/>
            <a:ext cx="400752" cy="123111"/>
          </a:xfrm>
          <a:prstGeom prst="rect">
            <a:avLst/>
          </a:prstGeom>
          <a:noFill/>
        </p:spPr>
        <p:txBody>
          <a:bodyPr wrap="none" lIns="0" tIns="0" rIns="0" bIns="0" rtlCol="0" anchor="ctr" anchorCtr="1">
            <a:spAutoFit/>
          </a:bodyPr>
          <a:lstStyle/>
          <a:p>
            <a:pPr algn="ctr"/>
            <a:r>
              <a:rPr lang="en-US" sz="800" dirty="0">
                <a:latin typeface="Arial"/>
                <a:cs typeface="Arial"/>
              </a:rPr>
              <a:t>POU2F1</a:t>
            </a:r>
          </a:p>
        </p:txBody>
      </p:sp>
      <p:grpSp>
        <p:nvGrpSpPr>
          <p:cNvPr id="14" name="Group 13"/>
          <p:cNvGrpSpPr>
            <a:grpSpLocks noChangeAspect="1"/>
          </p:cNvGrpSpPr>
          <p:nvPr/>
        </p:nvGrpSpPr>
        <p:grpSpPr>
          <a:xfrm>
            <a:off x="4796141" y="694018"/>
            <a:ext cx="538613" cy="535988"/>
            <a:chOff x="4279900" y="5257800"/>
            <a:chExt cx="781050" cy="777240"/>
          </a:xfrm>
        </p:grpSpPr>
        <p:pic>
          <p:nvPicPr>
            <p:cNvPr id="88" name="Picture 87"/>
            <p:cNvPicPr>
              <a:picLocks noChangeAspect="1"/>
            </p:cNvPicPr>
            <p:nvPr/>
          </p:nvPicPr>
          <p:blipFill>
            <a:blip r:embed="rId10"/>
            <a:stretch>
              <a:fillRect/>
            </a:stretch>
          </p:blipFill>
          <p:spPr>
            <a:xfrm>
              <a:off x="4279900" y="5257800"/>
              <a:ext cx="400050" cy="396240"/>
            </a:xfrm>
            <a:prstGeom prst="rect">
              <a:avLst/>
            </a:prstGeom>
            <a:ln>
              <a:solidFill>
                <a:srgbClr val="000000"/>
              </a:solidFill>
            </a:ln>
          </p:spPr>
        </p:pic>
        <p:pic>
          <p:nvPicPr>
            <p:cNvPr id="89" name="Picture 88"/>
            <p:cNvPicPr>
              <a:picLocks noChangeAspect="1"/>
            </p:cNvPicPr>
            <p:nvPr/>
          </p:nvPicPr>
          <p:blipFill>
            <a:blip r:embed="rId11"/>
            <a:stretch>
              <a:fillRect/>
            </a:stretch>
          </p:blipFill>
          <p:spPr>
            <a:xfrm>
              <a:off x="4660900" y="5257800"/>
              <a:ext cx="400050" cy="396240"/>
            </a:xfrm>
            <a:prstGeom prst="rect">
              <a:avLst/>
            </a:prstGeom>
            <a:ln>
              <a:solidFill>
                <a:srgbClr val="000000"/>
              </a:solidFill>
            </a:ln>
          </p:spPr>
        </p:pic>
        <p:pic>
          <p:nvPicPr>
            <p:cNvPr id="90" name="Picture 89"/>
            <p:cNvPicPr>
              <a:picLocks noChangeAspect="1"/>
            </p:cNvPicPr>
            <p:nvPr/>
          </p:nvPicPr>
          <p:blipFill>
            <a:blip r:embed="rId12"/>
            <a:stretch>
              <a:fillRect/>
            </a:stretch>
          </p:blipFill>
          <p:spPr>
            <a:xfrm>
              <a:off x="4279900" y="5638800"/>
              <a:ext cx="400050" cy="396240"/>
            </a:xfrm>
            <a:prstGeom prst="rect">
              <a:avLst/>
            </a:prstGeom>
            <a:ln>
              <a:solidFill>
                <a:srgbClr val="000000"/>
              </a:solidFill>
            </a:ln>
          </p:spPr>
        </p:pic>
        <p:pic>
          <p:nvPicPr>
            <p:cNvPr id="91" name="Picture 90"/>
            <p:cNvPicPr>
              <a:picLocks noChangeAspect="1"/>
            </p:cNvPicPr>
            <p:nvPr/>
          </p:nvPicPr>
          <p:blipFill>
            <a:blip r:embed="rId13"/>
            <a:stretch>
              <a:fillRect/>
            </a:stretch>
          </p:blipFill>
          <p:spPr>
            <a:xfrm>
              <a:off x="4660900" y="5638800"/>
              <a:ext cx="400050" cy="396240"/>
            </a:xfrm>
            <a:prstGeom prst="rect">
              <a:avLst/>
            </a:prstGeom>
            <a:ln>
              <a:solidFill>
                <a:srgbClr val="000000"/>
              </a:solidFill>
            </a:ln>
          </p:spPr>
        </p:pic>
      </p:grpSp>
      <p:grpSp>
        <p:nvGrpSpPr>
          <p:cNvPr id="124" name="Group 123"/>
          <p:cNvGrpSpPr>
            <a:grpSpLocks noChangeAspect="1"/>
          </p:cNvGrpSpPr>
          <p:nvPr/>
        </p:nvGrpSpPr>
        <p:grpSpPr>
          <a:xfrm>
            <a:off x="4798768" y="1315982"/>
            <a:ext cx="533359" cy="538613"/>
            <a:chOff x="6553200" y="5257800"/>
            <a:chExt cx="773430" cy="781050"/>
          </a:xfrm>
        </p:grpSpPr>
        <p:pic>
          <p:nvPicPr>
            <p:cNvPr id="120" name="Picture 119"/>
            <p:cNvPicPr>
              <a:picLocks noChangeAspect="1"/>
            </p:cNvPicPr>
            <p:nvPr/>
          </p:nvPicPr>
          <p:blipFill>
            <a:blip r:embed="rId14"/>
            <a:stretch>
              <a:fillRect/>
            </a:stretch>
          </p:blipFill>
          <p:spPr>
            <a:xfrm>
              <a:off x="6553200" y="5257800"/>
              <a:ext cx="392430" cy="400050"/>
            </a:xfrm>
            <a:prstGeom prst="rect">
              <a:avLst/>
            </a:prstGeom>
            <a:ln>
              <a:solidFill>
                <a:srgbClr val="000000"/>
              </a:solidFill>
            </a:ln>
          </p:spPr>
        </p:pic>
        <p:pic>
          <p:nvPicPr>
            <p:cNvPr id="121" name="Picture 120"/>
            <p:cNvPicPr>
              <a:picLocks noChangeAspect="1"/>
            </p:cNvPicPr>
            <p:nvPr/>
          </p:nvPicPr>
          <p:blipFill>
            <a:blip r:embed="rId15"/>
            <a:stretch>
              <a:fillRect/>
            </a:stretch>
          </p:blipFill>
          <p:spPr>
            <a:xfrm>
              <a:off x="6934200" y="5257800"/>
              <a:ext cx="392430" cy="400050"/>
            </a:xfrm>
            <a:prstGeom prst="rect">
              <a:avLst/>
            </a:prstGeom>
            <a:ln>
              <a:solidFill>
                <a:srgbClr val="000000"/>
              </a:solidFill>
            </a:ln>
          </p:spPr>
        </p:pic>
        <p:pic>
          <p:nvPicPr>
            <p:cNvPr id="122" name="Picture 121"/>
            <p:cNvPicPr>
              <a:picLocks noChangeAspect="1"/>
            </p:cNvPicPr>
            <p:nvPr/>
          </p:nvPicPr>
          <p:blipFill>
            <a:blip r:embed="rId16"/>
            <a:stretch>
              <a:fillRect/>
            </a:stretch>
          </p:blipFill>
          <p:spPr>
            <a:xfrm>
              <a:off x="6553200" y="5638800"/>
              <a:ext cx="392430" cy="400050"/>
            </a:xfrm>
            <a:prstGeom prst="rect">
              <a:avLst/>
            </a:prstGeom>
            <a:ln>
              <a:solidFill>
                <a:srgbClr val="000000"/>
              </a:solidFill>
            </a:ln>
          </p:spPr>
        </p:pic>
        <p:pic>
          <p:nvPicPr>
            <p:cNvPr id="123" name="Picture 122"/>
            <p:cNvPicPr>
              <a:picLocks noChangeAspect="1"/>
            </p:cNvPicPr>
            <p:nvPr/>
          </p:nvPicPr>
          <p:blipFill>
            <a:blip r:embed="rId17"/>
            <a:stretch>
              <a:fillRect/>
            </a:stretch>
          </p:blipFill>
          <p:spPr>
            <a:xfrm>
              <a:off x="6934200" y="5638800"/>
              <a:ext cx="392430" cy="400050"/>
            </a:xfrm>
            <a:prstGeom prst="rect">
              <a:avLst/>
            </a:prstGeom>
            <a:ln>
              <a:solidFill>
                <a:srgbClr val="000000"/>
              </a:solidFill>
            </a:ln>
          </p:spPr>
        </p:pic>
      </p:grpSp>
      <p:sp>
        <p:nvSpPr>
          <p:cNvPr id="186" name="TextBox 185"/>
          <p:cNvSpPr txBox="1"/>
          <p:nvPr/>
        </p:nvSpPr>
        <p:spPr>
          <a:xfrm>
            <a:off x="3010484" y="1996127"/>
            <a:ext cx="665247" cy="123111"/>
          </a:xfrm>
          <a:prstGeom prst="rect">
            <a:avLst/>
          </a:prstGeom>
          <a:noFill/>
        </p:spPr>
        <p:txBody>
          <a:bodyPr wrap="none" lIns="0" tIns="0" rIns="0" bIns="0" rtlCol="0" anchor="ctr" anchorCtr="1">
            <a:spAutoFit/>
          </a:bodyPr>
          <a:lstStyle/>
          <a:p>
            <a:r>
              <a:rPr lang="en-US" sz="800" dirty="0">
                <a:latin typeface="Arial"/>
                <a:cs typeface="Arial"/>
              </a:rPr>
              <a:t>PLX4720 (</a:t>
            </a:r>
            <a:r>
              <a:rPr lang="en-US" sz="800" dirty="0" err="1">
                <a:latin typeface="Arial"/>
                <a:cs typeface="Arial"/>
              </a:rPr>
              <a:t>nM</a:t>
            </a:r>
            <a:r>
              <a:rPr lang="en-US" sz="800" dirty="0">
                <a:latin typeface="Arial"/>
                <a:cs typeface="Arial"/>
              </a:rPr>
              <a:t>)</a:t>
            </a:r>
          </a:p>
        </p:txBody>
      </p:sp>
      <p:sp>
        <p:nvSpPr>
          <p:cNvPr id="62" name="TextBox 61"/>
          <p:cNvSpPr txBox="1"/>
          <p:nvPr/>
        </p:nvSpPr>
        <p:spPr>
          <a:xfrm>
            <a:off x="3057383" y="560653"/>
            <a:ext cx="480902" cy="123111"/>
          </a:xfrm>
          <a:prstGeom prst="rect">
            <a:avLst/>
          </a:prstGeom>
          <a:noFill/>
        </p:spPr>
        <p:txBody>
          <a:bodyPr wrap="none" lIns="0" tIns="0" rIns="0" bIns="0" rtlCol="0" anchor="ctr" anchorCtr="1">
            <a:spAutoFit/>
          </a:bodyPr>
          <a:lstStyle/>
          <a:p>
            <a:pPr algn="ctr"/>
            <a:r>
              <a:rPr lang="en-US" sz="800" dirty="0">
                <a:latin typeface="Arial"/>
                <a:cs typeface="Arial"/>
              </a:rPr>
              <a:t>RAPGEF6</a:t>
            </a:r>
          </a:p>
        </p:txBody>
      </p:sp>
      <p:grpSp>
        <p:nvGrpSpPr>
          <p:cNvPr id="15" name="Group 14"/>
          <p:cNvGrpSpPr>
            <a:grpSpLocks noChangeAspect="1"/>
          </p:cNvGrpSpPr>
          <p:nvPr/>
        </p:nvGrpSpPr>
        <p:grpSpPr>
          <a:xfrm>
            <a:off x="3029839" y="700614"/>
            <a:ext cx="535988" cy="538613"/>
            <a:chOff x="5118100" y="1066800"/>
            <a:chExt cx="777240" cy="781050"/>
          </a:xfrm>
        </p:grpSpPr>
        <p:pic>
          <p:nvPicPr>
            <p:cNvPr id="92" name="Picture 91"/>
            <p:cNvPicPr>
              <a:picLocks noChangeAspect="1"/>
            </p:cNvPicPr>
            <p:nvPr/>
          </p:nvPicPr>
          <p:blipFill>
            <a:blip r:embed="rId18"/>
            <a:stretch>
              <a:fillRect/>
            </a:stretch>
          </p:blipFill>
          <p:spPr>
            <a:xfrm>
              <a:off x="5118100" y="1066800"/>
              <a:ext cx="396240" cy="400050"/>
            </a:xfrm>
            <a:prstGeom prst="rect">
              <a:avLst/>
            </a:prstGeom>
            <a:ln>
              <a:solidFill>
                <a:srgbClr val="000000"/>
              </a:solidFill>
            </a:ln>
          </p:spPr>
        </p:pic>
        <p:pic>
          <p:nvPicPr>
            <p:cNvPr id="93" name="Picture 92"/>
            <p:cNvPicPr>
              <a:picLocks noChangeAspect="1"/>
            </p:cNvPicPr>
            <p:nvPr/>
          </p:nvPicPr>
          <p:blipFill>
            <a:blip r:embed="rId19"/>
            <a:stretch>
              <a:fillRect/>
            </a:stretch>
          </p:blipFill>
          <p:spPr>
            <a:xfrm>
              <a:off x="5499100" y="1066800"/>
              <a:ext cx="396240" cy="400050"/>
            </a:xfrm>
            <a:prstGeom prst="rect">
              <a:avLst/>
            </a:prstGeom>
            <a:ln>
              <a:solidFill>
                <a:srgbClr val="000000"/>
              </a:solidFill>
            </a:ln>
          </p:spPr>
        </p:pic>
        <p:pic>
          <p:nvPicPr>
            <p:cNvPr id="94" name="Picture 93"/>
            <p:cNvPicPr>
              <a:picLocks noChangeAspect="1"/>
            </p:cNvPicPr>
            <p:nvPr/>
          </p:nvPicPr>
          <p:blipFill>
            <a:blip r:embed="rId20"/>
            <a:stretch>
              <a:fillRect/>
            </a:stretch>
          </p:blipFill>
          <p:spPr>
            <a:xfrm>
              <a:off x="5118100" y="1447800"/>
              <a:ext cx="396240" cy="400050"/>
            </a:xfrm>
            <a:prstGeom prst="rect">
              <a:avLst/>
            </a:prstGeom>
            <a:ln>
              <a:solidFill>
                <a:srgbClr val="000000"/>
              </a:solidFill>
            </a:ln>
          </p:spPr>
        </p:pic>
        <p:pic>
          <p:nvPicPr>
            <p:cNvPr id="95" name="Picture 94"/>
            <p:cNvPicPr>
              <a:picLocks noChangeAspect="1"/>
            </p:cNvPicPr>
            <p:nvPr/>
          </p:nvPicPr>
          <p:blipFill>
            <a:blip r:embed="rId21"/>
            <a:stretch>
              <a:fillRect/>
            </a:stretch>
          </p:blipFill>
          <p:spPr>
            <a:xfrm>
              <a:off x="5499100" y="1447800"/>
              <a:ext cx="396240" cy="400050"/>
            </a:xfrm>
            <a:prstGeom prst="rect">
              <a:avLst/>
            </a:prstGeom>
            <a:ln>
              <a:solidFill>
                <a:srgbClr val="000000"/>
              </a:solidFill>
            </a:ln>
          </p:spPr>
        </p:pic>
      </p:grpSp>
      <p:grpSp>
        <p:nvGrpSpPr>
          <p:cNvPr id="129" name="Group 128"/>
          <p:cNvGrpSpPr>
            <a:grpSpLocks noChangeAspect="1"/>
          </p:cNvGrpSpPr>
          <p:nvPr/>
        </p:nvGrpSpPr>
        <p:grpSpPr>
          <a:xfrm>
            <a:off x="3027212" y="1322583"/>
            <a:ext cx="541243" cy="533359"/>
            <a:chOff x="7410450" y="1066800"/>
            <a:chExt cx="784860" cy="773430"/>
          </a:xfrm>
        </p:grpSpPr>
        <p:pic>
          <p:nvPicPr>
            <p:cNvPr id="125" name="Picture 124"/>
            <p:cNvPicPr>
              <a:picLocks noChangeAspect="1"/>
            </p:cNvPicPr>
            <p:nvPr/>
          </p:nvPicPr>
          <p:blipFill>
            <a:blip r:embed="rId22"/>
            <a:stretch>
              <a:fillRect/>
            </a:stretch>
          </p:blipFill>
          <p:spPr>
            <a:xfrm>
              <a:off x="7410450" y="1066800"/>
              <a:ext cx="403860" cy="392430"/>
            </a:xfrm>
            <a:prstGeom prst="rect">
              <a:avLst/>
            </a:prstGeom>
            <a:ln>
              <a:solidFill>
                <a:srgbClr val="000000"/>
              </a:solidFill>
            </a:ln>
          </p:spPr>
        </p:pic>
        <p:pic>
          <p:nvPicPr>
            <p:cNvPr id="126" name="Picture 125"/>
            <p:cNvPicPr>
              <a:picLocks noChangeAspect="1"/>
            </p:cNvPicPr>
            <p:nvPr/>
          </p:nvPicPr>
          <p:blipFill>
            <a:blip r:embed="rId23"/>
            <a:stretch>
              <a:fillRect/>
            </a:stretch>
          </p:blipFill>
          <p:spPr>
            <a:xfrm>
              <a:off x="7791450" y="1066800"/>
              <a:ext cx="403860" cy="392430"/>
            </a:xfrm>
            <a:prstGeom prst="rect">
              <a:avLst/>
            </a:prstGeom>
            <a:ln>
              <a:solidFill>
                <a:srgbClr val="000000"/>
              </a:solidFill>
            </a:ln>
          </p:spPr>
        </p:pic>
        <p:pic>
          <p:nvPicPr>
            <p:cNvPr id="127" name="Picture 126"/>
            <p:cNvPicPr>
              <a:picLocks noChangeAspect="1"/>
            </p:cNvPicPr>
            <p:nvPr/>
          </p:nvPicPr>
          <p:blipFill>
            <a:blip r:embed="rId24"/>
            <a:stretch>
              <a:fillRect/>
            </a:stretch>
          </p:blipFill>
          <p:spPr>
            <a:xfrm>
              <a:off x="7410450" y="1447800"/>
              <a:ext cx="403860" cy="392430"/>
            </a:xfrm>
            <a:prstGeom prst="rect">
              <a:avLst/>
            </a:prstGeom>
            <a:ln>
              <a:solidFill>
                <a:srgbClr val="000000"/>
              </a:solidFill>
            </a:ln>
          </p:spPr>
        </p:pic>
        <p:pic>
          <p:nvPicPr>
            <p:cNvPr id="128" name="Picture 127"/>
            <p:cNvPicPr>
              <a:picLocks noChangeAspect="1"/>
            </p:cNvPicPr>
            <p:nvPr/>
          </p:nvPicPr>
          <p:blipFill>
            <a:blip r:embed="rId25"/>
            <a:stretch>
              <a:fillRect/>
            </a:stretch>
          </p:blipFill>
          <p:spPr>
            <a:xfrm>
              <a:off x="7791450" y="1447800"/>
              <a:ext cx="403860" cy="392430"/>
            </a:xfrm>
            <a:prstGeom prst="rect">
              <a:avLst/>
            </a:prstGeom>
            <a:ln>
              <a:solidFill>
                <a:srgbClr val="000000"/>
              </a:solidFill>
            </a:ln>
          </p:spPr>
        </p:pic>
      </p:grpSp>
      <p:sp>
        <p:nvSpPr>
          <p:cNvPr id="63" name="TextBox 62"/>
          <p:cNvSpPr txBox="1"/>
          <p:nvPr/>
        </p:nvSpPr>
        <p:spPr>
          <a:xfrm>
            <a:off x="3613159" y="560653"/>
            <a:ext cx="543418" cy="123111"/>
          </a:xfrm>
          <a:prstGeom prst="rect">
            <a:avLst/>
          </a:prstGeom>
          <a:noFill/>
        </p:spPr>
        <p:txBody>
          <a:bodyPr wrap="none" lIns="0" tIns="0" rIns="0" bIns="0" rtlCol="0" anchor="ctr" anchorCtr="1">
            <a:spAutoFit/>
          </a:bodyPr>
          <a:lstStyle/>
          <a:p>
            <a:pPr algn="ctr"/>
            <a:r>
              <a:rPr lang="en-US" sz="800" dirty="0">
                <a:latin typeface="Arial"/>
                <a:cs typeface="Arial"/>
              </a:rPr>
              <a:t>ARHGEF28</a:t>
            </a:r>
          </a:p>
        </p:txBody>
      </p:sp>
      <p:grpSp>
        <p:nvGrpSpPr>
          <p:cNvPr id="16" name="Group 15"/>
          <p:cNvGrpSpPr>
            <a:grpSpLocks noChangeAspect="1"/>
          </p:cNvGrpSpPr>
          <p:nvPr/>
        </p:nvGrpSpPr>
        <p:grpSpPr>
          <a:xfrm>
            <a:off x="3618188" y="694018"/>
            <a:ext cx="533359" cy="535988"/>
            <a:chOff x="5118100" y="1905000"/>
            <a:chExt cx="773430" cy="777240"/>
          </a:xfrm>
        </p:grpSpPr>
        <p:pic>
          <p:nvPicPr>
            <p:cNvPr id="96" name="Picture 95"/>
            <p:cNvPicPr>
              <a:picLocks noChangeAspect="1"/>
            </p:cNvPicPr>
            <p:nvPr/>
          </p:nvPicPr>
          <p:blipFill>
            <a:blip r:embed="rId26"/>
            <a:stretch>
              <a:fillRect/>
            </a:stretch>
          </p:blipFill>
          <p:spPr>
            <a:xfrm>
              <a:off x="5118100" y="1905000"/>
              <a:ext cx="392430" cy="396240"/>
            </a:xfrm>
            <a:prstGeom prst="rect">
              <a:avLst/>
            </a:prstGeom>
            <a:ln>
              <a:solidFill>
                <a:srgbClr val="000000"/>
              </a:solidFill>
            </a:ln>
          </p:spPr>
        </p:pic>
        <p:pic>
          <p:nvPicPr>
            <p:cNvPr id="97" name="Picture 96"/>
            <p:cNvPicPr>
              <a:picLocks noChangeAspect="1"/>
            </p:cNvPicPr>
            <p:nvPr/>
          </p:nvPicPr>
          <p:blipFill>
            <a:blip r:embed="rId27"/>
            <a:stretch>
              <a:fillRect/>
            </a:stretch>
          </p:blipFill>
          <p:spPr>
            <a:xfrm>
              <a:off x="5499100" y="1905000"/>
              <a:ext cx="392430" cy="396240"/>
            </a:xfrm>
            <a:prstGeom prst="rect">
              <a:avLst/>
            </a:prstGeom>
            <a:ln>
              <a:solidFill>
                <a:srgbClr val="000000"/>
              </a:solidFill>
            </a:ln>
          </p:spPr>
        </p:pic>
        <p:pic>
          <p:nvPicPr>
            <p:cNvPr id="98" name="Picture 97"/>
            <p:cNvPicPr>
              <a:picLocks noChangeAspect="1"/>
            </p:cNvPicPr>
            <p:nvPr/>
          </p:nvPicPr>
          <p:blipFill>
            <a:blip r:embed="rId28"/>
            <a:stretch>
              <a:fillRect/>
            </a:stretch>
          </p:blipFill>
          <p:spPr>
            <a:xfrm>
              <a:off x="5118100" y="2286000"/>
              <a:ext cx="392430" cy="396240"/>
            </a:xfrm>
            <a:prstGeom prst="rect">
              <a:avLst/>
            </a:prstGeom>
            <a:ln>
              <a:solidFill>
                <a:srgbClr val="000000"/>
              </a:solidFill>
            </a:ln>
          </p:spPr>
        </p:pic>
        <p:pic>
          <p:nvPicPr>
            <p:cNvPr id="99" name="Picture 98"/>
            <p:cNvPicPr>
              <a:picLocks noChangeAspect="1"/>
            </p:cNvPicPr>
            <p:nvPr/>
          </p:nvPicPr>
          <p:blipFill>
            <a:blip r:embed="rId29"/>
            <a:stretch>
              <a:fillRect/>
            </a:stretch>
          </p:blipFill>
          <p:spPr>
            <a:xfrm>
              <a:off x="5499100" y="2286000"/>
              <a:ext cx="392430" cy="396240"/>
            </a:xfrm>
            <a:prstGeom prst="rect">
              <a:avLst/>
            </a:prstGeom>
            <a:ln>
              <a:solidFill>
                <a:srgbClr val="000000"/>
              </a:solidFill>
            </a:ln>
          </p:spPr>
        </p:pic>
      </p:grpSp>
      <p:grpSp>
        <p:nvGrpSpPr>
          <p:cNvPr id="134" name="Group 133"/>
          <p:cNvGrpSpPr>
            <a:grpSpLocks noChangeAspect="1"/>
          </p:cNvGrpSpPr>
          <p:nvPr/>
        </p:nvGrpSpPr>
        <p:grpSpPr>
          <a:xfrm>
            <a:off x="3614246" y="1315982"/>
            <a:ext cx="541243" cy="538613"/>
            <a:chOff x="7410450" y="1905000"/>
            <a:chExt cx="784860" cy="781050"/>
          </a:xfrm>
        </p:grpSpPr>
        <p:pic>
          <p:nvPicPr>
            <p:cNvPr id="130" name="Picture 129"/>
            <p:cNvPicPr>
              <a:picLocks noChangeAspect="1"/>
            </p:cNvPicPr>
            <p:nvPr/>
          </p:nvPicPr>
          <p:blipFill>
            <a:blip r:embed="rId30"/>
            <a:stretch>
              <a:fillRect/>
            </a:stretch>
          </p:blipFill>
          <p:spPr>
            <a:xfrm>
              <a:off x="7410450" y="1905000"/>
              <a:ext cx="403860" cy="400050"/>
            </a:xfrm>
            <a:prstGeom prst="rect">
              <a:avLst/>
            </a:prstGeom>
            <a:ln>
              <a:solidFill>
                <a:srgbClr val="000000"/>
              </a:solidFill>
            </a:ln>
          </p:spPr>
        </p:pic>
        <p:pic>
          <p:nvPicPr>
            <p:cNvPr id="131" name="Picture 130"/>
            <p:cNvPicPr>
              <a:picLocks noChangeAspect="1"/>
            </p:cNvPicPr>
            <p:nvPr/>
          </p:nvPicPr>
          <p:blipFill>
            <a:blip r:embed="rId31"/>
            <a:stretch>
              <a:fillRect/>
            </a:stretch>
          </p:blipFill>
          <p:spPr>
            <a:xfrm>
              <a:off x="7791450" y="1905000"/>
              <a:ext cx="403860" cy="400050"/>
            </a:xfrm>
            <a:prstGeom prst="rect">
              <a:avLst/>
            </a:prstGeom>
            <a:ln>
              <a:solidFill>
                <a:srgbClr val="000000"/>
              </a:solidFill>
            </a:ln>
          </p:spPr>
        </p:pic>
        <p:pic>
          <p:nvPicPr>
            <p:cNvPr id="132" name="Picture 131"/>
            <p:cNvPicPr>
              <a:picLocks noChangeAspect="1"/>
            </p:cNvPicPr>
            <p:nvPr/>
          </p:nvPicPr>
          <p:blipFill>
            <a:blip r:embed="rId32"/>
            <a:stretch>
              <a:fillRect/>
            </a:stretch>
          </p:blipFill>
          <p:spPr>
            <a:xfrm>
              <a:off x="7410450" y="2286000"/>
              <a:ext cx="403860" cy="400050"/>
            </a:xfrm>
            <a:prstGeom prst="rect">
              <a:avLst/>
            </a:prstGeom>
            <a:ln>
              <a:solidFill>
                <a:srgbClr val="000000"/>
              </a:solidFill>
            </a:ln>
          </p:spPr>
        </p:pic>
        <p:pic>
          <p:nvPicPr>
            <p:cNvPr id="133" name="Picture 132"/>
            <p:cNvPicPr>
              <a:picLocks noChangeAspect="1"/>
            </p:cNvPicPr>
            <p:nvPr/>
          </p:nvPicPr>
          <p:blipFill>
            <a:blip r:embed="rId33"/>
            <a:stretch>
              <a:fillRect/>
            </a:stretch>
          </p:blipFill>
          <p:spPr>
            <a:xfrm>
              <a:off x="7791450" y="2286000"/>
              <a:ext cx="403860" cy="400050"/>
            </a:xfrm>
            <a:prstGeom prst="rect">
              <a:avLst/>
            </a:prstGeom>
            <a:ln>
              <a:solidFill>
                <a:srgbClr val="000000"/>
              </a:solidFill>
            </a:ln>
          </p:spPr>
        </p:pic>
      </p:grpSp>
      <p:sp>
        <p:nvSpPr>
          <p:cNvPr id="72" name="TextBox 71"/>
          <p:cNvSpPr txBox="1"/>
          <p:nvPr/>
        </p:nvSpPr>
        <p:spPr>
          <a:xfrm>
            <a:off x="4341155" y="560653"/>
            <a:ext cx="264496" cy="123111"/>
          </a:xfrm>
          <a:prstGeom prst="rect">
            <a:avLst/>
          </a:prstGeom>
          <a:noFill/>
        </p:spPr>
        <p:txBody>
          <a:bodyPr wrap="none" lIns="0" tIns="0" rIns="0" bIns="0" rtlCol="0" anchor="ctr" anchorCtr="1">
            <a:spAutoFit/>
          </a:bodyPr>
          <a:lstStyle/>
          <a:p>
            <a:pPr algn="ctr"/>
            <a:r>
              <a:rPr lang="en-US" sz="800" dirty="0">
                <a:latin typeface="Arial"/>
                <a:cs typeface="Arial"/>
              </a:rPr>
              <a:t>YES1</a:t>
            </a:r>
          </a:p>
        </p:txBody>
      </p:sp>
      <p:grpSp>
        <p:nvGrpSpPr>
          <p:cNvPr id="17" name="Group 16"/>
          <p:cNvGrpSpPr>
            <a:grpSpLocks noChangeAspect="1"/>
          </p:cNvGrpSpPr>
          <p:nvPr/>
        </p:nvGrpSpPr>
        <p:grpSpPr>
          <a:xfrm>
            <a:off x="4204097" y="694016"/>
            <a:ext cx="538613" cy="538613"/>
            <a:chOff x="5118100" y="4419600"/>
            <a:chExt cx="781050" cy="781050"/>
          </a:xfrm>
        </p:grpSpPr>
        <p:pic>
          <p:nvPicPr>
            <p:cNvPr id="100" name="Picture 99"/>
            <p:cNvPicPr>
              <a:picLocks noChangeAspect="1"/>
            </p:cNvPicPr>
            <p:nvPr/>
          </p:nvPicPr>
          <p:blipFill>
            <a:blip r:embed="rId34"/>
            <a:stretch>
              <a:fillRect/>
            </a:stretch>
          </p:blipFill>
          <p:spPr>
            <a:xfrm>
              <a:off x="5118100" y="4419600"/>
              <a:ext cx="400050" cy="400050"/>
            </a:xfrm>
            <a:prstGeom prst="rect">
              <a:avLst/>
            </a:prstGeom>
            <a:ln>
              <a:solidFill>
                <a:srgbClr val="000000"/>
              </a:solidFill>
            </a:ln>
          </p:spPr>
        </p:pic>
        <p:pic>
          <p:nvPicPr>
            <p:cNvPr id="101" name="Picture 100"/>
            <p:cNvPicPr>
              <a:picLocks noChangeAspect="1"/>
            </p:cNvPicPr>
            <p:nvPr/>
          </p:nvPicPr>
          <p:blipFill>
            <a:blip r:embed="rId35"/>
            <a:stretch>
              <a:fillRect/>
            </a:stretch>
          </p:blipFill>
          <p:spPr>
            <a:xfrm>
              <a:off x="5499100" y="4419600"/>
              <a:ext cx="400050" cy="400050"/>
            </a:xfrm>
            <a:prstGeom prst="rect">
              <a:avLst/>
            </a:prstGeom>
            <a:ln>
              <a:solidFill>
                <a:srgbClr val="000000"/>
              </a:solidFill>
            </a:ln>
          </p:spPr>
        </p:pic>
        <p:pic>
          <p:nvPicPr>
            <p:cNvPr id="102" name="Picture 101"/>
            <p:cNvPicPr>
              <a:picLocks noChangeAspect="1"/>
            </p:cNvPicPr>
            <p:nvPr/>
          </p:nvPicPr>
          <p:blipFill>
            <a:blip r:embed="rId36"/>
            <a:stretch>
              <a:fillRect/>
            </a:stretch>
          </p:blipFill>
          <p:spPr>
            <a:xfrm>
              <a:off x="5118100" y="4800600"/>
              <a:ext cx="400050" cy="400050"/>
            </a:xfrm>
            <a:prstGeom prst="rect">
              <a:avLst/>
            </a:prstGeom>
            <a:ln>
              <a:solidFill>
                <a:srgbClr val="000000"/>
              </a:solidFill>
            </a:ln>
          </p:spPr>
        </p:pic>
        <p:pic>
          <p:nvPicPr>
            <p:cNvPr id="103" name="Picture 102"/>
            <p:cNvPicPr>
              <a:picLocks noChangeAspect="1"/>
            </p:cNvPicPr>
            <p:nvPr/>
          </p:nvPicPr>
          <p:blipFill>
            <a:blip r:embed="rId37"/>
            <a:stretch>
              <a:fillRect/>
            </a:stretch>
          </p:blipFill>
          <p:spPr>
            <a:xfrm>
              <a:off x="5499100" y="4800600"/>
              <a:ext cx="400050" cy="400050"/>
            </a:xfrm>
            <a:prstGeom prst="rect">
              <a:avLst/>
            </a:prstGeom>
            <a:ln>
              <a:solidFill>
                <a:srgbClr val="000000"/>
              </a:solidFill>
            </a:ln>
          </p:spPr>
        </p:pic>
      </p:grpSp>
      <p:grpSp>
        <p:nvGrpSpPr>
          <p:cNvPr id="139" name="Group 138"/>
          <p:cNvGrpSpPr>
            <a:grpSpLocks noChangeAspect="1"/>
          </p:cNvGrpSpPr>
          <p:nvPr/>
        </p:nvGrpSpPr>
        <p:grpSpPr>
          <a:xfrm>
            <a:off x="4209350" y="1315984"/>
            <a:ext cx="528106" cy="535988"/>
            <a:chOff x="7410450" y="4419600"/>
            <a:chExt cx="765810" cy="777240"/>
          </a:xfrm>
        </p:grpSpPr>
        <p:pic>
          <p:nvPicPr>
            <p:cNvPr id="135" name="Picture 134"/>
            <p:cNvPicPr>
              <a:picLocks noChangeAspect="1"/>
            </p:cNvPicPr>
            <p:nvPr/>
          </p:nvPicPr>
          <p:blipFill>
            <a:blip r:embed="rId38"/>
            <a:stretch>
              <a:fillRect/>
            </a:stretch>
          </p:blipFill>
          <p:spPr>
            <a:xfrm>
              <a:off x="7410450" y="4419600"/>
              <a:ext cx="384810" cy="396240"/>
            </a:xfrm>
            <a:prstGeom prst="rect">
              <a:avLst/>
            </a:prstGeom>
            <a:ln>
              <a:solidFill>
                <a:srgbClr val="000000"/>
              </a:solidFill>
            </a:ln>
          </p:spPr>
        </p:pic>
        <p:pic>
          <p:nvPicPr>
            <p:cNvPr id="136" name="Picture 135"/>
            <p:cNvPicPr>
              <a:picLocks noChangeAspect="1"/>
            </p:cNvPicPr>
            <p:nvPr/>
          </p:nvPicPr>
          <p:blipFill>
            <a:blip r:embed="rId39"/>
            <a:stretch>
              <a:fillRect/>
            </a:stretch>
          </p:blipFill>
          <p:spPr>
            <a:xfrm>
              <a:off x="7791450" y="4419600"/>
              <a:ext cx="384810" cy="396240"/>
            </a:xfrm>
            <a:prstGeom prst="rect">
              <a:avLst/>
            </a:prstGeom>
            <a:ln>
              <a:solidFill>
                <a:srgbClr val="000000"/>
              </a:solidFill>
            </a:ln>
          </p:spPr>
        </p:pic>
        <p:pic>
          <p:nvPicPr>
            <p:cNvPr id="137" name="Picture 136"/>
            <p:cNvPicPr>
              <a:picLocks noChangeAspect="1"/>
            </p:cNvPicPr>
            <p:nvPr/>
          </p:nvPicPr>
          <p:blipFill>
            <a:blip r:embed="rId40"/>
            <a:stretch>
              <a:fillRect/>
            </a:stretch>
          </p:blipFill>
          <p:spPr>
            <a:xfrm>
              <a:off x="7410450" y="4800600"/>
              <a:ext cx="384810" cy="396240"/>
            </a:xfrm>
            <a:prstGeom prst="rect">
              <a:avLst/>
            </a:prstGeom>
            <a:ln>
              <a:solidFill>
                <a:srgbClr val="000000"/>
              </a:solidFill>
            </a:ln>
          </p:spPr>
        </p:pic>
        <p:pic>
          <p:nvPicPr>
            <p:cNvPr id="138" name="Picture 137"/>
            <p:cNvPicPr>
              <a:picLocks noChangeAspect="1"/>
            </p:cNvPicPr>
            <p:nvPr/>
          </p:nvPicPr>
          <p:blipFill>
            <a:blip r:embed="rId41"/>
            <a:stretch>
              <a:fillRect/>
            </a:stretch>
          </p:blipFill>
          <p:spPr>
            <a:xfrm>
              <a:off x="7791450" y="4800600"/>
              <a:ext cx="384810" cy="396240"/>
            </a:xfrm>
            <a:prstGeom prst="rect">
              <a:avLst/>
            </a:prstGeom>
            <a:ln>
              <a:solidFill>
                <a:srgbClr val="000000"/>
              </a:solidFill>
            </a:ln>
          </p:spPr>
        </p:pic>
      </p:grpSp>
      <p:sp>
        <p:nvSpPr>
          <p:cNvPr id="195" name="Rectangle 194"/>
          <p:cNvSpPr/>
          <p:nvPr/>
        </p:nvSpPr>
        <p:spPr>
          <a:xfrm>
            <a:off x="0" y="8037586"/>
            <a:ext cx="6858000" cy="707886"/>
          </a:xfrm>
          <a:prstGeom prst="rect">
            <a:avLst/>
          </a:prstGeom>
        </p:spPr>
        <p:txBody>
          <a:bodyPr wrap="square">
            <a:spAutoFit/>
          </a:bodyPr>
          <a:lstStyle/>
          <a:p>
            <a:r>
              <a:rPr lang="en-US" sz="800" b="1" dirty="0">
                <a:latin typeface="Arial"/>
                <a:cs typeface="Arial"/>
              </a:rPr>
              <a:t>Figure S7. EGFR and IGF1R inhibitions broadly resensitize resistant cells. </a:t>
            </a:r>
          </a:p>
          <a:p>
            <a:r>
              <a:rPr lang="en-US" sz="800" dirty="0">
                <a:latin typeface="Arial"/>
                <a:cs typeface="Arial"/>
              </a:rPr>
              <a:t>(A) </a:t>
            </a:r>
            <a:r>
              <a:rPr lang="en-US" sz="800" dirty="0" err="1">
                <a:latin typeface="Arial"/>
                <a:cs typeface="Arial"/>
              </a:rPr>
              <a:t>Resensitization</a:t>
            </a:r>
            <a:r>
              <a:rPr lang="en-US" sz="800" dirty="0">
                <a:latin typeface="Arial"/>
                <a:cs typeface="Arial"/>
              </a:rPr>
              <a:t> measured by </a:t>
            </a:r>
            <a:r>
              <a:rPr lang="en-US" sz="800" dirty="0" err="1">
                <a:latin typeface="Arial"/>
                <a:cs typeface="Arial"/>
              </a:rPr>
              <a:t>clonogenic</a:t>
            </a:r>
            <a:r>
              <a:rPr lang="en-US" sz="800" dirty="0">
                <a:latin typeface="Arial"/>
                <a:cs typeface="Arial"/>
              </a:rPr>
              <a:t> assays after 12-day drug treatments. </a:t>
            </a:r>
          </a:p>
          <a:p>
            <a:r>
              <a:rPr lang="en-US" sz="800" dirty="0">
                <a:latin typeface="Arial"/>
                <a:cs typeface="Arial"/>
              </a:rPr>
              <a:t>(B) And (C) Responsiveness of resistance-gene-overexpressing A375 cells to 150nM PLX4720, 250nM EKB569, 250nM BMS754807, or combinations, in 5-day viability assays measured by </a:t>
            </a:r>
            <a:r>
              <a:rPr lang="en-US" sz="800" dirty="0" err="1">
                <a:latin typeface="Arial"/>
                <a:cs typeface="Arial"/>
              </a:rPr>
              <a:t>CellTiter</a:t>
            </a:r>
            <a:r>
              <a:rPr lang="en-US" sz="800" dirty="0">
                <a:latin typeface="Arial"/>
                <a:cs typeface="Arial"/>
              </a:rPr>
              <a:t>-Glo. Bars denote mean ± SEM, n=3. Note the two panels were prepared from different experiments and the baselines should only be compared within each panel.</a:t>
            </a:r>
          </a:p>
        </p:txBody>
      </p:sp>
      <p:sp>
        <p:nvSpPr>
          <p:cNvPr id="153" name="TextBox 152"/>
          <p:cNvSpPr txBox="1"/>
          <p:nvPr/>
        </p:nvSpPr>
        <p:spPr>
          <a:xfrm>
            <a:off x="5477" y="481500"/>
            <a:ext cx="102592" cy="184666"/>
          </a:xfrm>
          <a:prstGeom prst="rect">
            <a:avLst/>
          </a:prstGeom>
          <a:noFill/>
        </p:spPr>
        <p:txBody>
          <a:bodyPr wrap="none" lIns="0" tIns="0" rIns="0" bIns="0" rtlCol="0">
            <a:spAutoFit/>
          </a:bodyPr>
          <a:lstStyle/>
          <a:p>
            <a:r>
              <a:rPr lang="en-US" sz="1200" dirty="0">
                <a:latin typeface="Arial" panose="020B0604020202020204" pitchFamily="34" charset="0"/>
                <a:cs typeface="Arial" panose="020B0604020202020204" pitchFamily="34" charset="0"/>
              </a:rPr>
              <a:t>A</a:t>
            </a:r>
          </a:p>
        </p:txBody>
      </p:sp>
      <p:grpSp>
        <p:nvGrpSpPr>
          <p:cNvPr id="21" name="Group 20"/>
          <p:cNvGrpSpPr>
            <a:grpSpLocks noChangeAspect="1"/>
          </p:cNvGrpSpPr>
          <p:nvPr/>
        </p:nvGrpSpPr>
        <p:grpSpPr>
          <a:xfrm>
            <a:off x="5385268" y="1315983"/>
            <a:ext cx="525748" cy="525478"/>
            <a:chOff x="5757410" y="4869391"/>
            <a:chExt cx="762391" cy="762000"/>
          </a:xfrm>
        </p:grpSpPr>
        <p:pic>
          <p:nvPicPr>
            <p:cNvPr id="2" name="Picture 1"/>
            <p:cNvPicPr>
              <a:picLocks noChangeAspect="1"/>
            </p:cNvPicPr>
            <p:nvPr/>
          </p:nvPicPr>
          <p:blipFill>
            <a:blip r:embed="rId42"/>
            <a:stretch>
              <a:fillRect/>
            </a:stretch>
          </p:blipFill>
          <p:spPr>
            <a:xfrm>
              <a:off x="5757410" y="4869391"/>
              <a:ext cx="377190" cy="381000"/>
            </a:xfrm>
            <a:prstGeom prst="rect">
              <a:avLst/>
            </a:prstGeom>
            <a:ln>
              <a:solidFill>
                <a:srgbClr val="000000"/>
              </a:solidFill>
            </a:ln>
          </p:spPr>
        </p:pic>
        <p:pic>
          <p:nvPicPr>
            <p:cNvPr id="12" name="Picture 11"/>
            <p:cNvPicPr>
              <a:picLocks noChangeAspect="1"/>
            </p:cNvPicPr>
            <p:nvPr/>
          </p:nvPicPr>
          <p:blipFill>
            <a:blip r:embed="rId43"/>
            <a:stretch>
              <a:fillRect/>
            </a:stretch>
          </p:blipFill>
          <p:spPr>
            <a:xfrm>
              <a:off x="6142611" y="4869391"/>
              <a:ext cx="377190" cy="381000"/>
            </a:xfrm>
            <a:prstGeom prst="rect">
              <a:avLst/>
            </a:prstGeom>
            <a:ln>
              <a:solidFill>
                <a:srgbClr val="000000"/>
              </a:solidFill>
            </a:ln>
          </p:spPr>
        </p:pic>
        <p:pic>
          <p:nvPicPr>
            <p:cNvPr id="19" name="Picture 18"/>
            <p:cNvPicPr>
              <a:picLocks noChangeAspect="1"/>
            </p:cNvPicPr>
            <p:nvPr/>
          </p:nvPicPr>
          <p:blipFill>
            <a:blip r:embed="rId44"/>
            <a:stretch>
              <a:fillRect/>
            </a:stretch>
          </p:blipFill>
          <p:spPr>
            <a:xfrm>
              <a:off x="5757410" y="5250391"/>
              <a:ext cx="377190" cy="381000"/>
            </a:xfrm>
            <a:prstGeom prst="rect">
              <a:avLst/>
            </a:prstGeom>
            <a:ln>
              <a:solidFill>
                <a:srgbClr val="000000"/>
              </a:solidFill>
            </a:ln>
          </p:spPr>
        </p:pic>
        <p:pic>
          <p:nvPicPr>
            <p:cNvPr id="20" name="Picture 19"/>
            <p:cNvPicPr>
              <a:picLocks noChangeAspect="1"/>
            </p:cNvPicPr>
            <p:nvPr/>
          </p:nvPicPr>
          <p:blipFill>
            <a:blip r:embed="rId45"/>
            <a:stretch>
              <a:fillRect/>
            </a:stretch>
          </p:blipFill>
          <p:spPr>
            <a:xfrm>
              <a:off x="6142611" y="5250391"/>
              <a:ext cx="377190" cy="381000"/>
            </a:xfrm>
            <a:prstGeom prst="rect">
              <a:avLst/>
            </a:prstGeom>
            <a:ln>
              <a:solidFill>
                <a:srgbClr val="000000"/>
              </a:solidFill>
            </a:ln>
          </p:spPr>
        </p:pic>
      </p:grpSp>
      <p:sp>
        <p:nvSpPr>
          <p:cNvPr id="177" name="TextBox 176"/>
          <p:cNvSpPr txBox="1"/>
          <p:nvPr/>
        </p:nvSpPr>
        <p:spPr>
          <a:xfrm>
            <a:off x="5539939" y="560653"/>
            <a:ext cx="216406" cy="123111"/>
          </a:xfrm>
          <a:prstGeom prst="rect">
            <a:avLst/>
          </a:prstGeom>
          <a:noFill/>
        </p:spPr>
        <p:txBody>
          <a:bodyPr wrap="none" lIns="0" tIns="0" rIns="0" bIns="0" rtlCol="0" anchor="ctr" anchorCtr="1">
            <a:spAutoFit/>
          </a:bodyPr>
          <a:lstStyle/>
          <a:p>
            <a:pPr algn="ctr"/>
            <a:r>
              <a:rPr lang="en-US" sz="800" dirty="0">
                <a:latin typeface="Arial"/>
                <a:cs typeface="Arial"/>
              </a:rPr>
              <a:t>COT</a:t>
            </a:r>
          </a:p>
        </p:txBody>
      </p:sp>
      <p:grpSp>
        <p:nvGrpSpPr>
          <p:cNvPr id="27" name="Group 26"/>
          <p:cNvGrpSpPr>
            <a:grpSpLocks noChangeAspect="1"/>
          </p:cNvGrpSpPr>
          <p:nvPr/>
        </p:nvGrpSpPr>
        <p:grpSpPr>
          <a:xfrm>
            <a:off x="5385640" y="689744"/>
            <a:ext cx="525004" cy="550869"/>
            <a:chOff x="6549002" y="4565685"/>
            <a:chExt cx="784860" cy="823526"/>
          </a:xfrm>
        </p:grpSpPr>
        <p:pic>
          <p:nvPicPr>
            <p:cNvPr id="22" name="Picture 21"/>
            <p:cNvPicPr>
              <a:picLocks noChangeAspect="1"/>
            </p:cNvPicPr>
            <p:nvPr/>
          </p:nvPicPr>
          <p:blipFill>
            <a:blip r:embed="rId46"/>
            <a:stretch>
              <a:fillRect/>
            </a:stretch>
          </p:blipFill>
          <p:spPr>
            <a:xfrm>
              <a:off x="6549002" y="4565685"/>
              <a:ext cx="392430" cy="407670"/>
            </a:xfrm>
            <a:prstGeom prst="rect">
              <a:avLst/>
            </a:prstGeom>
            <a:ln>
              <a:solidFill>
                <a:srgbClr val="000000"/>
              </a:solidFill>
            </a:ln>
          </p:spPr>
        </p:pic>
        <p:pic>
          <p:nvPicPr>
            <p:cNvPr id="23" name="Picture 22"/>
            <p:cNvPicPr>
              <a:picLocks noChangeAspect="1"/>
            </p:cNvPicPr>
            <p:nvPr/>
          </p:nvPicPr>
          <p:blipFill>
            <a:blip r:embed="rId47"/>
            <a:stretch>
              <a:fillRect/>
            </a:stretch>
          </p:blipFill>
          <p:spPr>
            <a:xfrm>
              <a:off x="6941432" y="4565685"/>
              <a:ext cx="392430" cy="407670"/>
            </a:xfrm>
            <a:prstGeom prst="rect">
              <a:avLst/>
            </a:prstGeom>
            <a:ln>
              <a:solidFill>
                <a:srgbClr val="000000"/>
              </a:solidFill>
            </a:ln>
          </p:spPr>
        </p:pic>
        <p:pic>
          <p:nvPicPr>
            <p:cNvPr id="24" name="Picture 23"/>
            <p:cNvPicPr>
              <a:picLocks noChangeAspect="1"/>
            </p:cNvPicPr>
            <p:nvPr/>
          </p:nvPicPr>
          <p:blipFill>
            <a:blip r:embed="rId48"/>
            <a:stretch>
              <a:fillRect/>
            </a:stretch>
          </p:blipFill>
          <p:spPr>
            <a:xfrm>
              <a:off x="6549002" y="4981541"/>
              <a:ext cx="392430" cy="407670"/>
            </a:xfrm>
            <a:prstGeom prst="rect">
              <a:avLst/>
            </a:prstGeom>
            <a:ln>
              <a:solidFill>
                <a:srgbClr val="000000"/>
              </a:solidFill>
            </a:ln>
          </p:spPr>
        </p:pic>
        <p:pic>
          <p:nvPicPr>
            <p:cNvPr id="25" name="Picture 24"/>
            <p:cNvPicPr>
              <a:picLocks noChangeAspect="1"/>
            </p:cNvPicPr>
            <p:nvPr/>
          </p:nvPicPr>
          <p:blipFill>
            <a:blip r:embed="rId49"/>
            <a:stretch>
              <a:fillRect/>
            </a:stretch>
          </p:blipFill>
          <p:spPr>
            <a:xfrm>
              <a:off x="6941432" y="4981541"/>
              <a:ext cx="392430" cy="407670"/>
            </a:xfrm>
            <a:prstGeom prst="rect">
              <a:avLst/>
            </a:prstGeom>
            <a:ln>
              <a:solidFill>
                <a:srgbClr val="000000"/>
              </a:solidFill>
            </a:ln>
          </p:spPr>
        </p:pic>
      </p:grpSp>
      <p:sp>
        <p:nvSpPr>
          <p:cNvPr id="220" name="TextBox 141">
            <a:extLst>
              <a:ext uri="{FF2B5EF4-FFF2-40B4-BE49-F238E27FC236}">
                <a16:creationId xmlns:a16="http://schemas.microsoft.com/office/drawing/2014/main" id="{410EB967-650B-462B-9CB5-D6B9DDE6D8CC}"/>
              </a:ext>
            </a:extLst>
          </p:cNvPr>
          <p:cNvSpPr txBox="1"/>
          <p:nvPr/>
        </p:nvSpPr>
        <p:spPr>
          <a:xfrm>
            <a:off x="575865" y="1375223"/>
            <a:ext cx="33664" cy="123111"/>
          </a:xfrm>
          <a:prstGeom prst="rect">
            <a:avLst/>
          </a:prstGeom>
          <a:noFill/>
        </p:spPr>
        <p:txBody>
          <a:bodyPr wrap="none" lIns="0" tIns="0" rIns="0" bIns="0" rtlCol="0" anchor="ctr" anchorCtr="1">
            <a:spAutoFit/>
          </a:bodyPr>
          <a:lstStyle/>
          <a:p>
            <a:pPr algn="r"/>
            <a:r>
              <a:rPr lang="en-US" sz="800" dirty="0">
                <a:latin typeface="Arial"/>
                <a:cs typeface="Arial"/>
              </a:rPr>
              <a:t>-</a:t>
            </a:r>
          </a:p>
        </p:txBody>
      </p:sp>
      <p:sp>
        <p:nvSpPr>
          <p:cNvPr id="221" name="TextBox 142">
            <a:extLst>
              <a:ext uri="{FF2B5EF4-FFF2-40B4-BE49-F238E27FC236}">
                <a16:creationId xmlns:a16="http://schemas.microsoft.com/office/drawing/2014/main" id="{B2F7D76B-1B28-4E4C-A886-D14A31A882A8}"/>
              </a:ext>
            </a:extLst>
          </p:cNvPr>
          <p:cNvSpPr txBox="1"/>
          <p:nvPr/>
        </p:nvSpPr>
        <p:spPr>
          <a:xfrm>
            <a:off x="506135" y="1662790"/>
            <a:ext cx="173125" cy="123111"/>
          </a:xfrm>
          <a:prstGeom prst="rect">
            <a:avLst/>
          </a:prstGeom>
          <a:noFill/>
        </p:spPr>
        <p:txBody>
          <a:bodyPr wrap="none" lIns="0" tIns="0" rIns="0" bIns="0" rtlCol="0" anchor="ctr" anchorCtr="1">
            <a:spAutoFit/>
          </a:bodyPr>
          <a:lstStyle/>
          <a:p>
            <a:pPr algn="r"/>
            <a:r>
              <a:rPr lang="en-US" sz="800" dirty="0">
                <a:latin typeface="Arial"/>
                <a:cs typeface="Arial"/>
              </a:rPr>
              <a:t>125</a:t>
            </a:r>
          </a:p>
        </p:txBody>
      </p:sp>
      <p:sp>
        <p:nvSpPr>
          <p:cNvPr id="224" name="TextBox 183">
            <a:extLst>
              <a:ext uri="{FF2B5EF4-FFF2-40B4-BE49-F238E27FC236}">
                <a16:creationId xmlns:a16="http://schemas.microsoft.com/office/drawing/2014/main" id="{7885EC4A-6837-41A2-83C3-3333448B2517}"/>
              </a:ext>
            </a:extLst>
          </p:cNvPr>
          <p:cNvSpPr txBox="1"/>
          <p:nvPr/>
        </p:nvSpPr>
        <p:spPr>
          <a:xfrm>
            <a:off x="3133915" y="1864519"/>
            <a:ext cx="33664" cy="123111"/>
          </a:xfrm>
          <a:prstGeom prst="rect">
            <a:avLst/>
          </a:prstGeom>
          <a:noFill/>
        </p:spPr>
        <p:txBody>
          <a:bodyPr wrap="none" lIns="0" tIns="0" rIns="0" bIns="0" rtlCol="0" anchor="ctr" anchorCtr="1">
            <a:spAutoFit/>
          </a:bodyPr>
          <a:lstStyle/>
          <a:p>
            <a:r>
              <a:rPr lang="en-US" sz="800" dirty="0">
                <a:latin typeface="Arial"/>
                <a:cs typeface="Arial"/>
              </a:rPr>
              <a:t>-</a:t>
            </a:r>
          </a:p>
        </p:txBody>
      </p:sp>
      <p:sp>
        <p:nvSpPr>
          <p:cNvPr id="225" name="TextBox 184">
            <a:extLst>
              <a:ext uri="{FF2B5EF4-FFF2-40B4-BE49-F238E27FC236}">
                <a16:creationId xmlns:a16="http://schemas.microsoft.com/office/drawing/2014/main" id="{80EFC9AF-421A-4CA6-B42A-5D2EE9F10B78}"/>
              </a:ext>
            </a:extLst>
          </p:cNvPr>
          <p:cNvSpPr txBox="1"/>
          <p:nvPr/>
        </p:nvSpPr>
        <p:spPr>
          <a:xfrm>
            <a:off x="3347619" y="1864519"/>
            <a:ext cx="173124" cy="123111"/>
          </a:xfrm>
          <a:prstGeom prst="rect">
            <a:avLst/>
          </a:prstGeom>
          <a:noFill/>
        </p:spPr>
        <p:txBody>
          <a:bodyPr wrap="none" lIns="0" tIns="0" rIns="0" bIns="0" rtlCol="0" anchor="ctr" anchorCtr="1">
            <a:spAutoFit/>
          </a:bodyPr>
          <a:lstStyle/>
          <a:p>
            <a:r>
              <a:rPr lang="en-US" sz="800" dirty="0">
                <a:latin typeface="Arial"/>
                <a:cs typeface="Arial"/>
              </a:rPr>
              <a:t>125</a:t>
            </a:r>
          </a:p>
        </p:txBody>
      </p:sp>
      <p:grpSp>
        <p:nvGrpSpPr>
          <p:cNvPr id="3" name="Group 2">
            <a:extLst>
              <a:ext uri="{FF2B5EF4-FFF2-40B4-BE49-F238E27FC236}">
                <a16:creationId xmlns:a16="http://schemas.microsoft.com/office/drawing/2014/main" id="{0710E544-240F-F07B-EFF5-655BE0451146}"/>
              </a:ext>
            </a:extLst>
          </p:cNvPr>
          <p:cNvGrpSpPr>
            <a:grpSpLocks noChangeAspect="1"/>
          </p:cNvGrpSpPr>
          <p:nvPr/>
        </p:nvGrpSpPr>
        <p:grpSpPr>
          <a:xfrm>
            <a:off x="718770" y="711565"/>
            <a:ext cx="534795" cy="526158"/>
            <a:chOff x="4359490" y="4968230"/>
            <a:chExt cx="773430" cy="765810"/>
          </a:xfrm>
        </p:grpSpPr>
        <p:pic>
          <p:nvPicPr>
            <p:cNvPr id="4" name="Picture 3">
              <a:extLst>
                <a:ext uri="{FF2B5EF4-FFF2-40B4-BE49-F238E27FC236}">
                  <a16:creationId xmlns:a16="http://schemas.microsoft.com/office/drawing/2014/main" id="{4F3D21FC-BDA4-118D-D3CE-7A7E83233478}"/>
                </a:ext>
              </a:extLst>
            </p:cNvPr>
            <p:cNvPicPr>
              <a:picLocks noChangeAspect="1"/>
            </p:cNvPicPr>
            <p:nvPr/>
          </p:nvPicPr>
          <p:blipFill>
            <a:blip r:embed="rId50"/>
            <a:stretch>
              <a:fillRect/>
            </a:stretch>
          </p:blipFill>
          <p:spPr>
            <a:xfrm>
              <a:off x="4359490" y="4968230"/>
              <a:ext cx="392430" cy="384810"/>
            </a:xfrm>
            <a:prstGeom prst="rect">
              <a:avLst/>
            </a:prstGeom>
            <a:ln>
              <a:solidFill>
                <a:srgbClr val="000000"/>
              </a:solidFill>
            </a:ln>
          </p:spPr>
        </p:pic>
        <p:pic>
          <p:nvPicPr>
            <p:cNvPr id="5" name="Picture 4">
              <a:extLst>
                <a:ext uri="{FF2B5EF4-FFF2-40B4-BE49-F238E27FC236}">
                  <a16:creationId xmlns:a16="http://schemas.microsoft.com/office/drawing/2014/main" id="{08B1BED3-77F3-237B-A0B8-4871DDDD56F1}"/>
                </a:ext>
              </a:extLst>
            </p:cNvPr>
            <p:cNvPicPr>
              <a:picLocks noChangeAspect="1"/>
            </p:cNvPicPr>
            <p:nvPr/>
          </p:nvPicPr>
          <p:blipFill>
            <a:blip r:embed="rId51"/>
            <a:stretch>
              <a:fillRect/>
            </a:stretch>
          </p:blipFill>
          <p:spPr>
            <a:xfrm>
              <a:off x="4740490" y="4968230"/>
              <a:ext cx="392430" cy="384810"/>
            </a:xfrm>
            <a:prstGeom prst="rect">
              <a:avLst/>
            </a:prstGeom>
            <a:ln>
              <a:solidFill>
                <a:srgbClr val="000000"/>
              </a:solidFill>
            </a:ln>
          </p:spPr>
        </p:pic>
        <p:pic>
          <p:nvPicPr>
            <p:cNvPr id="6" name="Picture 5">
              <a:extLst>
                <a:ext uri="{FF2B5EF4-FFF2-40B4-BE49-F238E27FC236}">
                  <a16:creationId xmlns:a16="http://schemas.microsoft.com/office/drawing/2014/main" id="{0355EA0D-E0DA-3492-0C03-4B51A033E7C9}"/>
                </a:ext>
              </a:extLst>
            </p:cNvPr>
            <p:cNvPicPr>
              <a:picLocks noChangeAspect="1"/>
            </p:cNvPicPr>
            <p:nvPr/>
          </p:nvPicPr>
          <p:blipFill>
            <a:blip r:embed="rId52"/>
            <a:stretch>
              <a:fillRect/>
            </a:stretch>
          </p:blipFill>
          <p:spPr>
            <a:xfrm>
              <a:off x="4359490" y="5349230"/>
              <a:ext cx="392430" cy="384810"/>
            </a:xfrm>
            <a:prstGeom prst="rect">
              <a:avLst/>
            </a:prstGeom>
            <a:ln>
              <a:solidFill>
                <a:srgbClr val="000000"/>
              </a:solidFill>
            </a:ln>
          </p:spPr>
        </p:pic>
        <p:pic>
          <p:nvPicPr>
            <p:cNvPr id="7" name="Picture 6">
              <a:extLst>
                <a:ext uri="{FF2B5EF4-FFF2-40B4-BE49-F238E27FC236}">
                  <a16:creationId xmlns:a16="http://schemas.microsoft.com/office/drawing/2014/main" id="{E8C963D8-382A-5F15-EAC5-B2E5E984E3EE}"/>
                </a:ext>
              </a:extLst>
            </p:cNvPr>
            <p:cNvPicPr>
              <a:picLocks noChangeAspect="1"/>
            </p:cNvPicPr>
            <p:nvPr/>
          </p:nvPicPr>
          <p:blipFill>
            <a:blip r:embed="rId53"/>
            <a:stretch>
              <a:fillRect/>
            </a:stretch>
          </p:blipFill>
          <p:spPr>
            <a:xfrm>
              <a:off x="4740490" y="5349230"/>
              <a:ext cx="392430" cy="384810"/>
            </a:xfrm>
            <a:prstGeom prst="rect">
              <a:avLst/>
            </a:prstGeom>
            <a:ln>
              <a:solidFill>
                <a:srgbClr val="000000"/>
              </a:solidFill>
            </a:ln>
          </p:spPr>
        </p:pic>
      </p:grpSp>
      <p:grpSp>
        <p:nvGrpSpPr>
          <p:cNvPr id="8" name="Group 7">
            <a:extLst>
              <a:ext uri="{FF2B5EF4-FFF2-40B4-BE49-F238E27FC236}">
                <a16:creationId xmlns:a16="http://schemas.microsoft.com/office/drawing/2014/main" id="{504DECE6-3DBF-438B-C929-11BFCECB2063}"/>
              </a:ext>
            </a:extLst>
          </p:cNvPr>
          <p:cNvGrpSpPr>
            <a:grpSpLocks noChangeAspect="1"/>
          </p:cNvGrpSpPr>
          <p:nvPr/>
        </p:nvGrpSpPr>
        <p:grpSpPr>
          <a:xfrm>
            <a:off x="1288514" y="711565"/>
            <a:ext cx="540068" cy="527190"/>
            <a:chOff x="4279900" y="4419600"/>
            <a:chExt cx="781050" cy="781050"/>
          </a:xfrm>
        </p:grpSpPr>
        <p:pic>
          <p:nvPicPr>
            <p:cNvPr id="9" name="Picture 8">
              <a:extLst>
                <a:ext uri="{FF2B5EF4-FFF2-40B4-BE49-F238E27FC236}">
                  <a16:creationId xmlns:a16="http://schemas.microsoft.com/office/drawing/2014/main" id="{7ACC46B4-61AD-1645-7C20-64F882341187}"/>
                </a:ext>
              </a:extLst>
            </p:cNvPr>
            <p:cNvPicPr>
              <a:picLocks noChangeAspect="1"/>
            </p:cNvPicPr>
            <p:nvPr/>
          </p:nvPicPr>
          <p:blipFill>
            <a:blip r:embed="rId54"/>
            <a:stretch>
              <a:fillRect/>
            </a:stretch>
          </p:blipFill>
          <p:spPr>
            <a:xfrm>
              <a:off x="4279900" y="4419600"/>
              <a:ext cx="400050" cy="400050"/>
            </a:xfrm>
            <a:prstGeom prst="rect">
              <a:avLst/>
            </a:prstGeom>
            <a:ln>
              <a:solidFill>
                <a:srgbClr val="000000"/>
              </a:solidFill>
            </a:ln>
          </p:spPr>
        </p:pic>
        <p:pic>
          <p:nvPicPr>
            <p:cNvPr id="10" name="Picture 9">
              <a:extLst>
                <a:ext uri="{FF2B5EF4-FFF2-40B4-BE49-F238E27FC236}">
                  <a16:creationId xmlns:a16="http://schemas.microsoft.com/office/drawing/2014/main" id="{F8A79468-BC90-CD28-ADF1-7F187C27A26F}"/>
                </a:ext>
              </a:extLst>
            </p:cNvPr>
            <p:cNvPicPr>
              <a:picLocks noChangeAspect="1"/>
            </p:cNvPicPr>
            <p:nvPr/>
          </p:nvPicPr>
          <p:blipFill>
            <a:blip r:embed="rId55"/>
            <a:stretch>
              <a:fillRect/>
            </a:stretch>
          </p:blipFill>
          <p:spPr>
            <a:xfrm>
              <a:off x="4660900" y="4419600"/>
              <a:ext cx="400050" cy="400050"/>
            </a:xfrm>
            <a:prstGeom prst="rect">
              <a:avLst/>
            </a:prstGeom>
            <a:ln>
              <a:solidFill>
                <a:srgbClr val="000000"/>
              </a:solidFill>
            </a:ln>
          </p:spPr>
        </p:pic>
        <p:pic>
          <p:nvPicPr>
            <p:cNvPr id="11" name="Picture 10">
              <a:extLst>
                <a:ext uri="{FF2B5EF4-FFF2-40B4-BE49-F238E27FC236}">
                  <a16:creationId xmlns:a16="http://schemas.microsoft.com/office/drawing/2014/main" id="{39C4427C-A63D-415B-5C9C-8982A5054A41}"/>
                </a:ext>
              </a:extLst>
            </p:cNvPr>
            <p:cNvPicPr>
              <a:picLocks noChangeAspect="1"/>
            </p:cNvPicPr>
            <p:nvPr/>
          </p:nvPicPr>
          <p:blipFill>
            <a:blip r:embed="rId56"/>
            <a:stretch>
              <a:fillRect/>
            </a:stretch>
          </p:blipFill>
          <p:spPr>
            <a:xfrm>
              <a:off x="4279900" y="4800600"/>
              <a:ext cx="400050" cy="400050"/>
            </a:xfrm>
            <a:prstGeom prst="rect">
              <a:avLst/>
            </a:prstGeom>
            <a:ln>
              <a:solidFill>
                <a:srgbClr val="000000"/>
              </a:solidFill>
            </a:ln>
          </p:spPr>
        </p:pic>
        <p:pic>
          <p:nvPicPr>
            <p:cNvPr id="18" name="Picture 17">
              <a:extLst>
                <a:ext uri="{FF2B5EF4-FFF2-40B4-BE49-F238E27FC236}">
                  <a16:creationId xmlns:a16="http://schemas.microsoft.com/office/drawing/2014/main" id="{18A5F86C-3A64-B581-7112-D458B68E0F0E}"/>
                </a:ext>
              </a:extLst>
            </p:cNvPr>
            <p:cNvPicPr>
              <a:picLocks noChangeAspect="1"/>
            </p:cNvPicPr>
            <p:nvPr/>
          </p:nvPicPr>
          <p:blipFill>
            <a:blip r:embed="rId57"/>
            <a:stretch>
              <a:fillRect/>
            </a:stretch>
          </p:blipFill>
          <p:spPr>
            <a:xfrm>
              <a:off x="4660900" y="4800600"/>
              <a:ext cx="400050" cy="400050"/>
            </a:xfrm>
            <a:prstGeom prst="rect">
              <a:avLst/>
            </a:prstGeom>
            <a:ln>
              <a:solidFill>
                <a:srgbClr val="000000"/>
              </a:solidFill>
            </a:ln>
          </p:spPr>
        </p:pic>
      </p:grpSp>
      <p:grpSp>
        <p:nvGrpSpPr>
          <p:cNvPr id="26" name="Group 25">
            <a:extLst>
              <a:ext uri="{FF2B5EF4-FFF2-40B4-BE49-F238E27FC236}">
                <a16:creationId xmlns:a16="http://schemas.microsoft.com/office/drawing/2014/main" id="{C662A38B-1458-B55F-D905-F2A14B3B64E1}"/>
              </a:ext>
            </a:extLst>
          </p:cNvPr>
          <p:cNvGrpSpPr>
            <a:grpSpLocks noChangeAspect="1"/>
          </p:cNvGrpSpPr>
          <p:nvPr/>
        </p:nvGrpSpPr>
        <p:grpSpPr>
          <a:xfrm>
            <a:off x="1867645" y="713317"/>
            <a:ext cx="540068" cy="521920"/>
            <a:chOff x="5118100" y="3581400"/>
            <a:chExt cx="781050" cy="784860"/>
          </a:xfrm>
        </p:grpSpPr>
        <p:pic>
          <p:nvPicPr>
            <p:cNvPr id="28" name="Picture 27">
              <a:extLst>
                <a:ext uri="{FF2B5EF4-FFF2-40B4-BE49-F238E27FC236}">
                  <a16:creationId xmlns:a16="http://schemas.microsoft.com/office/drawing/2014/main" id="{64E136DC-B1A7-ADDC-41D1-CAA20FC78A31}"/>
                </a:ext>
              </a:extLst>
            </p:cNvPr>
            <p:cNvPicPr>
              <a:picLocks noChangeAspect="1"/>
            </p:cNvPicPr>
            <p:nvPr/>
          </p:nvPicPr>
          <p:blipFill>
            <a:blip r:embed="rId58"/>
            <a:stretch>
              <a:fillRect/>
            </a:stretch>
          </p:blipFill>
          <p:spPr>
            <a:xfrm>
              <a:off x="5118100" y="3581400"/>
              <a:ext cx="400050" cy="403860"/>
            </a:xfrm>
            <a:prstGeom prst="rect">
              <a:avLst/>
            </a:prstGeom>
            <a:ln>
              <a:solidFill>
                <a:srgbClr val="000000"/>
              </a:solidFill>
            </a:ln>
          </p:spPr>
        </p:pic>
        <p:pic>
          <p:nvPicPr>
            <p:cNvPr id="29" name="Picture 28">
              <a:extLst>
                <a:ext uri="{FF2B5EF4-FFF2-40B4-BE49-F238E27FC236}">
                  <a16:creationId xmlns:a16="http://schemas.microsoft.com/office/drawing/2014/main" id="{170F8A0C-1E44-AD89-A692-4C6B2AE55F9E}"/>
                </a:ext>
              </a:extLst>
            </p:cNvPr>
            <p:cNvPicPr>
              <a:picLocks noChangeAspect="1"/>
            </p:cNvPicPr>
            <p:nvPr/>
          </p:nvPicPr>
          <p:blipFill>
            <a:blip r:embed="rId59"/>
            <a:stretch>
              <a:fillRect/>
            </a:stretch>
          </p:blipFill>
          <p:spPr>
            <a:xfrm>
              <a:off x="5118100" y="3962400"/>
              <a:ext cx="400050" cy="403860"/>
            </a:xfrm>
            <a:prstGeom prst="rect">
              <a:avLst/>
            </a:prstGeom>
            <a:ln>
              <a:solidFill>
                <a:srgbClr val="000000"/>
              </a:solidFill>
            </a:ln>
          </p:spPr>
        </p:pic>
        <p:pic>
          <p:nvPicPr>
            <p:cNvPr id="30" name="Picture 29">
              <a:extLst>
                <a:ext uri="{FF2B5EF4-FFF2-40B4-BE49-F238E27FC236}">
                  <a16:creationId xmlns:a16="http://schemas.microsoft.com/office/drawing/2014/main" id="{FC678193-3168-F459-8424-E95005F19AFE}"/>
                </a:ext>
              </a:extLst>
            </p:cNvPr>
            <p:cNvPicPr>
              <a:picLocks noChangeAspect="1"/>
            </p:cNvPicPr>
            <p:nvPr/>
          </p:nvPicPr>
          <p:blipFill>
            <a:blip r:embed="rId60"/>
            <a:stretch>
              <a:fillRect/>
            </a:stretch>
          </p:blipFill>
          <p:spPr>
            <a:xfrm>
              <a:off x="5499100" y="3581400"/>
              <a:ext cx="400050" cy="403860"/>
            </a:xfrm>
            <a:prstGeom prst="rect">
              <a:avLst/>
            </a:prstGeom>
            <a:ln>
              <a:solidFill>
                <a:srgbClr val="000000"/>
              </a:solidFill>
            </a:ln>
          </p:spPr>
        </p:pic>
        <p:pic>
          <p:nvPicPr>
            <p:cNvPr id="31" name="Picture 30">
              <a:extLst>
                <a:ext uri="{FF2B5EF4-FFF2-40B4-BE49-F238E27FC236}">
                  <a16:creationId xmlns:a16="http://schemas.microsoft.com/office/drawing/2014/main" id="{85C036E5-44B1-9EEF-A9D9-31E72FE9C88E}"/>
                </a:ext>
              </a:extLst>
            </p:cNvPr>
            <p:cNvPicPr>
              <a:picLocks noChangeAspect="1"/>
            </p:cNvPicPr>
            <p:nvPr/>
          </p:nvPicPr>
          <p:blipFill>
            <a:blip r:embed="rId61"/>
            <a:stretch>
              <a:fillRect/>
            </a:stretch>
          </p:blipFill>
          <p:spPr>
            <a:xfrm>
              <a:off x="5499100" y="3962400"/>
              <a:ext cx="400050" cy="403860"/>
            </a:xfrm>
            <a:prstGeom prst="rect">
              <a:avLst/>
            </a:prstGeom>
            <a:ln>
              <a:solidFill>
                <a:srgbClr val="000000"/>
              </a:solidFill>
            </a:ln>
          </p:spPr>
        </p:pic>
      </p:grpSp>
      <p:sp>
        <p:nvSpPr>
          <p:cNvPr id="32" name="TextBox 31">
            <a:extLst>
              <a:ext uri="{FF2B5EF4-FFF2-40B4-BE49-F238E27FC236}">
                <a16:creationId xmlns:a16="http://schemas.microsoft.com/office/drawing/2014/main" id="{9AC8E90C-BB7F-D079-CF56-14215FC2EAB4}"/>
              </a:ext>
            </a:extLst>
          </p:cNvPr>
          <p:cNvSpPr txBox="1"/>
          <p:nvPr/>
        </p:nvSpPr>
        <p:spPr>
          <a:xfrm>
            <a:off x="807432" y="560653"/>
            <a:ext cx="411972" cy="123111"/>
          </a:xfrm>
          <a:prstGeom prst="rect">
            <a:avLst/>
          </a:prstGeom>
          <a:noFill/>
        </p:spPr>
        <p:txBody>
          <a:bodyPr wrap="none" lIns="0" tIns="0" rIns="0" bIns="0" rtlCol="0" anchor="ctr" anchorCtr="1">
            <a:spAutoFit/>
          </a:bodyPr>
          <a:lstStyle/>
          <a:p>
            <a:r>
              <a:rPr lang="en-US" sz="800" dirty="0" err="1">
                <a:latin typeface="Arial"/>
                <a:cs typeface="Arial"/>
              </a:rPr>
              <a:t>bsd</a:t>
            </a:r>
            <a:r>
              <a:rPr lang="en-US" sz="800" dirty="0">
                <a:latin typeface="Arial"/>
                <a:cs typeface="Arial"/>
              </a:rPr>
              <a:t>-VEC</a:t>
            </a:r>
          </a:p>
        </p:txBody>
      </p:sp>
      <p:grpSp>
        <p:nvGrpSpPr>
          <p:cNvPr id="34" name="Group 33">
            <a:extLst>
              <a:ext uri="{FF2B5EF4-FFF2-40B4-BE49-F238E27FC236}">
                <a16:creationId xmlns:a16="http://schemas.microsoft.com/office/drawing/2014/main" id="{C95C1FE8-E46C-1AFC-3A94-DC6724561D74}"/>
              </a:ext>
            </a:extLst>
          </p:cNvPr>
          <p:cNvGrpSpPr>
            <a:grpSpLocks noChangeAspect="1"/>
          </p:cNvGrpSpPr>
          <p:nvPr/>
        </p:nvGrpSpPr>
        <p:grpSpPr>
          <a:xfrm>
            <a:off x="720360" y="1323857"/>
            <a:ext cx="534795" cy="528198"/>
            <a:chOff x="6553200" y="1066800"/>
            <a:chExt cx="773430" cy="777240"/>
          </a:xfrm>
        </p:grpSpPr>
        <p:pic>
          <p:nvPicPr>
            <p:cNvPr id="35" name="Picture 34">
              <a:extLst>
                <a:ext uri="{FF2B5EF4-FFF2-40B4-BE49-F238E27FC236}">
                  <a16:creationId xmlns:a16="http://schemas.microsoft.com/office/drawing/2014/main" id="{6A4BFC4C-1E35-6AD4-6B86-72CC4D1599A1}"/>
                </a:ext>
              </a:extLst>
            </p:cNvPr>
            <p:cNvPicPr>
              <a:picLocks noChangeAspect="1"/>
            </p:cNvPicPr>
            <p:nvPr/>
          </p:nvPicPr>
          <p:blipFill>
            <a:blip r:embed="rId62"/>
            <a:stretch>
              <a:fillRect/>
            </a:stretch>
          </p:blipFill>
          <p:spPr>
            <a:xfrm>
              <a:off x="6553200" y="1066800"/>
              <a:ext cx="392430" cy="396240"/>
            </a:xfrm>
            <a:prstGeom prst="rect">
              <a:avLst/>
            </a:prstGeom>
            <a:ln>
              <a:solidFill>
                <a:srgbClr val="000000"/>
              </a:solidFill>
            </a:ln>
          </p:spPr>
        </p:pic>
        <p:pic>
          <p:nvPicPr>
            <p:cNvPr id="36" name="Picture 35">
              <a:extLst>
                <a:ext uri="{FF2B5EF4-FFF2-40B4-BE49-F238E27FC236}">
                  <a16:creationId xmlns:a16="http://schemas.microsoft.com/office/drawing/2014/main" id="{1807D9A6-F8D5-656D-6406-C9E125F81958}"/>
                </a:ext>
              </a:extLst>
            </p:cNvPr>
            <p:cNvPicPr>
              <a:picLocks noChangeAspect="1"/>
            </p:cNvPicPr>
            <p:nvPr/>
          </p:nvPicPr>
          <p:blipFill>
            <a:blip r:embed="rId63"/>
            <a:stretch>
              <a:fillRect/>
            </a:stretch>
          </p:blipFill>
          <p:spPr>
            <a:xfrm>
              <a:off x="6934200" y="1066800"/>
              <a:ext cx="392430" cy="396240"/>
            </a:xfrm>
            <a:prstGeom prst="rect">
              <a:avLst/>
            </a:prstGeom>
            <a:ln>
              <a:solidFill>
                <a:srgbClr val="000000"/>
              </a:solidFill>
            </a:ln>
          </p:spPr>
        </p:pic>
        <p:pic>
          <p:nvPicPr>
            <p:cNvPr id="37" name="Picture 36">
              <a:extLst>
                <a:ext uri="{FF2B5EF4-FFF2-40B4-BE49-F238E27FC236}">
                  <a16:creationId xmlns:a16="http://schemas.microsoft.com/office/drawing/2014/main" id="{E8947B37-0B22-101B-6EF1-1B95E8BD3EA7}"/>
                </a:ext>
              </a:extLst>
            </p:cNvPr>
            <p:cNvPicPr>
              <a:picLocks noChangeAspect="1"/>
            </p:cNvPicPr>
            <p:nvPr/>
          </p:nvPicPr>
          <p:blipFill>
            <a:blip r:embed="rId64"/>
            <a:stretch>
              <a:fillRect/>
            </a:stretch>
          </p:blipFill>
          <p:spPr>
            <a:xfrm>
              <a:off x="6553200" y="1447800"/>
              <a:ext cx="392430" cy="396240"/>
            </a:xfrm>
            <a:prstGeom prst="rect">
              <a:avLst/>
            </a:prstGeom>
            <a:ln>
              <a:solidFill>
                <a:srgbClr val="000000"/>
              </a:solidFill>
            </a:ln>
          </p:spPr>
        </p:pic>
        <p:pic>
          <p:nvPicPr>
            <p:cNvPr id="38" name="Picture 37">
              <a:extLst>
                <a:ext uri="{FF2B5EF4-FFF2-40B4-BE49-F238E27FC236}">
                  <a16:creationId xmlns:a16="http://schemas.microsoft.com/office/drawing/2014/main" id="{E1383E6E-01D9-1212-5395-E2C8C72E633A}"/>
                </a:ext>
              </a:extLst>
            </p:cNvPr>
            <p:cNvPicPr>
              <a:picLocks noChangeAspect="1"/>
            </p:cNvPicPr>
            <p:nvPr/>
          </p:nvPicPr>
          <p:blipFill>
            <a:blip r:embed="rId65"/>
            <a:stretch>
              <a:fillRect/>
            </a:stretch>
          </p:blipFill>
          <p:spPr>
            <a:xfrm>
              <a:off x="6934200" y="1447800"/>
              <a:ext cx="392430" cy="396240"/>
            </a:xfrm>
            <a:prstGeom prst="rect">
              <a:avLst/>
            </a:prstGeom>
            <a:ln>
              <a:solidFill>
                <a:srgbClr val="000000"/>
              </a:solidFill>
            </a:ln>
          </p:spPr>
        </p:pic>
      </p:grpSp>
      <p:grpSp>
        <p:nvGrpSpPr>
          <p:cNvPr id="39" name="Group 38">
            <a:extLst>
              <a:ext uri="{FF2B5EF4-FFF2-40B4-BE49-F238E27FC236}">
                <a16:creationId xmlns:a16="http://schemas.microsoft.com/office/drawing/2014/main" id="{507E2D43-3F51-EBCA-0D18-A2FED900EF0C}"/>
              </a:ext>
            </a:extLst>
          </p:cNvPr>
          <p:cNvGrpSpPr>
            <a:grpSpLocks noChangeAspect="1"/>
          </p:cNvGrpSpPr>
          <p:nvPr/>
        </p:nvGrpSpPr>
        <p:grpSpPr>
          <a:xfrm>
            <a:off x="1291527" y="1323849"/>
            <a:ext cx="537222" cy="529526"/>
            <a:chOff x="6553200" y="4419600"/>
            <a:chExt cx="765810" cy="765810"/>
          </a:xfrm>
        </p:grpSpPr>
        <p:pic>
          <p:nvPicPr>
            <p:cNvPr id="40" name="Picture 39">
              <a:extLst>
                <a:ext uri="{FF2B5EF4-FFF2-40B4-BE49-F238E27FC236}">
                  <a16:creationId xmlns:a16="http://schemas.microsoft.com/office/drawing/2014/main" id="{0A6E4BA1-4865-CD79-2922-DBF879D117BE}"/>
                </a:ext>
              </a:extLst>
            </p:cNvPr>
            <p:cNvPicPr>
              <a:picLocks noChangeAspect="1"/>
            </p:cNvPicPr>
            <p:nvPr/>
          </p:nvPicPr>
          <p:blipFill>
            <a:blip r:embed="rId66"/>
            <a:stretch>
              <a:fillRect/>
            </a:stretch>
          </p:blipFill>
          <p:spPr>
            <a:xfrm>
              <a:off x="6553200" y="4419600"/>
              <a:ext cx="384810" cy="384810"/>
            </a:xfrm>
            <a:prstGeom prst="rect">
              <a:avLst/>
            </a:prstGeom>
            <a:ln>
              <a:solidFill>
                <a:srgbClr val="000000"/>
              </a:solidFill>
            </a:ln>
          </p:spPr>
        </p:pic>
        <p:pic>
          <p:nvPicPr>
            <p:cNvPr id="41" name="Picture 40">
              <a:extLst>
                <a:ext uri="{FF2B5EF4-FFF2-40B4-BE49-F238E27FC236}">
                  <a16:creationId xmlns:a16="http://schemas.microsoft.com/office/drawing/2014/main" id="{250A5C84-482F-D97C-DDAE-44E4F51B01CF}"/>
                </a:ext>
              </a:extLst>
            </p:cNvPr>
            <p:cNvPicPr>
              <a:picLocks noChangeAspect="1"/>
            </p:cNvPicPr>
            <p:nvPr/>
          </p:nvPicPr>
          <p:blipFill>
            <a:blip r:embed="rId67"/>
            <a:stretch>
              <a:fillRect/>
            </a:stretch>
          </p:blipFill>
          <p:spPr>
            <a:xfrm>
              <a:off x="6934200" y="4419600"/>
              <a:ext cx="384810" cy="384810"/>
            </a:xfrm>
            <a:prstGeom prst="rect">
              <a:avLst/>
            </a:prstGeom>
            <a:ln>
              <a:solidFill>
                <a:srgbClr val="000000"/>
              </a:solidFill>
            </a:ln>
          </p:spPr>
        </p:pic>
        <p:pic>
          <p:nvPicPr>
            <p:cNvPr id="42" name="Picture 41">
              <a:extLst>
                <a:ext uri="{FF2B5EF4-FFF2-40B4-BE49-F238E27FC236}">
                  <a16:creationId xmlns:a16="http://schemas.microsoft.com/office/drawing/2014/main" id="{BD6059CA-01E6-6211-E56C-278953EAB95D}"/>
                </a:ext>
              </a:extLst>
            </p:cNvPr>
            <p:cNvPicPr>
              <a:picLocks noChangeAspect="1"/>
            </p:cNvPicPr>
            <p:nvPr/>
          </p:nvPicPr>
          <p:blipFill>
            <a:blip r:embed="rId68"/>
            <a:stretch>
              <a:fillRect/>
            </a:stretch>
          </p:blipFill>
          <p:spPr>
            <a:xfrm>
              <a:off x="6553200" y="4800600"/>
              <a:ext cx="384810" cy="384810"/>
            </a:xfrm>
            <a:prstGeom prst="rect">
              <a:avLst/>
            </a:prstGeom>
            <a:ln>
              <a:solidFill>
                <a:srgbClr val="000000"/>
              </a:solidFill>
            </a:ln>
          </p:spPr>
        </p:pic>
        <p:pic>
          <p:nvPicPr>
            <p:cNvPr id="43" name="Picture 42">
              <a:extLst>
                <a:ext uri="{FF2B5EF4-FFF2-40B4-BE49-F238E27FC236}">
                  <a16:creationId xmlns:a16="http://schemas.microsoft.com/office/drawing/2014/main" id="{7DF83018-CF8F-B4EE-C54A-E3A2B2281A26}"/>
                </a:ext>
              </a:extLst>
            </p:cNvPr>
            <p:cNvPicPr>
              <a:picLocks noChangeAspect="1"/>
            </p:cNvPicPr>
            <p:nvPr/>
          </p:nvPicPr>
          <p:blipFill>
            <a:blip r:embed="rId69"/>
            <a:stretch>
              <a:fillRect/>
            </a:stretch>
          </p:blipFill>
          <p:spPr>
            <a:xfrm>
              <a:off x="6934200" y="4800600"/>
              <a:ext cx="384810" cy="384810"/>
            </a:xfrm>
            <a:prstGeom prst="rect">
              <a:avLst/>
            </a:prstGeom>
            <a:ln>
              <a:solidFill>
                <a:srgbClr val="000000"/>
              </a:solidFill>
            </a:ln>
          </p:spPr>
        </p:pic>
      </p:grpSp>
      <p:grpSp>
        <p:nvGrpSpPr>
          <p:cNvPr id="44" name="Group 43">
            <a:extLst>
              <a:ext uri="{FF2B5EF4-FFF2-40B4-BE49-F238E27FC236}">
                <a16:creationId xmlns:a16="http://schemas.microsoft.com/office/drawing/2014/main" id="{A45E7B4A-173E-F768-5D8C-9F809BFC89BB}"/>
              </a:ext>
            </a:extLst>
          </p:cNvPr>
          <p:cNvGrpSpPr>
            <a:grpSpLocks noChangeAspect="1"/>
          </p:cNvGrpSpPr>
          <p:nvPr/>
        </p:nvGrpSpPr>
        <p:grpSpPr>
          <a:xfrm>
            <a:off x="1866603" y="1317984"/>
            <a:ext cx="545333" cy="540068"/>
            <a:chOff x="7410450" y="3581400"/>
            <a:chExt cx="788670" cy="781050"/>
          </a:xfrm>
        </p:grpSpPr>
        <p:pic>
          <p:nvPicPr>
            <p:cNvPr id="45" name="Picture 44">
              <a:extLst>
                <a:ext uri="{FF2B5EF4-FFF2-40B4-BE49-F238E27FC236}">
                  <a16:creationId xmlns:a16="http://schemas.microsoft.com/office/drawing/2014/main" id="{1AFD2FD4-CA21-81E8-2A7D-D1E0E2E699E6}"/>
                </a:ext>
              </a:extLst>
            </p:cNvPr>
            <p:cNvPicPr>
              <a:picLocks noChangeAspect="1"/>
            </p:cNvPicPr>
            <p:nvPr/>
          </p:nvPicPr>
          <p:blipFill>
            <a:blip r:embed="rId70"/>
            <a:stretch>
              <a:fillRect/>
            </a:stretch>
          </p:blipFill>
          <p:spPr>
            <a:xfrm>
              <a:off x="7410450" y="3581400"/>
              <a:ext cx="407670" cy="375471"/>
            </a:xfrm>
            <a:prstGeom prst="rect">
              <a:avLst/>
            </a:prstGeom>
            <a:ln>
              <a:solidFill>
                <a:srgbClr val="000000"/>
              </a:solidFill>
            </a:ln>
          </p:spPr>
        </p:pic>
        <p:pic>
          <p:nvPicPr>
            <p:cNvPr id="46" name="Picture 45">
              <a:extLst>
                <a:ext uri="{FF2B5EF4-FFF2-40B4-BE49-F238E27FC236}">
                  <a16:creationId xmlns:a16="http://schemas.microsoft.com/office/drawing/2014/main" id="{FC202FBF-8DD6-4732-9098-92E9B7CB80BA}"/>
                </a:ext>
              </a:extLst>
            </p:cNvPr>
            <p:cNvPicPr>
              <a:picLocks noChangeAspect="1"/>
            </p:cNvPicPr>
            <p:nvPr/>
          </p:nvPicPr>
          <p:blipFill>
            <a:blip r:embed="rId71"/>
            <a:stretch>
              <a:fillRect/>
            </a:stretch>
          </p:blipFill>
          <p:spPr>
            <a:xfrm>
              <a:off x="7791450" y="3581400"/>
              <a:ext cx="407670" cy="375471"/>
            </a:xfrm>
            <a:prstGeom prst="rect">
              <a:avLst/>
            </a:prstGeom>
            <a:ln>
              <a:solidFill>
                <a:srgbClr val="000000"/>
              </a:solidFill>
            </a:ln>
          </p:spPr>
        </p:pic>
        <p:pic>
          <p:nvPicPr>
            <p:cNvPr id="47" name="Picture 46">
              <a:extLst>
                <a:ext uri="{FF2B5EF4-FFF2-40B4-BE49-F238E27FC236}">
                  <a16:creationId xmlns:a16="http://schemas.microsoft.com/office/drawing/2014/main" id="{FA1BC221-7EED-E87A-6546-BA9D20B5C66B}"/>
                </a:ext>
              </a:extLst>
            </p:cNvPr>
            <p:cNvPicPr>
              <a:picLocks noChangeAspect="1"/>
            </p:cNvPicPr>
            <p:nvPr/>
          </p:nvPicPr>
          <p:blipFill>
            <a:blip r:embed="rId72"/>
            <a:stretch>
              <a:fillRect/>
            </a:stretch>
          </p:blipFill>
          <p:spPr>
            <a:xfrm>
              <a:off x="7410450" y="3962400"/>
              <a:ext cx="407670" cy="400050"/>
            </a:xfrm>
            <a:prstGeom prst="rect">
              <a:avLst/>
            </a:prstGeom>
            <a:ln>
              <a:solidFill>
                <a:srgbClr val="000000"/>
              </a:solidFill>
            </a:ln>
          </p:spPr>
        </p:pic>
        <p:pic>
          <p:nvPicPr>
            <p:cNvPr id="48" name="Picture 47">
              <a:extLst>
                <a:ext uri="{FF2B5EF4-FFF2-40B4-BE49-F238E27FC236}">
                  <a16:creationId xmlns:a16="http://schemas.microsoft.com/office/drawing/2014/main" id="{5CE6EB79-B427-5B40-ECE5-10F1D0C5CA2C}"/>
                </a:ext>
              </a:extLst>
            </p:cNvPr>
            <p:cNvPicPr>
              <a:picLocks noChangeAspect="1"/>
            </p:cNvPicPr>
            <p:nvPr/>
          </p:nvPicPr>
          <p:blipFill>
            <a:blip r:embed="rId73"/>
            <a:stretch>
              <a:fillRect/>
            </a:stretch>
          </p:blipFill>
          <p:spPr>
            <a:xfrm>
              <a:off x="7791450" y="3962400"/>
              <a:ext cx="407670" cy="400050"/>
            </a:xfrm>
            <a:prstGeom prst="rect">
              <a:avLst/>
            </a:prstGeom>
            <a:ln>
              <a:solidFill>
                <a:srgbClr val="000000"/>
              </a:solidFill>
            </a:ln>
          </p:spPr>
        </p:pic>
      </p:grpSp>
      <p:sp>
        <p:nvSpPr>
          <p:cNvPr id="54" name="TextBox 53">
            <a:extLst>
              <a:ext uri="{FF2B5EF4-FFF2-40B4-BE49-F238E27FC236}">
                <a16:creationId xmlns:a16="http://schemas.microsoft.com/office/drawing/2014/main" id="{7C741A0D-8CEA-75AF-032B-7E61465D1307}"/>
              </a:ext>
            </a:extLst>
          </p:cNvPr>
          <p:cNvSpPr txBox="1"/>
          <p:nvPr/>
        </p:nvSpPr>
        <p:spPr>
          <a:xfrm>
            <a:off x="1383019" y="560653"/>
            <a:ext cx="405560" cy="123111"/>
          </a:xfrm>
          <a:prstGeom prst="rect">
            <a:avLst/>
          </a:prstGeom>
          <a:noFill/>
        </p:spPr>
        <p:txBody>
          <a:bodyPr wrap="none" lIns="0" tIns="0" rIns="0" bIns="0" rtlCol="0" anchor="ctr" anchorCtr="1">
            <a:spAutoFit/>
          </a:bodyPr>
          <a:lstStyle/>
          <a:p>
            <a:r>
              <a:rPr lang="en-US" sz="800" dirty="0">
                <a:latin typeface="Arial"/>
                <a:cs typeface="Arial"/>
              </a:rPr>
              <a:t>NEDD4L</a:t>
            </a:r>
          </a:p>
        </p:txBody>
      </p:sp>
      <p:sp>
        <p:nvSpPr>
          <p:cNvPr id="55" name="TextBox 54">
            <a:extLst>
              <a:ext uri="{FF2B5EF4-FFF2-40B4-BE49-F238E27FC236}">
                <a16:creationId xmlns:a16="http://schemas.microsoft.com/office/drawing/2014/main" id="{0DAF1E86-C559-3FCB-10E2-663B41526028}"/>
              </a:ext>
            </a:extLst>
          </p:cNvPr>
          <p:cNvSpPr txBox="1"/>
          <p:nvPr/>
        </p:nvSpPr>
        <p:spPr>
          <a:xfrm>
            <a:off x="1968562" y="560653"/>
            <a:ext cx="386324" cy="123111"/>
          </a:xfrm>
          <a:prstGeom prst="rect">
            <a:avLst/>
          </a:prstGeom>
          <a:noFill/>
        </p:spPr>
        <p:txBody>
          <a:bodyPr wrap="none" lIns="0" tIns="0" rIns="0" bIns="0" rtlCol="0" anchor="ctr" anchorCtr="1">
            <a:spAutoFit/>
          </a:bodyPr>
          <a:lstStyle/>
          <a:p>
            <a:r>
              <a:rPr lang="en-US" sz="800" dirty="0">
                <a:latin typeface="Arial"/>
                <a:cs typeface="Arial"/>
              </a:rPr>
              <a:t>WWTR1</a:t>
            </a:r>
          </a:p>
        </p:txBody>
      </p:sp>
      <p:grpSp>
        <p:nvGrpSpPr>
          <p:cNvPr id="78" name="Group 77">
            <a:extLst>
              <a:ext uri="{FF2B5EF4-FFF2-40B4-BE49-F238E27FC236}">
                <a16:creationId xmlns:a16="http://schemas.microsoft.com/office/drawing/2014/main" id="{64719B9C-C59D-E7AE-10BB-2E7DEBA4C9F8}"/>
              </a:ext>
            </a:extLst>
          </p:cNvPr>
          <p:cNvGrpSpPr/>
          <p:nvPr/>
        </p:nvGrpSpPr>
        <p:grpSpPr>
          <a:xfrm>
            <a:off x="0" y="5133129"/>
            <a:ext cx="5637858" cy="2559417"/>
            <a:chOff x="9662" y="2318311"/>
            <a:chExt cx="5637858" cy="2559417"/>
          </a:xfrm>
        </p:grpSpPr>
        <p:pic>
          <p:nvPicPr>
            <p:cNvPr id="140" name="Picture 139" descr="1 - bsd-VEC.pdf"/>
            <p:cNvPicPr>
              <a:picLocks noChangeAspect="1"/>
            </p:cNvPicPr>
            <p:nvPr/>
          </p:nvPicPr>
          <p:blipFill rotWithShape="1">
            <a:blip r:embed="rId74">
              <a:extLst>
                <a:ext uri="{28A0092B-C50C-407E-A947-70E740481C1C}">
                  <a14:useLocalDpi xmlns:a14="http://schemas.microsoft.com/office/drawing/2010/main" val="0"/>
                </a:ext>
              </a:extLst>
            </a:blip>
            <a:srcRect t="11669" b="31921"/>
            <a:stretch/>
          </p:blipFill>
          <p:spPr>
            <a:xfrm>
              <a:off x="9662" y="3656815"/>
              <a:ext cx="1047750" cy="788048"/>
            </a:xfrm>
            <a:prstGeom prst="rect">
              <a:avLst/>
            </a:prstGeom>
          </p:spPr>
        </p:pic>
        <p:pic>
          <p:nvPicPr>
            <p:cNvPr id="147" name="Picture 146" descr="1 - ESRRG.pdf"/>
            <p:cNvPicPr>
              <a:picLocks noChangeAspect="1"/>
            </p:cNvPicPr>
            <p:nvPr/>
          </p:nvPicPr>
          <p:blipFill rotWithShape="1">
            <a:blip r:embed="rId75">
              <a:extLst>
                <a:ext uri="{28A0092B-C50C-407E-A947-70E740481C1C}">
                  <a14:useLocalDpi xmlns:a14="http://schemas.microsoft.com/office/drawing/2010/main" val="0"/>
                </a:ext>
              </a:extLst>
            </a:blip>
            <a:srcRect l="25913" t="11668" b="31922"/>
            <a:stretch/>
          </p:blipFill>
          <p:spPr>
            <a:xfrm>
              <a:off x="1047803" y="3656815"/>
              <a:ext cx="776246" cy="788048"/>
            </a:xfrm>
            <a:prstGeom prst="rect">
              <a:avLst/>
            </a:prstGeom>
          </p:spPr>
        </p:pic>
        <p:pic>
          <p:nvPicPr>
            <p:cNvPr id="148" name="Picture 147" descr="1 - RAPGEF6.pdf"/>
            <p:cNvPicPr>
              <a:picLocks noChangeAspect="1"/>
            </p:cNvPicPr>
            <p:nvPr/>
          </p:nvPicPr>
          <p:blipFill rotWithShape="1">
            <a:blip r:embed="rId76">
              <a:extLst>
                <a:ext uri="{28A0092B-C50C-407E-A947-70E740481C1C}">
                  <a14:useLocalDpi xmlns:a14="http://schemas.microsoft.com/office/drawing/2010/main" val="0"/>
                </a:ext>
              </a:extLst>
            </a:blip>
            <a:srcRect l="26101" t="11668" b="31922"/>
            <a:stretch/>
          </p:blipFill>
          <p:spPr>
            <a:xfrm>
              <a:off x="1814440" y="3656814"/>
              <a:ext cx="774280" cy="788049"/>
            </a:xfrm>
            <a:prstGeom prst="rect">
              <a:avLst/>
            </a:prstGeom>
          </p:spPr>
        </p:pic>
        <p:pic>
          <p:nvPicPr>
            <p:cNvPr id="149" name="Picture 148" descr="1 - ARHGEF28.pdf"/>
            <p:cNvPicPr>
              <a:picLocks noChangeAspect="1"/>
            </p:cNvPicPr>
            <p:nvPr/>
          </p:nvPicPr>
          <p:blipFill rotWithShape="1">
            <a:blip r:embed="rId77">
              <a:extLst>
                <a:ext uri="{28A0092B-C50C-407E-A947-70E740481C1C}">
                  <a14:useLocalDpi xmlns:a14="http://schemas.microsoft.com/office/drawing/2010/main" val="0"/>
                </a:ext>
              </a:extLst>
            </a:blip>
            <a:srcRect l="26091" t="11668" b="31922"/>
            <a:stretch/>
          </p:blipFill>
          <p:spPr>
            <a:xfrm>
              <a:off x="2579111" y="3656814"/>
              <a:ext cx="774383" cy="788049"/>
            </a:xfrm>
            <a:prstGeom prst="rect">
              <a:avLst/>
            </a:prstGeom>
          </p:spPr>
        </p:pic>
        <p:pic>
          <p:nvPicPr>
            <p:cNvPr id="150" name="Picture 149" descr="1 - YES1.pdf"/>
            <p:cNvPicPr>
              <a:picLocks noChangeAspect="1"/>
            </p:cNvPicPr>
            <p:nvPr/>
          </p:nvPicPr>
          <p:blipFill rotWithShape="1">
            <a:blip r:embed="rId78">
              <a:extLst>
                <a:ext uri="{28A0092B-C50C-407E-A947-70E740481C1C}">
                  <a14:useLocalDpi xmlns:a14="http://schemas.microsoft.com/office/drawing/2010/main" val="0"/>
                </a:ext>
              </a:extLst>
            </a:blip>
            <a:srcRect l="26100" t="11668" b="31922"/>
            <a:stretch/>
          </p:blipFill>
          <p:spPr>
            <a:xfrm>
              <a:off x="3343885" y="3656814"/>
              <a:ext cx="774282" cy="788049"/>
            </a:xfrm>
            <a:prstGeom prst="rect">
              <a:avLst/>
            </a:prstGeom>
          </p:spPr>
        </p:pic>
        <p:pic>
          <p:nvPicPr>
            <p:cNvPr id="151" name="Picture 150" descr="1 - POU2F1.pdf"/>
            <p:cNvPicPr>
              <a:picLocks noChangeAspect="1"/>
            </p:cNvPicPr>
            <p:nvPr/>
          </p:nvPicPr>
          <p:blipFill rotWithShape="1">
            <a:blip r:embed="rId79">
              <a:extLst>
                <a:ext uri="{28A0092B-C50C-407E-A947-70E740481C1C}">
                  <a14:useLocalDpi xmlns:a14="http://schemas.microsoft.com/office/drawing/2010/main" val="0"/>
                </a:ext>
              </a:extLst>
            </a:blip>
            <a:srcRect l="26100" t="11668" b="31922"/>
            <a:stretch/>
          </p:blipFill>
          <p:spPr>
            <a:xfrm>
              <a:off x="4108558" y="3656814"/>
              <a:ext cx="774284" cy="788049"/>
            </a:xfrm>
            <a:prstGeom prst="rect">
              <a:avLst/>
            </a:prstGeom>
          </p:spPr>
        </p:pic>
        <p:pic>
          <p:nvPicPr>
            <p:cNvPr id="160" name="Picture 159" descr="7 - COT.pdf"/>
            <p:cNvPicPr>
              <a:picLocks noChangeAspect="1"/>
            </p:cNvPicPr>
            <p:nvPr/>
          </p:nvPicPr>
          <p:blipFill rotWithShape="1">
            <a:blip r:embed="rId80">
              <a:extLst>
                <a:ext uri="{28A0092B-C50C-407E-A947-70E740481C1C}">
                  <a14:useLocalDpi xmlns:a14="http://schemas.microsoft.com/office/drawing/2010/main" val="0"/>
                </a:ext>
              </a:extLst>
            </a:blip>
            <a:srcRect l="26100" b="27553"/>
            <a:stretch/>
          </p:blipFill>
          <p:spPr>
            <a:xfrm>
              <a:off x="4873234" y="2318311"/>
              <a:ext cx="774286" cy="970686"/>
            </a:xfrm>
            <a:prstGeom prst="rect">
              <a:avLst/>
            </a:prstGeom>
          </p:spPr>
        </p:pic>
        <p:pic>
          <p:nvPicPr>
            <p:cNvPr id="162" name="Picture 161" descr="1 - ESRRG.pdf"/>
            <p:cNvPicPr>
              <a:picLocks noChangeAspect="1"/>
            </p:cNvPicPr>
            <p:nvPr/>
          </p:nvPicPr>
          <p:blipFill rotWithShape="1">
            <a:blip r:embed="rId81">
              <a:extLst>
                <a:ext uri="{28A0092B-C50C-407E-A947-70E740481C1C}">
                  <a14:useLocalDpi xmlns:a14="http://schemas.microsoft.com/office/drawing/2010/main" val="0"/>
                </a:ext>
              </a:extLst>
            </a:blip>
            <a:srcRect l="26101" b="27553"/>
            <a:stretch/>
          </p:blipFill>
          <p:spPr>
            <a:xfrm>
              <a:off x="1048148" y="2318311"/>
              <a:ext cx="774280" cy="970686"/>
            </a:xfrm>
            <a:prstGeom prst="rect">
              <a:avLst/>
            </a:prstGeom>
          </p:spPr>
        </p:pic>
        <p:pic>
          <p:nvPicPr>
            <p:cNvPr id="163" name="Picture 162" descr="2 - RAPGEF6.pdf"/>
            <p:cNvPicPr>
              <a:picLocks noChangeAspect="1"/>
            </p:cNvPicPr>
            <p:nvPr/>
          </p:nvPicPr>
          <p:blipFill rotWithShape="1">
            <a:blip r:embed="rId82">
              <a:extLst>
                <a:ext uri="{28A0092B-C50C-407E-A947-70E740481C1C}">
                  <a14:useLocalDpi xmlns:a14="http://schemas.microsoft.com/office/drawing/2010/main" val="0"/>
                </a:ext>
              </a:extLst>
            </a:blip>
            <a:srcRect l="26101" b="27553"/>
            <a:stretch/>
          </p:blipFill>
          <p:spPr>
            <a:xfrm>
              <a:off x="1813164" y="2318311"/>
              <a:ext cx="774280" cy="970686"/>
            </a:xfrm>
            <a:prstGeom prst="rect">
              <a:avLst/>
            </a:prstGeom>
          </p:spPr>
        </p:pic>
        <p:pic>
          <p:nvPicPr>
            <p:cNvPr id="164" name="Picture 163" descr="3 - ARHGEF28.pdf"/>
            <p:cNvPicPr>
              <a:picLocks noChangeAspect="1"/>
            </p:cNvPicPr>
            <p:nvPr/>
          </p:nvPicPr>
          <p:blipFill rotWithShape="1">
            <a:blip r:embed="rId83">
              <a:extLst>
                <a:ext uri="{28A0092B-C50C-407E-A947-70E740481C1C}">
                  <a14:useLocalDpi xmlns:a14="http://schemas.microsoft.com/office/drawing/2010/main" val="0"/>
                </a:ext>
              </a:extLst>
            </a:blip>
            <a:srcRect l="26101" b="27553"/>
            <a:stretch/>
          </p:blipFill>
          <p:spPr>
            <a:xfrm>
              <a:off x="2578180" y="2318311"/>
              <a:ext cx="774280" cy="970686"/>
            </a:xfrm>
            <a:prstGeom prst="rect">
              <a:avLst/>
            </a:prstGeom>
          </p:spPr>
        </p:pic>
        <p:pic>
          <p:nvPicPr>
            <p:cNvPr id="165" name="Picture 164" descr="4 - YES1.pdf"/>
            <p:cNvPicPr>
              <a:picLocks noChangeAspect="1"/>
            </p:cNvPicPr>
            <p:nvPr/>
          </p:nvPicPr>
          <p:blipFill rotWithShape="1">
            <a:blip r:embed="rId84">
              <a:extLst>
                <a:ext uri="{28A0092B-C50C-407E-A947-70E740481C1C}">
                  <a14:useLocalDpi xmlns:a14="http://schemas.microsoft.com/office/drawing/2010/main" val="0"/>
                </a:ext>
              </a:extLst>
            </a:blip>
            <a:srcRect l="26100" t="-1" b="29795"/>
            <a:stretch/>
          </p:blipFill>
          <p:spPr>
            <a:xfrm>
              <a:off x="3343196" y="2318311"/>
              <a:ext cx="774281" cy="940645"/>
            </a:xfrm>
            <a:prstGeom prst="rect">
              <a:avLst/>
            </a:prstGeom>
          </p:spPr>
        </p:pic>
        <p:pic>
          <p:nvPicPr>
            <p:cNvPr id="166" name="Picture 165" descr="5 - POU2F1.pdf"/>
            <p:cNvPicPr>
              <a:picLocks noChangeAspect="1"/>
            </p:cNvPicPr>
            <p:nvPr/>
          </p:nvPicPr>
          <p:blipFill rotWithShape="1">
            <a:blip r:embed="rId85">
              <a:extLst>
                <a:ext uri="{28A0092B-C50C-407E-A947-70E740481C1C}">
                  <a14:useLocalDpi xmlns:a14="http://schemas.microsoft.com/office/drawing/2010/main" val="0"/>
                </a:ext>
              </a:extLst>
            </a:blip>
            <a:srcRect l="26100" b="27553"/>
            <a:stretch/>
          </p:blipFill>
          <p:spPr>
            <a:xfrm>
              <a:off x="4108213" y="2318311"/>
              <a:ext cx="774283" cy="970686"/>
            </a:xfrm>
            <a:prstGeom prst="rect">
              <a:avLst/>
            </a:prstGeom>
          </p:spPr>
        </p:pic>
        <p:pic>
          <p:nvPicPr>
            <p:cNvPr id="175" name="Picture 174" descr="1 - bsd-VEC.pdf"/>
            <p:cNvPicPr>
              <a:picLocks noChangeAspect="1"/>
            </p:cNvPicPr>
            <p:nvPr/>
          </p:nvPicPr>
          <p:blipFill rotWithShape="1">
            <a:blip r:embed="rId86">
              <a:extLst>
                <a:ext uri="{28A0092B-C50C-407E-A947-70E740481C1C}">
                  <a14:useLocalDpi xmlns:a14="http://schemas.microsoft.com/office/drawing/2010/main" val="0"/>
                </a:ext>
              </a:extLst>
            </a:blip>
            <a:srcRect b="27553"/>
            <a:stretch/>
          </p:blipFill>
          <p:spPr>
            <a:xfrm>
              <a:off x="9662" y="2318311"/>
              <a:ext cx="1047750" cy="970686"/>
            </a:xfrm>
            <a:prstGeom prst="rect">
              <a:avLst/>
            </a:prstGeom>
          </p:spPr>
        </p:pic>
        <p:pic>
          <p:nvPicPr>
            <p:cNvPr id="176" name="Picture 175" descr="1 - COT.pdf"/>
            <p:cNvPicPr>
              <a:picLocks noChangeAspect="1"/>
            </p:cNvPicPr>
            <p:nvPr/>
          </p:nvPicPr>
          <p:blipFill rotWithShape="1">
            <a:blip r:embed="rId87">
              <a:extLst>
                <a:ext uri="{28A0092B-C50C-407E-A947-70E740481C1C}">
                  <a14:useLocalDpi xmlns:a14="http://schemas.microsoft.com/office/drawing/2010/main" val="0"/>
                </a:ext>
              </a:extLst>
            </a:blip>
            <a:srcRect l="26100" t="11668" b="31922"/>
            <a:stretch/>
          </p:blipFill>
          <p:spPr>
            <a:xfrm>
              <a:off x="4873233" y="3656814"/>
              <a:ext cx="774287" cy="788049"/>
            </a:xfrm>
            <a:prstGeom prst="rect">
              <a:avLst/>
            </a:prstGeom>
          </p:spPr>
        </p:pic>
        <p:pic>
          <p:nvPicPr>
            <p:cNvPr id="61" name="Picture 60" descr="3 - ARHGEF28.pdf">
              <a:extLst>
                <a:ext uri="{FF2B5EF4-FFF2-40B4-BE49-F238E27FC236}">
                  <a16:creationId xmlns:a16="http://schemas.microsoft.com/office/drawing/2014/main" id="{C73DAC7B-0374-AE8B-05F2-BADD6BAA2F11}"/>
                </a:ext>
              </a:extLst>
            </p:cNvPr>
            <p:cNvPicPr>
              <a:picLocks noChangeAspect="1"/>
            </p:cNvPicPr>
            <p:nvPr/>
          </p:nvPicPr>
          <p:blipFill rotWithShape="1">
            <a:blip r:embed="rId83">
              <a:extLst>
                <a:ext uri="{28A0092B-C50C-407E-A947-70E740481C1C}">
                  <a14:useLocalDpi xmlns:a14="http://schemas.microsoft.com/office/drawing/2010/main" val="0"/>
                </a:ext>
              </a:extLst>
            </a:blip>
            <a:srcRect l="3676" t="72640"/>
            <a:stretch/>
          </p:blipFill>
          <p:spPr>
            <a:xfrm>
              <a:off x="2385983" y="3281993"/>
              <a:ext cx="1009234" cy="366581"/>
            </a:xfrm>
            <a:prstGeom prst="rect">
              <a:avLst/>
            </a:prstGeom>
          </p:spPr>
        </p:pic>
        <p:pic>
          <p:nvPicPr>
            <p:cNvPr id="64" name="Picture 63" descr="1 - ARHGEF28.pdf">
              <a:extLst>
                <a:ext uri="{FF2B5EF4-FFF2-40B4-BE49-F238E27FC236}">
                  <a16:creationId xmlns:a16="http://schemas.microsoft.com/office/drawing/2014/main" id="{EE460BA7-584B-4F75-042A-A9430184B753}"/>
                </a:ext>
              </a:extLst>
            </p:cNvPr>
            <p:cNvPicPr>
              <a:picLocks noChangeAspect="1"/>
            </p:cNvPicPr>
            <p:nvPr/>
          </p:nvPicPr>
          <p:blipFill rotWithShape="1">
            <a:blip r:embed="rId77">
              <a:extLst>
                <a:ext uri="{28A0092B-C50C-407E-A947-70E740481C1C}">
                  <a14:useLocalDpi xmlns:a14="http://schemas.microsoft.com/office/drawing/2010/main" val="0"/>
                </a:ext>
              </a:extLst>
            </a:blip>
            <a:srcRect t="67913"/>
            <a:stretch/>
          </p:blipFill>
          <p:spPr>
            <a:xfrm>
              <a:off x="2351805" y="4429464"/>
              <a:ext cx="1047750" cy="448264"/>
            </a:xfrm>
            <a:prstGeom prst="rect">
              <a:avLst/>
            </a:prstGeom>
          </p:spPr>
        </p:pic>
      </p:grpSp>
      <p:sp>
        <p:nvSpPr>
          <p:cNvPr id="59" name="TextBox 58">
            <a:extLst>
              <a:ext uri="{FF2B5EF4-FFF2-40B4-BE49-F238E27FC236}">
                <a16:creationId xmlns:a16="http://schemas.microsoft.com/office/drawing/2014/main" id="{3A7E5F91-A964-4F6A-E2DB-4E75952C27D6}"/>
              </a:ext>
            </a:extLst>
          </p:cNvPr>
          <p:cNvSpPr txBox="1"/>
          <p:nvPr/>
        </p:nvSpPr>
        <p:spPr>
          <a:xfrm>
            <a:off x="16870" y="4960915"/>
            <a:ext cx="110608" cy="184666"/>
          </a:xfrm>
          <a:prstGeom prst="rect">
            <a:avLst/>
          </a:prstGeom>
          <a:noFill/>
        </p:spPr>
        <p:txBody>
          <a:bodyPr wrap="none" lIns="0" tIns="0" rIns="0" bIns="0" rtlCol="0">
            <a:spAutoFit/>
          </a:bodyPr>
          <a:lstStyle/>
          <a:p>
            <a:r>
              <a:rPr lang="en-US" sz="1200" dirty="0">
                <a:latin typeface="Arial" panose="020B0604020202020204" pitchFamily="34" charset="0"/>
                <a:cs typeface="Arial" panose="020B0604020202020204" pitchFamily="34" charset="0"/>
              </a:rPr>
              <a:t>C</a:t>
            </a:r>
          </a:p>
        </p:txBody>
      </p:sp>
      <p:grpSp>
        <p:nvGrpSpPr>
          <p:cNvPr id="60" name="Group 59">
            <a:extLst>
              <a:ext uri="{FF2B5EF4-FFF2-40B4-BE49-F238E27FC236}">
                <a16:creationId xmlns:a16="http://schemas.microsoft.com/office/drawing/2014/main" id="{443B5EAD-295D-CA8D-B1A7-D27A35711885}"/>
              </a:ext>
            </a:extLst>
          </p:cNvPr>
          <p:cNvGrpSpPr/>
          <p:nvPr/>
        </p:nvGrpSpPr>
        <p:grpSpPr>
          <a:xfrm>
            <a:off x="54464" y="2225869"/>
            <a:ext cx="2622002" cy="2660312"/>
            <a:chOff x="2008111" y="290059"/>
            <a:chExt cx="2622002" cy="2660312"/>
          </a:xfrm>
        </p:grpSpPr>
        <p:pic>
          <p:nvPicPr>
            <p:cNvPr id="65" name="Picture 64" descr="1 - bsd-VEC.pdf">
              <a:extLst>
                <a:ext uri="{FF2B5EF4-FFF2-40B4-BE49-F238E27FC236}">
                  <a16:creationId xmlns:a16="http://schemas.microsoft.com/office/drawing/2014/main" id="{52C4C977-A1F5-1C3A-400E-4FBAFF467A5A}"/>
                </a:ext>
              </a:extLst>
            </p:cNvPr>
            <p:cNvPicPr>
              <a:picLocks noChangeAspect="1"/>
            </p:cNvPicPr>
            <p:nvPr/>
          </p:nvPicPr>
          <p:blipFill rotWithShape="1">
            <a:blip r:embed="rId88">
              <a:extLst>
                <a:ext uri="{28A0092B-C50C-407E-A947-70E740481C1C}">
                  <a14:useLocalDpi xmlns:a14="http://schemas.microsoft.com/office/drawing/2010/main" val="0"/>
                </a:ext>
              </a:extLst>
            </a:blip>
            <a:srcRect l="13370" t="10834" b="28492"/>
            <a:stretch/>
          </p:blipFill>
          <p:spPr>
            <a:xfrm>
              <a:off x="2192377" y="480140"/>
              <a:ext cx="907663" cy="812942"/>
            </a:xfrm>
            <a:prstGeom prst="rect">
              <a:avLst/>
            </a:prstGeom>
          </p:spPr>
        </p:pic>
        <p:pic>
          <p:nvPicPr>
            <p:cNvPr id="66" name="Picture 65" descr="1 - bsd-VEC.pdf">
              <a:extLst>
                <a:ext uri="{FF2B5EF4-FFF2-40B4-BE49-F238E27FC236}">
                  <a16:creationId xmlns:a16="http://schemas.microsoft.com/office/drawing/2014/main" id="{C3F96F25-39F0-D8E8-EBF6-CD1499436F18}"/>
                </a:ext>
              </a:extLst>
            </p:cNvPr>
            <p:cNvPicPr>
              <a:picLocks noChangeAspect="1"/>
            </p:cNvPicPr>
            <p:nvPr/>
          </p:nvPicPr>
          <p:blipFill rotWithShape="1">
            <a:blip r:embed="rId89">
              <a:extLst>
                <a:ext uri="{28A0092B-C50C-407E-A947-70E740481C1C}">
                  <a14:useLocalDpi xmlns:a14="http://schemas.microsoft.com/office/drawing/2010/main" val="0"/>
                </a:ext>
              </a:extLst>
            </a:blip>
            <a:srcRect l="12191" t="10391" r="-1" b="32382"/>
            <a:stretch/>
          </p:blipFill>
          <p:spPr>
            <a:xfrm>
              <a:off x="2142614" y="1681105"/>
              <a:ext cx="920017" cy="799462"/>
            </a:xfrm>
            <a:prstGeom prst="rect">
              <a:avLst/>
            </a:prstGeom>
          </p:spPr>
        </p:pic>
        <p:pic>
          <p:nvPicPr>
            <p:cNvPr id="67" name="Picture 66" descr="1 - NEDD4L.pdf">
              <a:extLst>
                <a:ext uri="{FF2B5EF4-FFF2-40B4-BE49-F238E27FC236}">
                  <a16:creationId xmlns:a16="http://schemas.microsoft.com/office/drawing/2014/main" id="{4F43B0B5-5936-CC44-553F-1DF88D16068A}"/>
                </a:ext>
              </a:extLst>
            </p:cNvPr>
            <p:cNvPicPr>
              <a:picLocks noChangeAspect="1"/>
            </p:cNvPicPr>
            <p:nvPr/>
          </p:nvPicPr>
          <p:blipFill rotWithShape="1">
            <a:blip r:embed="rId90">
              <a:extLst>
                <a:ext uri="{28A0092B-C50C-407E-A947-70E740481C1C}">
                  <a14:useLocalDpi xmlns:a14="http://schemas.microsoft.com/office/drawing/2010/main" val="0"/>
                </a:ext>
              </a:extLst>
            </a:blip>
            <a:srcRect l="26608" t="11035" r="-1" b="30774"/>
            <a:stretch/>
          </p:blipFill>
          <p:spPr>
            <a:xfrm>
              <a:off x="3861151" y="1706658"/>
              <a:ext cx="768962" cy="812941"/>
            </a:xfrm>
            <a:prstGeom prst="rect">
              <a:avLst/>
            </a:prstGeom>
          </p:spPr>
        </p:pic>
        <p:pic>
          <p:nvPicPr>
            <p:cNvPr id="68" name="Picture 67" descr="1 - WWTR1.pdf">
              <a:extLst>
                <a:ext uri="{FF2B5EF4-FFF2-40B4-BE49-F238E27FC236}">
                  <a16:creationId xmlns:a16="http://schemas.microsoft.com/office/drawing/2014/main" id="{1F0815E0-5E13-46AA-36B7-F949962C3383}"/>
                </a:ext>
              </a:extLst>
            </p:cNvPr>
            <p:cNvPicPr>
              <a:picLocks noChangeAspect="1"/>
            </p:cNvPicPr>
            <p:nvPr/>
          </p:nvPicPr>
          <p:blipFill rotWithShape="1">
            <a:blip r:embed="rId91">
              <a:extLst>
                <a:ext uri="{28A0092B-C50C-407E-A947-70E740481C1C}">
                  <a14:useLocalDpi xmlns:a14="http://schemas.microsoft.com/office/drawing/2010/main" val="0"/>
                </a:ext>
              </a:extLst>
            </a:blip>
            <a:srcRect l="26608" t="8000" r="-1" b="30958"/>
            <a:stretch/>
          </p:blipFill>
          <p:spPr>
            <a:xfrm>
              <a:off x="3086012" y="1655690"/>
              <a:ext cx="768962" cy="852757"/>
            </a:xfrm>
            <a:prstGeom prst="rect">
              <a:avLst/>
            </a:prstGeom>
          </p:spPr>
        </p:pic>
        <p:pic>
          <p:nvPicPr>
            <p:cNvPr id="69" name="Picture 68" descr="1 - NEDD4L.pdf">
              <a:extLst>
                <a:ext uri="{FF2B5EF4-FFF2-40B4-BE49-F238E27FC236}">
                  <a16:creationId xmlns:a16="http://schemas.microsoft.com/office/drawing/2014/main" id="{47C1DA4B-D223-E12F-63BB-D9C60BA0136B}"/>
                </a:ext>
              </a:extLst>
            </p:cNvPr>
            <p:cNvPicPr>
              <a:picLocks noChangeAspect="1"/>
            </p:cNvPicPr>
            <p:nvPr/>
          </p:nvPicPr>
          <p:blipFill rotWithShape="1">
            <a:blip r:embed="rId92">
              <a:extLst>
                <a:ext uri="{28A0092B-C50C-407E-A947-70E740481C1C}">
                  <a14:useLocalDpi xmlns:a14="http://schemas.microsoft.com/office/drawing/2010/main" val="0"/>
                </a:ext>
              </a:extLst>
            </a:blip>
            <a:srcRect l="25659" t="11505" b="27821"/>
            <a:stretch/>
          </p:blipFill>
          <p:spPr>
            <a:xfrm>
              <a:off x="3848369" y="485717"/>
              <a:ext cx="778910" cy="812941"/>
            </a:xfrm>
            <a:prstGeom prst="rect">
              <a:avLst/>
            </a:prstGeom>
          </p:spPr>
        </p:pic>
        <p:pic>
          <p:nvPicPr>
            <p:cNvPr id="70" name="Picture 69" descr="1 - WWTR1.pdf">
              <a:extLst>
                <a:ext uri="{FF2B5EF4-FFF2-40B4-BE49-F238E27FC236}">
                  <a16:creationId xmlns:a16="http://schemas.microsoft.com/office/drawing/2014/main" id="{30493C46-32DE-16FD-7438-B539ACB2EBA8}"/>
                </a:ext>
              </a:extLst>
            </p:cNvPr>
            <p:cNvPicPr>
              <a:picLocks noChangeAspect="1"/>
            </p:cNvPicPr>
            <p:nvPr/>
          </p:nvPicPr>
          <p:blipFill rotWithShape="1">
            <a:blip r:embed="rId93">
              <a:extLst>
                <a:ext uri="{28A0092B-C50C-407E-A947-70E740481C1C}">
                  <a14:useLocalDpi xmlns:a14="http://schemas.microsoft.com/office/drawing/2010/main" val="0"/>
                </a:ext>
              </a:extLst>
            </a:blip>
            <a:srcRect l="26190" t="8341" b="28013"/>
            <a:stretch/>
          </p:blipFill>
          <p:spPr>
            <a:xfrm>
              <a:off x="3100040" y="445901"/>
              <a:ext cx="773342" cy="852757"/>
            </a:xfrm>
            <a:prstGeom prst="rect">
              <a:avLst/>
            </a:prstGeom>
          </p:spPr>
        </p:pic>
        <p:pic>
          <p:nvPicPr>
            <p:cNvPr id="71" name="Picture 70" descr="1 - bsd-VEC.pdf">
              <a:extLst>
                <a:ext uri="{FF2B5EF4-FFF2-40B4-BE49-F238E27FC236}">
                  <a16:creationId xmlns:a16="http://schemas.microsoft.com/office/drawing/2014/main" id="{C57324E6-3C7F-CDCB-F97A-77A3C2EA5A6A}"/>
                </a:ext>
              </a:extLst>
            </p:cNvPr>
            <p:cNvPicPr>
              <a:picLocks noChangeAspect="1"/>
            </p:cNvPicPr>
            <p:nvPr/>
          </p:nvPicPr>
          <p:blipFill rotWithShape="1">
            <a:blip r:embed="rId89">
              <a:extLst>
                <a:ext uri="{28A0092B-C50C-407E-A947-70E740481C1C}">
                  <a14:useLocalDpi xmlns:a14="http://schemas.microsoft.com/office/drawing/2010/main" val="0"/>
                </a:ext>
              </a:extLst>
            </a:blip>
            <a:srcRect l="42245" r="16025" b="87907"/>
            <a:stretch/>
          </p:blipFill>
          <p:spPr>
            <a:xfrm>
              <a:off x="2549112" y="341975"/>
              <a:ext cx="437233" cy="168936"/>
            </a:xfrm>
            <a:prstGeom prst="rect">
              <a:avLst/>
            </a:prstGeom>
          </p:spPr>
        </p:pic>
        <p:pic>
          <p:nvPicPr>
            <p:cNvPr id="73" name="Picture 72" descr="1 - NEDD4L.pdf">
              <a:extLst>
                <a:ext uri="{FF2B5EF4-FFF2-40B4-BE49-F238E27FC236}">
                  <a16:creationId xmlns:a16="http://schemas.microsoft.com/office/drawing/2014/main" id="{76B4D213-2B6F-A3CC-2187-0272093E486E}"/>
                </a:ext>
              </a:extLst>
            </p:cNvPr>
            <p:cNvPicPr>
              <a:picLocks noChangeAspect="1"/>
            </p:cNvPicPr>
            <p:nvPr/>
          </p:nvPicPr>
          <p:blipFill rotWithShape="1">
            <a:blip r:embed="rId90">
              <a:extLst>
                <a:ext uri="{28A0092B-C50C-407E-A947-70E740481C1C}">
                  <a14:useLocalDpi xmlns:a14="http://schemas.microsoft.com/office/drawing/2010/main" val="0"/>
                </a:ext>
              </a:extLst>
            </a:blip>
            <a:srcRect l="43566" t="-1699" r="17588" b="89606"/>
            <a:stretch/>
          </p:blipFill>
          <p:spPr>
            <a:xfrm>
              <a:off x="4105026" y="290059"/>
              <a:ext cx="407013" cy="168937"/>
            </a:xfrm>
            <a:prstGeom prst="rect">
              <a:avLst/>
            </a:prstGeom>
          </p:spPr>
        </p:pic>
        <p:pic>
          <p:nvPicPr>
            <p:cNvPr id="74" name="Picture 73" descr="1 - WWTR1.pdf">
              <a:extLst>
                <a:ext uri="{FF2B5EF4-FFF2-40B4-BE49-F238E27FC236}">
                  <a16:creationId xmlns:a16="http://schemas.microsoft.com/office/drawing/2014/main" id="{D7968F7F-14AE-EE33-26C9-5A7B00C03B97}"/>
                </a:ext>
              </a:extLst>
            </p:cNvPr>
            <p:cNvPicPr>
              <a:picLocks noChangeAspect="1"/>
            </p:cNvPicPr>
            <p:nvPr/>
          </p:nvPicPr>
          <p:blipFill rotWithShape="1">
            <a:blip r:embed="rId93">
              <a:extLst>
                <a:ext uri="{28A0092B-C50C-407E-A947-70E740481C1C}">
                  <a14:useLocalDpi xmlns:a14="http://schemas.microsoft.com/office/drawing/2010/main" val="0"/>
                </a:ext>
              </a:extLst>
            </a:blip>
            <a:srcRect l="43295" r="18964" b="88463"/>
            <a:stretch/>
          </p:blipFill>
          <p:spPr>
            <a:xfrm>
              <a:off x="3317409" y="326493"/>
              <a:ext cx="395423" cy="154574"/>
            </a:xfrm>
            <a:prstGeom prst="rect">
              <a:avLst/>
            </a:prstGeom>
          </p:spPr>
        </p:pic>
        <p:pic>
          <p:nvPicPr>
            <p:cNvPr id="75" name="Picture 74" descr="1 - WWTR1.pdf">
              <a:extLst>
                <a:ext uri="{FF2B5EF4-FFF2-40B4-BE49-F238E27FC236}">
                  <a16:creationId xmlns:a16="http://schemas.microsoft.com/office/drawing/2014/main" id="{FD0F81F8-D7D0-67A0-EC06-55E5C1D80E34}"/>
                </a:ext>
              </a:extLst>
            </p:cNvPr>
            <p:cNvPicPr>
              <a:picLocks noChangeAspect="1"/>
            </p:cNvPicPr>
            <p:nvPr/>
          </p:nvPicPr>
          <p:blipFill rotWithShape="1">
            <a:blip r:embed="rId91">
              <a:extLst>
                <a:ext uri="{28A0092B-C50C-407E-A947-70E740481C1C}">
                  <a14:useLocalDpi xmlns:a14="http://schemas.microsoft.com/office/drawing/2010/main" val="0"/>
                </a:ext>
              </a:extLst>
            </a:blip>
            <a:srcRect t="67704"/>
            <a:stretch/>
          </p:blipFill>
          <p:spPr>
            <a:xfrm>
              <a:off x="2816204" y="2499198"/>
              <a:ext cx="1047750" cy="451173"/>
            </a:xfrm>
            <a:prstGeom prst="rect">
              <a:avLst/>
            </a:prstGeom>
          </p:spPr>
        </p:pic>
        <p:pic>
          <p:nvPicPr>
            <p:cNvPr id="76" name="Picture 75" descr="1 - WWTR1.pdf">
              <a:extLst>
                <a:ext uri="{FF2B5EF4-FFF2-40B4-BE49-F238E27FC236}">
                  <a16:creationId xmlns:a16="http://schemas.microsoft.com/office/drawing/2014/main" id="{FE434307-8A56-3C3C-7985-0FC134E810F2}"/>
                </a:ext>
              </a:extLst>
            </p:cNvPr>
            <p:cNvPicPr>
              <a:picLocks noChangeAspect="1"/>
            </p:cNvPicPr>
            <p:nvPr/>
          </p:nvPicPr>
          <p:blipFill rotWithShape="1">
            <a:blip r:embed="rId93">
              <a:extLst>
                <a:ext uri="{28A0092B-C50C-407E-A947-70E740481C1C}">
                  <a14:useLocalDpi xmlns:a14="http://schemas.microsoft.com/office/drawing/2010/main" val="0"/>
                </a:ext>
              </a:extLst>
            </a:blip>
            <a:srcRect t="70670"/>
            <a:stretch/>
          </p:blipFill>
          <p:spPr>
            <a:xfrm>
              <a:off x="2872738" y="1285032"/>
              <a:ext cx="1047750" cy="392974"/>
            </a:xfrm>
            <a:prstGeom prst="rect">
              <a:avLst/>
            </a:prstGeom>
          </p:spPr>
        </p:pic>
        <p:pic>
          <p:nvPicPr>
            <p:cNvPr id="77" name="Picture 76" descr="1 - NEDD4L.pdf">
              <a:extLst>
                <a:ext uri="{FF2B5EF4-FFF2-40B4-BE49-F238E27FC236}">
                  <a16:creationId xmlns:a16="http://schemas.microsoft.com/office/drawing/2014/main" id="{B54ACC6F-D918-A11D-D9A4-05093652A184}"/>
                </a:ext>
              </a:extLst>
            </p:cNvPr>
            <p:cNvPicPr>
              <a:picLocks noChangeAspect="1"/>
            </p:cNvPicPr>
            <p:nvPr/>
          </p:nvPicPr>
          <p:blipFill rotWithShape="1">
            <a:blip r:embed="rId90">
              <a:extLst>
                <a:ext uri="{28A0092B-C50C-407E-A947-70E740481C1C}">
                  <a14:useLocalDpi xmlns:a14="http://schemas.microsoft.com/office/drawing/2010/main" val="0"/>
                </a:ext>
              </a:extLst>
            </a:blip>
            <a:srcRect r="85285" b="30774"/>
            <a:stretch/>
          </p:blipFill>
          <p:spPr>
            <a:xfrm>
              <a:off x="2008111" y="747599"/>
              <a:ext cx="154178" cy="967095"/>
            </a:xfrm>
            <a:prstGeom prst="rect">
              <a:avLst/>
            </a:prstGeom>
          </p:spPr>
        </p:pic>
      </p:grpSp>
    </p:spTree>
    <p:extLst>
      <p:ext uri="{BB962C8B-B14F-4D97-AF65-F5344CB8AC3E}">
        <p14:creationId xmlns:p14="http://schemas.microsoft.com/office/powerpoint/2010/main" val="167108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Rectangle 194"/>
          <p:cNvSpPr/>
          <p:nvPr/>
        </p:nvSpPr>
        <p:spPr>
          <a:xfrm>
            <a:off x="0" y="6510855"/>
            <a:ext cx="6858000" cy="338554"/>
          </a:xfrm>
          <a:prstGeom prst="rect">
            <a:avLst/>
          </a:prstGeom>
        </p:spPr>
        <p:txBody>
          <a:bodyPr wrap="square">
            <a:spAutoFit/>
          </a:bodyPr>
          <a:lstStyle/>
          <a:p>
            <a:r>
              <a:rPr lang="en-US" sz="800" b="1" dirty="0">
                <a:latin typeface="Arial"/>
                <a:cs typeface="Arial"/>
              </a:rPr>
              <a:t>Figure S8. Plasmid map of a PB-SB dual-LTR plasmid.</a:t>
            </a:r>
          </a:p>
          <a:p>
            <a:r>
              <a:rPr lang="en-US" sz="800" dirty="0">
                <a:latin typeface="Arial"/>
                <a:cs typeface="Arial"/>
              </a:rPr>
              <a:t>Full sequence can be found in the Supplementary Text. Plasmid map is drawn using </a:t>
            </a:r>
            <a:r>
              <a:rPr lang="en-US" sz="800" dirty="0" err="1">
                <a:latin typeface="Arial"/>
                <a:cs typeface="Arial"/>
              </a:rPr>
              <a:t>SnapGene</a:t>
            </a:r>
            <a:r>
              <a:rPr lang="en-US" sz="800" dirty="0">
                <a:latin typeface="Arial"/>
                <a:cs typeface="Arial"/>
              </a:rPr>
              <a:t>. </a:t>
            </a:r>
          </a:p>
        </p:txBody>
      </p:sp>
      <p:pic>
        <p:nvPicPr>
          <p:cNvPr id="33" name="Picture 32" descr="pPB SB CMV puro SD4S NGS150609 Map.png">
            <a:extLst>
              <a:ext uri="{FF2B5EF4-FFF2-40B4-BE49-F238E27FC236}">
                <a16:creationId xmlns:a16="http://schemas.microsoft.com/office/drawing/2014/main" id="{EB97BBC5-6B42-488D-BE8D-CDB9813D8BF3}"/>
              </a:ext>
            </a:extLst>
          </p:cNvPr>
          <p:cNvPicPr>
            <a:picLocks noChangeAspect="1"/>
          </p:cNvPicPr>
          <p:nvPr/>
        </p:nvPicPr>
        <p:blipFill rotWithShape="1">
          <a:blip r:embed="rId2">
            <a:extLst>
              <a:ext uri="{28A0092B-C50C-407E-A947-70E740481C1C}">
                <a14:useLocalDpi xmlns:a14="http://schemas.microsoft.com/office/drawing/2010/main" val="0"/>
              </a:ext>
            </a:extLst>
          </a:blip>
          <a:srcRect t="2300"/>
          <a:stretch/>
        </p:blipFill>
        <p:spPr>
          <a:xfrm>
            <a:off x="629920" y="814647"/>
            <a:ext cx="5164168" cy="4528576"/>
          </a:xfrm>
          <a:prstGeom prst="rect">
            <a:avLst/>
          </a:prstGeom>
        </p:spPr>
      </p:pic>
    </p:spTree>
    <p:extLst>
      <p:ext uri="{BB962C8B-B14F-4D97-AF65-F5344CB8AC3E}">
        <p14:creationId xmlns:p14="http://schemas.microsoft.com/office/powerpoint/2010/main" val="40745864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16763</TotalTime>
  <Words>1114</Words>
  <Application>Microsoft Office PowerPoint</Application>
  <PresentationFormat>On-screen Show (4:3)</PresentationFormat>
  <Paragraphs>196</Paragraphs>
  <Slides>8</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dc:creator>
  <cp:lastModifiedBy>Li Chen</cp:lastModifiedBy>
  <cp:revision>205</cp:revision>
  <dcterms:created xsi:type="dcterms:W3CDTF">2015-10-16T18:22:14Z</dcterms:created>
  <dcterms:modified xsi:type="dcterms:W3CDTF">2024-10-14T21:30:35Z</dcterms:modified>
</cp:coreProperties>
</file>