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9" r:id="rId2"/>
    <p:sldId id="260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/>
    <p:restoredTop sz="94694"/>
  </p:normalViewPr>
  <p:slideViewPr>
    <p:cSldViewPr snapToGrid="0" showGuides="1">
      <p:cViewPr varScale="1">
        <p:scale>
          <a:sx n="75" d="100"/>
          <a:sy n="75" d="100"/>
        </p:scale>
        <p:origin x="3664" y="168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d.docs.live.net/731564725a776487/Work/Resarch/HIF/in%20vitro/Western%20Blot/20210312(siRNA)/FG%5eM/Hif1a(FG%5eM).xlsm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'[Hif1a(FG^M).xlsm]箱ひげ作成'!$C$22:$C$33</cx:f>
        <cx:lvl ptCount="12">
          <cx:pt idx="0">control</cx:pt>
          <cx:pt idx="1">control</cx:pt>
          <cx:pt idx="2">control</cx:pt>
          <cx:pt idx="3">control</cx:pt>
          <cx:pt idx="4">control</cx:pt>
          <cx:pt idx="5">control</cx:pt>
          <cx:pt idx="6">Hif-1α</cx:pt>
          <cx:pt idx="7">Hif-1α</cx:pt>
          <cx:pt idx="8">Hif-1α</cx:pt>
          <cx:pt idx="9">Hif-1α</cx:pt>
          <cx:pt idx="10">Hif-1α</cx:pt>
          <cx:pt idx="11">Hif-1α</cx:pt>
        </cx:lvl>
      </cx:strDim>
      <cx:numDim type="val">
        <cx:f>'[Hif1a(FG^M).xlsm]箱ひげ作成'!$D$22:$D$33</cx:f>
        <cx:lvl ptCount="12" formatCode="G/標準">
          <cx:pt idx="0">0.74776718067563952</cx:pt>
          <cx:pt idx="1">0.91415828355862938</cx:pt>
          <cx:pt idx="2">0.85283371716507073</cx:pt>
          <cx:pt idx="3">0.68876410078020178</cx:pt>
          <cx:pt idx="4">0.6903179924819669</cx:pt>
          <cx:pt idx="5">0.58725030867851769</cx:pt>
          <cx:pt idx="6">0.19596387557141265</cx:pt>
          <cx:pt idx="7">0.16849594377684265</cx:pt>
          <cx:pt idx="8">0.28696107920882324</cx:pt>
          <cx:pt idx="9">0.23235143816615564</cx:pt>
          <cx:pt idx="10">0.20265579057194347</cx:pt>
          <cx:pt idx="11">0.20108882637469389</cx:pt>
        </cx:lvl>
      </cx:numDim>
    </cx:data>
  </cx:chartData>
  <cx:chart>
    <cx:plotArea>
      <cx:plotAreaRegion>
        <cx:series layoutId="boxWhisker" uniqueId="{EA41B6F1-EF5D-F54F-AB58-406084CDF3B3}">
          <cx:spPr>
            <a:noFill/>
            <a:ln>
              <a:solidFill>
                <a:schemeClr val="tx1"/>
              </a:solidFill>
            </a:ln>
          </cx:spPr>
          <cx:dataId val="0"/>
          <cx:layoutPr>
            <cx:visibility meanLine="0" meanMarker="1" nonoutliers="1" outliers="1"/>
            <cx:statistics quartileMethod="exclusive"/>
          </cx:layoutPr>
        </cx:series>
      </cx:plotAreaRegion>
      <cx:axis id="0">
        <cx:catScaling gapWidth="1"/>
        <cx:tickLabels/>
        <cx:spPr>
          <a:ln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 altLang="en-US" sz="1200" b="0" i="0" u="none" strike="noStrike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游ゴシック" panose="020B0400000000000000" pitchFamily="34" charset="-128"/>
              <a:cs typeface="Times New Roman" panose="02020603050405020304" pitchFamily="18" charset="0"/>
            </a:endParaRPr>
          </a:p>
        </cx:txPr>
      </cx:axis>
      <cx:axis id="1">
        <cx:valScaling/>
        <cx:tickLabels/>
        <cx:spPr>
          <a:ln>
            <a:solidFill>
              <a:schemeClr val="tx1"/>
            </a:solidFill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pPr>
            <a:endParaRPr lang="ja-JP" altLang="en-US" sz="1200" b="0" i="0" u="none" strike="noStrike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游ゴシック" panose="020B0400000000000000" pitchFamily="34" charset="-128"/>
            </a:endParaRPr>
          </a:p>
        </cx:txPr>
      </cx:axis>
    </cx:plotArea>
  </cx:chart>
  <cx:spPr>
    <a:noFill/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DE320-05AA-AC45-8E59-81D536255D93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F7DDE-746A-F243-B917-9AC324543D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4A376-5883-7544-B3EE-C1DA8430A5F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264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F7DDE-746A-F243-B917-9AC324543D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80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9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09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11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0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6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5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0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7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3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A01BD8-CB04-764A-A62F-D701025434DD}" type="datetimeFigureOut">
              <a:rPr lang="en-US" smtClean="0"/>
              <a:t>10/23/24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353673-B8EF-7444-9C66-85566008F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6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13" Type="http://schemas.openxmlformats.org/officeDocument/2006/relationships/image" Target="../media/image11.emf"/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5" Type="http://schemas.microsoft.com/office/2014/relationships/chartEx" Target="../charts/chartEx1.xml"/><Relationship Id="rId10" Type="http://schemas.openxmlformats.org/officeDocument/2006/relationships/image" Target="../media/image8.emf"/><Relationship Id="rId4" Type="http://schemas.openxmlformats.org/officeDocument/2006/relationships/image" Target="../media/image2.jpeg"/><Relationship Id="rId9" Type="http://schemas.openxmlformats.org/officeDocument/2006/relationships/image" Target="../media/image7.tiff"/><Relationship Id="rId1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>
            <a:extLst>
              <a:ext uri="{FF2B5EF4-FFF2-40B4-BE49-F238E27FC236}">
                <a16:creationId xmlns:a16="http://schemas.microsoft.com/office/drawing/2014/main" id="{FD1D12D5-192B-7DC5-4998-02BC2B37E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097" y="3600238"/>
            <a:ext cx="3175000" cy="19177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2BC4B7C-1F0B-B442-8D0D-92C0830B63E3}"/>
              </a:ext>
            </a:extLst>
          </p:cNvPr>
          <p:cNvCxnSpPr>
            <a:cxnSpLocks/>
          </p:cNvCxnSpPr>
          <p:nvPr/>
        </p:nvCxnSpPr>
        <p:spPr>
          <a:xfrm>
            <a:off x="1091688" y="1412273"/>
            <a:ext cx="755843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58FB9A-5A5B-304C-8404-05E51A2CB715}"/>
              </a:ext>
            </a:extLst>
          </p:cNvPr>
          <p:cNvSpPr txBox="1"/>
          <p:nvPr/>
        </p:nvSpPr>
        <p:spPr>
          <a:xfrm>
            <a:off x="1158472" y="1159333"/>
            <a:ext cx="622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dirty="0">
                <a:ea typeface="Meiryo" panose="020B0604030504040204" pitchFamily="34" charset="-128"/>
                <a:cs typeface="Times New Roman" panose="02020603050405020304" pitchFamily="18" charset="0"/>
              </a:rPr>
              <a:t>control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DA8455-4CE9-D44B-A9B0-5489318C904A}"/>
              </a:ext>
            </a:extLst>
          </p:cNvPr>
          <p:cNvSpPr txBox="1"/>
          <p:nvPr/>
        </p:nvSpPr>
        <p:spPr>
          <a:xfrm>
            <a:off x="2029589" y="1159333"/>
            <a:ext cx="57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200" i="1" dirty="0">
                <a:ea typeface="Meiryo" panose="020B0604030504040204" pitchFamily="34" charset="-128"/>
                <a:cs typeface="Times New Roman" panose="02020603050405020304" pitchFamily="18" charset="0"/>
              </a:rPr>
              <a:t>Hif-1α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3BA95649-8EC7-3C4A-8EB6-056F9CB5AD14}"/>
              </a:ext>
            </a:extLst>
          </p:cNvPr>
          <p:cNvCxnSpPr>
            <a:cxnSpLocks/>
          </p:cNvCxnSpPr>
          <p:nvPr/>
        </p:nvCxnSpPr>
        <p:spPr>
          <a:xfrm>
            <a:off x="1921090" y="1412273"/>
            <a:ext cx="755843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図 5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51E5F3B8-EF39-8047-9CBF-818FD60D36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860" y="1491153"/>
            <a:ext cx="817522" cy="19330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EAAFE73-80EE-8D47-A1D7-42EF518884D0}"/>
              </a:ext>
            </a:extLst>
          </p:cNvPr>
          <p:cNvSpPr txBox="1"/>
          <p:nvPr/>
        </p:nvSpPr>
        <p:spPr>
          <a:xfrm>
            <a:off x="2885876" y="1437197"/>
            <a:ext cx="401072" cy="233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cs typeface="Times New Roman" panose="02020603050405020304" pitchFamily="18" charset="0"/>
              </a:rPr>
              <a:t>-120</a:t>
            </a:r>
            <a:endParaRPr kumimoji="1" lang="ja-JP" altLang="en-US" sz="900"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E28021-CBDE-A14E-B53E-17E452C3F5BA}"/>
              </a:ext>
            </a:extLst>
          </p:cNvPr>
          <p:cNvSpPr txBox="1"/>
          <p:nvPr/>
        </p:nvSpPr>
        <p:spPr>
          <a:xfrm>
            <a:off x="466990" y="1441456"/>
            <a:ext cx="5549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ea typeface="Meiryo" panose="020B0604030504040204" pitchFamily="34" charset="-128"/>
                <a:cs typeface="Times New Roman" panose="02020603050405020304" pitchFamily="18" charset="0"/>
              </a:rPr>
              <a:t>HIF1α</a:t>
            </a:r>
            <a:endParaRPr lang="ja-JP" altLang="en-US" sz="1200"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2800CB-8793-004D-BEFF-41EB2081F5C5}"/>
              </a:ext>
            </a:extLst>
          </p:cNvPr>
          <p:cNvSpPr txBox="1"/>
          <p:nvPr/>
        </p:nvSpPr>
        <p:spPr>
          <a:xfrm>
            <a:off x="466990" y="1744046"/>
            <a:ext cx="514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ea typeface="Meiryo" panose="020B0604030504040204" pitchFamily="34" charset="-128"/>
                <a:cs typeface="Times New Roman" panose="02020603050405020304" pitchFamily="18" charset="0"/>
              </a:rPr>
              <a:t>ACTB</a:t>
            </a:r>
            <a:endParaRPr lang="ja-JP" altLang="en-US" sz="1200"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2CEBD7C-D806-BD44-9E2F-E4FF1AD505E8}"/>
              </a:ext>
            </a:extLst>
          </p:cNvPr>
          <p:cNvSpPr txBox="1"/>
          <p:nvPr/>
        </p:nvSpPr>
        <p:spPr>
          <a:xfrm>
            <a:off x="2865309" y="1106165"/>
            <a:ext cx="436338" cy="233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cs typeface="Times New Roman" panose="02020603050405020304" pitchFamily="18" charset="0"/>
              </a:rPr>
              <a:t>(</a:t>
            </a:r>
            <a:r>
              <a:rPr kumimoji="1" lang="en-US" altLang="ja-JP" sz="900" dirty="0" err="1">
                <a:cs typeface="Times New Roman" panose="02020603050405020304" pitchFamily="18" charset="0"/>
              </a:rPr>
              <a:t>kDa</a:t>
            </a:r>
            <a:r>
              <a:rPr kumimoji="1" lang="en-US" altLang="ja-JP" sz="900" dirty="0">
                <a:cs typeface="Times New Roman" panose="02020603050405020304" pitchFamily="18" charset="0"/>
              </a:rPr>
              <a:t>)</a:t>
            </a:r>
            <a:endParaRPr kumimoji="1" lang="ja-JP" altLang="en-US" sz="900"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A2C253F-746B-944D-BB1C-D3E6084B149E}"/>
              </a:ext>
            </a:extLst>
          </p:cNvPr>
          <p:cNvSpPr txBox="1"/>
          <p:nvPr/>
        </p:nvSpPr>
        <p:spPr>
          <a:xfrm>
            <a:off x="2920062" y="1795503"/>
            <a:ext cx="341760" cy="2337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cs typeface="Times New Roman" panose="02020603050405020304" pitchFamily="18" charset="0"/>
              </a:rPr>
              <a:t>-42</a:t>
            </a:r>
            <a:endParaRPr kumimoji="1" lang="ja-JP" altLang="en-US" sz="900">
              <a:cs typeface="Times New Roman" panose="02020603050405020304" pitchFamily="18" charset="0"/>
            </a:endParaRPr>
          </a:p>
        </p:txBody>
      </p:sp>
      <p:pic>
        <p:nvPicPr>
          <p:cNvPr id="12" name="図 11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59656199-D543-CF4B-8877-E9F41EF458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492" y="1492493"/>
            <a:ext cx="817522" cy="191206"/>
          </a:xfrm>
          <a:prstGeom prst="rect">
            <a:avLst/>
          </a:prstGeom>
          <a:ln>
            <a:noFill/>
          </a:ln>
        </p:spPr>
      </p:pic>
      <p:pic>
        <p:nvPicPr>
          <p:cNvPr id="13" name="図 12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16C7AD49-F65F-1F4C-B456-51CF211048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8487" y="1772073"/>
            <a:ext cx="794473" cy="200153"/>
          </a:xfrm>
          <a:prstGeom prst="rect">
            <a:avLst/>
          </a:prstGeom>
        </p:spPr>
      </p:pic>
      <p:pic>
        <p:nvPicPr>
          <p:cNvPr id="14" name="図 13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948CF05A-BCD1-6546-8E5A-CA1D63AAE22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7826" y="1786631"/>
            <a:ext cx="771074" cy="204658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09ACE7D-4D70-3F44-8EAD-331E7DFD824F}"/>
              </a:ext>
            </a:extLst>
          </p:cNvPr>
          <p:cNvSpPr txBox="1"/>
          <p:nvPr/>
        </p:nvSpPr>
        <p:spPr>
          <a:xfrm>
            <a:off x="5659044" y="784519"/>
            <a:ext cx="247563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6" dirty="0">
                <a:latin typeface="メイリオ" panose="020B0604030504040204" pitchFamily="50" charset="-128"/>
                <a:ea typeface="メイリオ" panose="020B0604030504040204" pitchFamily="50" charset="-128"/>
              </a:rPr>
              <a:t>*</a:t>
            </a:r>
            <a:endParaRPr lang="ja-JP" altLang="en-US" sz="78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左大かっこ 19">
            <a:extLst>
              <a:ext uri="{FF2B5EF4-FFF2-40B4-BE49-F238E27FC236}">
                <a16:creationId xmlns:a16="http://schemas.microsoft.com/office/drawing/2014/main" id="{3F6F32CB-6444-9040-9B3C-FBA9CE25FB36}"/>
              </a:ext>
            </a:extLst>
          </p:cNvPr>
          <p:cNvSpPr/>
          <p:nvPr/>
        </p:nvSpPr>
        <p:spPr>
          <a:xfrm rot="5400000">
            <a:off x="5688187" y="340737"/>
            <a:ext cx="148620" cy="1361271"/>
          </a:xfrm>
          <a:prstGeom prst="leftBracket">
            <a:avLst>
              <a:gd name="adj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181"/>
          </a:p>
        </p:txBody>
      </p:sp>
      <p:pic>
        <p:nvPicPr>
          <p:cNvPr id="27" name="図 26" descr="クリスマスツリーの飾り&#10;&#10;自動的に生成された説明">
            <a:extLst>
              <a:ext uri="{FF2B5EF4-FFF2-40B4-BE49-F238E27FC236}">
                <a16:creationId xmlns:a16="http://schemas.microsoft.com/office/drawing/2014/main" id="{7F8AD45B-7547-54BF-72FD-FDC33C13987A}"/>
              </a:ext>
            </a:extLst>
          </p:cNvPr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2539" y="3840784"/>
            <a:ext cx="1061577" cy="1063034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C4CFDA20-2BC5-4E22-D14E-EA8965603651}"/>
              </a:ext>
            </a:extLst>
          </p:cNvPr>
          <p:cNvCxnSpPr>
            <a:cxnSpLocks/>
          </p:cNvCxnSpPr>
          <p:nvPr/>
        </p:nvCxnSpPr>
        <p:spPr>
          <a:xfrm>
            <a:off x="3156641" y="4813746"/>
            <a:ext cx="19108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" name="図 29" descr="クリスマスツリーの横の光&#10;&#10;自動的に生成された説明">
            <a:extLst>
              <a:ext uri="{FF2B5EF4-FFF2-40B4-BE49-F238E27FC236}">
                <a16:creationId xmlns:a16="http://schemas.microsoft.com/office/drawing/2014/main" id="{C00957E4-B757-AF99-4D23-CD062470B7EA}"/>
              </a:ext>
            </a:extLst>
          </p:cNvPr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7758" y="3840784"/>
            <a:ext cx="1061577" cy="1063034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8C1605E1-892C-0022-2F2B-60CD83036436}"/>
              </a:ext>
            </a:extLst>
          </p:cNvPr>
          <p:cNvCxnSpPr>
            <a:cxnSpLocks/>
          </p:cNvCxnSpPr>
          <p:nvPr/>
        </p:nvCxnSpPr>
        <p:spPr>
          <a:xfrm>
            <a:off x="2060729" y="4800309"/>
            <a:ext cx="19108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A56B0F-0668-BDE2-BEE8-3570281D4364}"/>
              </a:ext>
            </a:extLst>
          </p:cNvPr>
          <p:cNvSpPr txBox="1"/>
          <p:nvPr/>
        </p:nvSpPr>
        <p:spPr>
          <a:xfrm>
            <a:off x="5621829" y="3488036"/>
            <a:ext cx="247563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6" dirty="0">
                <a:latin typeface="メイリオ" panose="020B0604030504040204" pitchFamily="50" charset="-128"/>
                <a:ea typeface="メイリオ" panose="020B0604030504040204" pitchFamily="50" charset="-128"/>
              </a:rPr>
              <a:t>*</a:t>
            </a:r>
            <a:endParaRPr lang="ja-JP" altLang="en-US" sz="78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左大かっこ 38">
            <a:extLst>
              <a:ext uri="{FF2B5EF4-FFF2-40B4-BE49-F238E27FC236}">
                <a16:creationId xmlns:a16="http://schemas.microsoft.com/office/drawing/2014/main" id="{6CD579AB-6A68-F560-369F-B08A6B9559C7}"/>
              </a:ext>
            </a:extLst>
          </p:cNvPr>
          <p:cNvSpPr/>
          <p:nvPr/>
        </p:nvSpPr>
        <p:spPr>
          <a:xfrm rot="5400000">
            <a:off x="5654386" y="3061427"/>
            <a:ext cx="131867" cy="1314784"/>
          </a:xfrm>
          <a:prstGeom prst="leftBracket">
            <a:avLst>
              <a:gd name="adj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181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0B7CFCE-5709-7709-0334-73E123581109}"/>
              </a:ext>
            </a:extLst>
          </p:cNvPr>
          <p:cNvSpPr txBox="1"/>
          <p:nvPr/>
        </p:nvSpPr>
        <p:spPr>
          <a:xfrm>
            <a:off x="3692595" y="8080725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i="1" dirty="0">
                <a:cs typeface="Times New Roman" panose="02020603050405020304" pitchFamily="18" charset="0"/>
              </a:rPr>
              <a:t>Sod1</a:t>
            </a:r>
            <a:endParaRPr kumimoji="1" lang="ja-JP" altLang="en-US" sz="1200" b="1"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79A2D45-929C-7761-70A9-42EF7F68937E}"/>
              </a:ext>
            </a:extLst>
          </p:cNvPr>
          <p:cNvSpPr txBox="1"/>
          <p:nvPr/>
        </p:nvSpPr>
        <p:spPr>
          <a:xfrm>
            <a:off x="1515171" y="6223020"/>
            <a:ext cx="445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i="1" dirty="0">
                <a:cs typeface="Times New Roman" panose="02020603050405020304" pitchFamily="18" charset="0"/>
              </a:rPr>
              <a:t>Ccl2</a:t>
            </a:r>
            <a:endParaRPr kumimoji="1" lang="ja-JP" altLang="en-US" sz="1200" b="1"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674B612-0DA6-AF45-91E6-6906418F056F}"/>
              </a:ext>
            </a:extLst>
          </p:cNvPr>
          <p:cNvSpPr txBox="1"/>
          <p:nvPr/>
        </p:nvSpPr>
        <p:spPr>
          <a:xfrm>
            <a:off x="3702011" y="6223020"/>
            <a:ext cx="386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i="1" dirty="0" err="1">
                <a:cs typeface="Times New Roman" panose="02020603050405020304" pitchFamily="18" charset="0"/>
              </a:rPr>
              <a:t>Tnf</a:t>
            </a:r>
            <a:endParaRPr kumimoji="1" lang="ja-JP" altLang="en-US" sz="1200" b="1"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52DF6B1-C735-0E6C-56A6-015CEE86BBF8}"/>
              </a:ext>
            </a:extLst>
          </p:cNvPr>
          <p:cNvSpPr txBox="1"/>
          <p:nvPr/>
        </p:nvSpPr>
        <p:spPr>
          <a:xfrm>
            <a:off x="5695489" y="6223020"/>
            <a:ext cx="3898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i="1" dirty="0">
                <a:cs typeface="Times New Roman" panose="02020603050405020304" pitchFamily="18" charset="0"/>
              </a:rPr>
              <a:t>Il-6</a:t>
            </a:r>
            <a:endParaRPr kumimoji="1" lang="ja-JP" altLang="en-US" sz="1200" b="1">
              <a:cs typeface="Times New Roman" panose="02020603050405020304" pitchFamily="18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A415F2A-7B7B-9FAC-2B37-A336B82A185C}"/>
              </a:ext>
            </a:extLst>
          </p:cNvPr>
          <p:cNvSpPr txBox="1"/>
          <p:nvPr/>
        </p:nvSpPr>
        <p:spPr>
          <a:xfrm>
            <a:off x="1459845" y="8101596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i="1" dirty="0">
                <a:cs typeface="Times New Roman" panose="02020603050405020304" pitchFamily="18" charset="0"/>
              </a:rPr>
              <a:t>Spp1</a:t>
            </a:r>
            <a:endParaRPr kumimoji="1" lang="ja-JP" altLang="en-US" sz="1200" b="1">
              <a:cs typeface="Times New Roman" panose="02020603050405020304" pitchFamily="18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E095FC2-8223-67BD-5751-7E6FBF2CB8B0}"/>
              </a:ext>
            </a:extLst>
          </p:cNvPr>
          <p:cNvSpPr txBox="1"/>
          <p:nvPr/>
        </p:nvSpPr>
        <p:spPr>
          <a:xfrm>
            <a:off x="3818147" y="8360592"/>
            <a:ext cx="247563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6" dirty="0">
                <a:latin typeface="メイリオ" panose="020B0604030504040204" pitchFamily="50" charset="-128"/>
                <a:ea typeface="メイリオ" panose="020B0604030504040204" pitchFamily="50" charset="-128"/>
              </a:rPr>
              <a:t>*</a:t>
            </a:r>
            <a:endParaRPr lang="ja-JP" altLang="en-US" sz="78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左大かっこ 62">
            <a:extLst>
              <a:ext uri="{FF2B5EF4-FFF2-40B4-BE49-F238E27FC236}">
                <a16:creationId xmlns:a16="http://schemas.microsoft.com/office/drawing/2014/main" id="{DC42DD75-8E0A-E254-A85D-E1EE26299BF0}"/>
              </a:ext>
            </a:extLst>
          </p:cNvPr>
          <p:cNvSpPr/>
          <p:nvPr/>
        </p:nvSpPr>
        <p:spPr>
          <a:xfrm rot="5400000">
            <a:off x="3830027" y="8135325"/>
            <a:ext cx="161547" cy="901151"/>
          </a:xfrm>
          <a:prstGeom prst="leftBracket">
            <a:avLst>
              <a:gd name="adj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181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44344C6-91F5-FE97-8C95-C7535BC26E39}"/>
              </a:ext>
            </a:extLst>
          </p:cNvPr>
          <p:cNvSpPr txBox="1"/>
          <p:nvPr/>
        </p:nvSpPr>
        <p:spPr>
          <a:xfrm>
            <a:off x="424461" y="1159333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err="1">
                <a:ea typeface="Meiryo" panose="020B0604030504040204" pitchFamily="34" charset="-128"/>
                <a:cs typeface="Times New Roman" panose="02020603050405020304" pitchFamily="18" charset="0"/>
              </a:rPr>
              <a:t>DsiRNA</a:t>
            </a:r>
            <a:endParaRPr lang="ja-JP" altLang="en-US" sz="1200"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EFC0930A-8908-2001-7006-90CF15F3DE67}"/>
              </a:ext>
            </a:extLst>
          </p:cNvPr>
          <p:cNvSpPr txBox="1"/>
          <p:nvPr/>
        </p:nvSpPr>
        <p:spPr>
          <a:xfrm rot="16200000">
            <a:off x="2843346" y="1605546"/>
            <a:ext cx="21034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cs typeface="Times New Roman" panose="02020603050405020304" pitchFamily="18" charset="0"/>
              </a:rPr>
              <a:t>HIF-1α</a:t>
            </a:r>
            <a:r>
              <a:rPr kumimoji="1" lang="ja-JP" altLang="en-US" sz="1200">
                <a:cs typeface="Times New Roman" panose="02020603050405020304" pitchFamily="18" charset="0"/>
              </a:rPr>
              <a:t> </a:t>
            </a:r>
            <a:r>
              <a:rPr kumimoji="1" lang="en-US" altLang="ja-JP" sz="1200" dirty="0">
                <a:cs typeface="Times New Roman" panose="02020603050405020304" pitchFamily="18" charset="0"/>
              </a:rPr>
              <a:t>relative protein density</a:t>
            </a:r>
            <a:endParaRPr kumimoji="1" lang="ja-JP" altLang="en-US" sz="1200">
              <a:cs typeface="Times New Roman" panose="02020603050405020304" pitchFamily="18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8312F077-DB4A-BC92-63A9-0602B64C07BE}"/>
              </a:ext>
            </a:extLst>
          </p:cNvPr>
          <p:cNvSpPr txBox="1"/>
          <p:nvPr/>
        </p:nvSpPr>
        <p:spPr>
          <a:xfrm>
            <a:off x="1531317" y="3568575"/>
            <a:ext cx="55816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dirty="0">
                <a:ea typeface="Meiryo" panose="020B0604030504040204" pitchFamily="34" charset="-128"/>
                <a:cs typeface="Times New Roman" panose="02020603050405020304" pitchFamily="18" charset="0"/>
              </a:rPr>
              <a:t>control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9F089FC8-BB64-8625-35CB-77B968A88F47}"/>
              </a:ext>
            </a:extLst>
          </p:cNvPr>
          <p:cNvSpPr txBox="1"/>
          <p:nvPr/>
        </p:nvSpPr>
        <p:spPr>
          <a:xfrm>
            <a:off x="2502597" y="3564642"/>
            <a:ext cx="76655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i="1" dirty="0">
                <a:ea typeface="Meiryo" panose="020B0604030504040204" pitchFamily="34" charset="-128"/>
                <a:cs typeface="Times New Roman" panose="02020603050405020304" pitchFamily="18" charset="0"/>
              </a:rPr>
              <a:t>Hif-1α</a:t>
            </a: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D1323CB9-63D3-E2AD-7C7F-F306079ACEE9}"/>
              </a:ext>
            </a:extLst>
          </p:cNvPr>
          <p:cNvSpPr txBox="1"/>
          <p:nvPr/>
        </p:nvSpPr>
        <p:spPr>
          <a:xfrm>
            <a:off x="596494" y="3568704"/>
            <a:ext cx="56778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000" dirty="0" err="1">
                <a:ea typeface="Meiryo" panose="020B0604030504040204" pitchFamily="34" charset="-128"/>
                <a:cs typeface="Times New Roman" panose="02020603050405020304" pitchFamily="18" charset="0"/>
              </a:rPr>
              <a:t>DsiRNA</a:t>
            </a:r>
            <a:endParaRPr lang="ja-JP" altLang="en-US" sz="1000"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208058F4-D01E-2ABC-5765-C53EAB38BF9B}"/>
              </a:ext>
            </a:extLst>
          </p:cNvPr>
          <p:cNvSpPr txBox="1"/>
          <p:nvPr/>
        </p:nvSpPr>
        <p:spPr>
          <a:xfrm rot="16200000">
            <a:off x="3210392" y="4120615"/>
            <a:ext cx="1345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cs typeface="Times New Roman" panose="02020603050405020304" pitchFamily="18" charset="0"/>
              </a:rPr>
              <a:t>Amount of crystal </a:t>
            </a:r>
          </a:p>
          <a:p>
            <a:r>
              <a:rPr kumimoji="1" lang="en-US" altLang="ja-JP" sz="1200" dirty="0">
                <a:cs typeface="Times New Roman" panose="02020603050405020304" pitchFamily="18" charset="0"/>
              </a:rPr>
              <a:t>adhesion</a:t>
            </a:r>
            <a:r>
              <a:rPr kumimoji="1" lang="en-US" altLang="ja-JP" sz="1000" dirty="0">
                <a:cs typeface="Times New Roman" panose="02020603050405020304" pitchFamily="18" charset="0"/>
              </a:rPr>
              <a:t>(μm</a:t>
            </a:r>
            <a:r>
              <a:rPr kumimoji="1" lang="en-US" altLang="ja-JP" sz="1000" baseline="30000" dirty="0">
                <a:cs typeface="Times New Roman" panose="02020603050405020304" pitchFamily="18" charset="0"/>
              </a:rPr>
              <a:t>2</a:t>
            </a:r>
            <a:r>
              <a:rPr kumimoji="1" lang="en-US" altLang="ja-JP" sz="1000" dirty="0">
                <a:cs typeface="Times New Roman" panose="02020603050405020304" pitchFamily="18" charset="0"/>
              </a:rPr>
              <a:t>/cell)</a:t>
            </a:r>
            <a:endParaRPr kumimoji="1" lang="ja-JP" altLang="en-US" sz="1200">
              <a:cs typeface="Times New Roman" panose="02020603050405020304" pitchFamily="18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DC2961AE-905C-1E12-E98A-A25E23C8AE1D}"/>
              </a:ext>
            </a:extLst>
          </p:cNvPr>
          <p:cNvSpPr txBox="1"/>
          <p:nvPr/>
        </p:nvSpPr>
        <p:spPr>
          <a:xfrm>
            <a:off x="225111" y="6587778"/>
            <a:ext cx="353943" cy="13026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kumimoji="1" lang="en-US" altLang="ja-JP" sz="1100" dirty="0">
                <a:cs typeface="Times New Roman" panose="02020603050405020304" pitchFamily="18" charset="0"/>
              </a:rPr>
              <a:t>Relative mRNA levels</a:t>
            </a:r>
            <a:endParaRPr kumimoji="1" lang="ja-JP" altLang="en-US" sz="1100"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5E2F935-EBF4-3AA3-D0E5-96909B964333}"/>
              </a:ext>
            </a:extLst>
          </p:cNvPr>
          <p:cNvSpPr txBox="1"/>
          <p:nvPr/>
        </p:nvSpPr>
        <p:spPr>
          <a:xfrm>
            <a:off x="424813" y="6002124"/>
            <a:ext cx="284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cs typeface="Times New Roman" panose="02020603050405020304" pitchFamily="18" charset="0"/>
              </a:rPr>
              <a:t>E</a:t>
            </a:r>
            <a:endParaRPr kumimoji="1" lang="ja-JP" altLang="en-US" sz="1600">
              <a:cs typeface="Times New Roman" panose="02020603050405020304" pitchFamily="18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385EADA-0AA4-240D-08FA-76DEA41661FE}"/>
              </a:ext>
            </a:extLst>
          </p:cNvPr>
          <p:cNvSpPr txBox="1"/>
          <p:nvPr/>
        </p:nvSpPr>
        <p:spPr>
          <a:xfrm>
            <a:off x="1691201" y="6531816"/>
            <a:ext cx="247563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6" dirty="0">
                <a:latin typeface="メイリオ" panose="020B0604030504040204" pitchFamily="50" charset="-128"/>
                <a:ea typeface="メイリオ" panose="020B0604030504040204" pitchFamily="50" charset="-128"/>
              </a:rPr>
              <a:t>*</a:t>
            </a:r>
            <a:endParaRPr lang="ja-JP" altLang="en-US" sz="78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左大かっこ 56">
            <a:extLst>
              <a:ext uri="{FF2B5EF4-FFF2-40B4-BE49-F238E27FC236}">
                <a16:creationId xmlns:a16="http://schemas.microsoft.com/office/drawing/2014/main" id="{5EBE9CCB-33D8-6A56-366F-2500C53FF9F4}"/>
              </a:ext>
            </a:extLst>
          </p:cNvPr>
          <p:cNvSpPr/>
          <p:nvPr/>
        </p:nvSpPr>
        <p:spPr>
          <a:xfrm rot="5400000">
            <a:off x="1684212" y="6335356"/>
            <a:ext cx="167315" cy="869183"/>
          </a:xfrm>
          <a:prstGeom prst="leftBracket">
            <a:avLst>
              <a:gd name="adj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181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D7D9B989-4192-3E34-D2D0-C404CF0D45A8}"/>
              </a:ext>
            </a:extLst>
          </p:cNvPr>
          <p:cNvSpPr txBox="1"/>
          <p:nvPr/>
        </p:nvSpPr>
        <p:spPr>
          <a:xfrm>
            <a:off x="1701140" y="8360592"/>
            <a:ext cx="247563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6" dirty="0">
                <a:latin typeface="メイリオ" panose="020B0604030504040204" pitchFamily="50" charset="-128"/>
                <a:ea typeface="メイリオ" panose="020B0604030504040204" pitchFamily="50" charset="-128"/>
              </a:rPr>
              <a:t>*</a:t>
            </a:r>
            <a:endParaRPr lang="ja-JP" altLang="en-US" sz="786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左大かっこ 59">
            <a:extLst>
              <a:ext uri="{FF2B5EF4-FFF2-40B4-BE49-F238E27FC236}">
                <a16:creationId xmlns:a16="http://schemas.microsoft.com/office/drawing/2014/main" id="{60DE7C0C-0F73-4F33-266F-FA801A109979}"/>
              </a:ext>
            </a:extLst>
          </p:cNvPr>
          <p:cNvSpPr/>
          <p:nvPr/>
        </p:nvSpPr>
        <p:spPr>
          <a:xfrm rot="5400000">
            <a:off x="1713020" y="8135325"/>
            <a:ext cx="161547" cy="901151"/>
          </a:xfrm>
          <a:prstGeom prst="leftBracket">
            <a:avLst>
              <a:gd name="adj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181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C71801-B4A8-9337-4F93-DC184692A805}"/>
              </a:ext>
            </a:extLst>
          </p:cNvPr>
          <p:cNvSpPr txBox="1"/>
          <p:nvPr/>
        </p:nvSpPr>
        <p:spPr>
          <a:xfrm>
            <a:off x="464311" y="3314781"/>
            <a:ext cx="293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cs typeface="Times New Roman" panose="02020603050405020304" pitchFamily="18" charset="0"/>
              </a:rPr>
              <a:t>C</a:t>
            </a:r>
            <a:endParaRPr kumimoji="1" lang="ja-JP" altLang="en-US" sz="1600"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E013950-797F-A521-B13D-FBB1A58F5057}"/>
              </a:ext>
            </a:extLst>
          </p:cNvPr>
          <p:cNvSpPr txBox="1"/>
          <p:nvPr/>
        </p:nvSpPr>
        <p:spPr>
          <a:xfrm>
            <a:off x="3726523" y="3314781"/>
            <a:ext cx="3113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cs typeface="Times New Roman" panose="02020603050405020304" pitchFamily="18" charset="0"/>
              </a:rPr>
              <a:t>D</a:t>
            </a:r>
            <a:endParaRPr kumimoji="1" lang="ja-JP" altLang="en-US" sz="1600"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EBEFCEF-DBC9-8F82-5618-62358C228C09}"/>
              </a:ext>
            </a:extLst>
          </p:cNvPr>
          <p:cNvSpPr txBox="1"/>
          <p:nvPr/>
        </p:nvSpPr>
        <p:spPr>
          <a:xfrm>
            <a:off x="464311" y="443512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cs typeface="Times New Roman" panose="02020603050405020304" pitchFamily="18" charset="0"/>
              </a:rPr>
              <a:t>A</a:t>
            </a:r>
            <a:endParaRPr kumimoji="1" lang="ja-JP" altLang="en-US" sz="1600">
              <a:cs typeface="Times New Roman" panose="02020603050405020304" pitchFamily="18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BE6E70D-45EB-1594-517E-305009F0E529}"/>
              </a:ext>
            </a:extLst>
          </p:cNvPr>
          <p:cNvSpPr txBox="1"/>
          <p:nvPr/>
        </p:nvSpPr>
        <p:spPr>
          <a:xfrm>
            <a:off x="3726523" y="443512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cs typeface="Times New Roman" panose="02020603050405020304" pitchFamily="18" charset="0"/>
              </a:rPr>
              <a:t>B</a:t>
            </a:r>
            <a:endParaRPr kumimoji="1" lang="ja-JP" altLang="en-US" sz="1600"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88A4727-2F67-5A1C-6A0D-FE7FD98A167C}"/>
              </a:ext>
            </a:extLst>
          </p:cNvPr>
          <p:cNvSpPr txBox="1"/>
          <p:nvPr/>
        </p:nvSpPr>
        <p:spPr>
          <a:xfrm>
            <a:off x="84288" y="11206"/>
            <a:ext cx="7212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. </a:t>
            </a:r>
          </a:p>
        </p:txBody>
      </p:sp>
      <p:pic>
        <p:nvPicPr>
          <p:cNvPr id="67" name="図 66">
            <a:extLst>
              <a:ext uri="{FF2B5EF4-FFF2-40B4-BE49-F238E27FC236}">
                <a16:creationId xmlns:a16="http://schemas.microsoft.com/office/drawing/2014/main" id="{61B44288-DB6B-052A-360F-478B967974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14" y="6570123"/>
            <a:ext cx="2324100" cy="1524000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674B3A7A-F59E-0786-860E-9FF9E8E923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3987" y="6582009"/>
            <a:ext cx="2171700" cy="1524000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FE1AD736-B90C-7D4D-3B48-73813BA2BD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6220" y="6582009"/>
            <a:ext cx="2184400" cy="1524000"/>
          </a:xfrm>
          <a:prstGeom prst="rect">
            <a:avLst/>
          </a:prstGeom>
        </p:spPr>
      </p:pic>
      <p:pic>
        <p:nvPicPr>
          <p:cNvPr id="82" name="図 81">
            <a:extLst>
              <a:ext uri="{FF2B5EF4-FFF2-40B4-BE49-F238E27FC236}">
                <a16:creationId xmlns:a16="http://schemas.microsoft.com/office/drawing/2014/main" id="{6C8B76C6-B3F9-88A8-B29E-5D00F988B1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817" y="8374284"/>
            <a:ext cx="2324100" cy="1511300"/>
          </a:xfrm>
          <a:prstGeom prst="rect">
            <a:avLst/>
          </a:prstGeom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EF10FEAC-076F-6475-7897-B3A3CCDF65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98590" y="8385943"/>
            <a:ext cx="2184400" cy="1511300"/>
          </a:xfrm>
          <a:prstGeom prst="rect">
            <a:avLst/>
          </a:prstGeom>
        </p:spPr>
      </p:pic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7" name="グラフ 16">
                <a:extLst>
                  <a:ext uri="{FF2B5EF4-FFF2-40B4-BE49-F238E27FC236}">
                    <a16:creationId xmlns:a16="http://schemas.microsoft.com/office/drawing/2014/main" id="{DDF3CA59-2191-6E89-B7A1-CA17F950F921}"/>
                  </a:ext>
                </a:extLst>
              </p:cNvPr>
              <p:cNvGraphicFramePr/>
              <p:nvPr/>
            </p:nvGraphicFramePr>
            <p:xfrm>
              <a:off x="4093503" y="922313"/>
              <a:ext cx="3103862" cy="19177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5"/>
              </a:graphicData>
            </a:graphic>
          </p:graphicFrame>
        </mc:Choice>
        <mc:Fallback xmlns="">
          <p:pic>
            <p:nvPicPr>
              <p:cNvPr id="17" name="グラフ 16">
                <a:extLst>
                  <a:ext uri="{FF2B5EF4-FFF2-40B4-BE49-F238E27FC236}">
                    <a16:creationId xmlns:a16="http://schemas.microsoft.com/office/drawing/2014/main" id="{DDF3CA59-2191-6E89-B7A1-CA17F950F9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093503" y="922313"/>
                <a:ext cx="3103862" cy="191770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6B71EED-CB72-99EE-A71E-EBE4D6144EDF}"/>
              </a:ext>
            </a:extLst>
          </p:cNvPr>
          <p:cNvSpPr txBox="1"/>
          <p:nvPr/>
        </p:nvSpPr>
        <p:spPr>
          <a:xfrm>
            <a:off x="4004976" y="2558652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err="1">
                <a:ea typeface="Meiryo" panose="020B0604030504040204" pitchFamily="34" charset="-128"/>
                <a:cs typeface="Times New Roman" panose="02020603050405020304" pitchFamily="18" charset="0"/>
              </a:rPr>
              <a:t>DsiRNA</a:t>
            </a:r>
            <a:endParaRPr lang="ja-JP" altLang="en-US" sz="1200"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6968AAA-8EA2-C124-43E6-D6185065703B}"/>
              </a:ext>
            </a:extLst>
          </p:cNvPr>
          <p:cNvSpPr txBox="1"/>
          <p:nvPr/>
        </p:nvSpPr>
        <p:spPr>
          <a:xfrm>
            <a:off x="6126905" y="5209163"/>
            <a:ext cx="54373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i="1" dirty="0"/>
              <a:t>Hif-1α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CC789EF-74F7-ED07-2213-7607B31F805C}"/>
              </a:ext>
            </a:extLst>
          </p:cNvPr>
          <p:cNvSpPr txBox="1"/>
          <p:nvPr/>
        </p:nvSpPr>
        <p:spPr>
          <a:xfrm>
            <a:off x="6136868" y="2541340"/>
            <a:ext cx="54373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i="1" dirty="0"/>
              <a:t>Hif-1α</a:t>
            </a:r>
          </a:p>
        </p:txBody>
      </p:sp>
    </p:spTree>
    <p:extLst>
      <p:ext uri="{BB962C8B-B14F-4D97-AF65-F5344CB8AC3E}">
        <p14:creationId xmlns:p14="http://schemas.microsoft.com/office/powerpoint/2010/main" val="425405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9B466D-D60A-47A5-356C-41DD6502036B}"/>
              </a:ext>
            </a:extLst>
          </p:cNvPr>
          <p:cNvSpPr txBox="1"/>
          <p:nvPr/>
        </p:nvSpPr>
        <p:spPr>
          <a:xfrm>
            <a:off x="174324" y="326840"/>
            <a:ext cx="721102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Fig. 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knock-down facilitated crystal attachment to RTCs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RTCs were transfected with control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DsiRNA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DsiRNA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targeting 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roxadustat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treatment (50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M) without COM exposure. Relative protein density was determined using western blotting (HIF-1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RTCs (n=3). (B) RTCs were transfected with control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DsiRNA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DsiRNA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targeting 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roxadustat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COM treatment. Quantification of 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 (n=6). (C) Colocalization of COM (green) per cell in RTCs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immunostained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phalloidin (red) and DAPI (blue) after COM exposure (6 h) to RTCs treated with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roxadustat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 h). Scale bar = 20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(D) Amount of crystal adhesion per cell in RTCs measured using IN Cell Analyzer 6000. Images were obtained from 25 random fields (n=6). (E) RTCs were transfected with control siRNA or siRNA targeting 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Quantification of gene expression (Ccl2,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Il-6, Spp1, and Sod1) in RTCs upon COM exposure after treatment with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roxadustat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(n=6). * P&lt;0.05 versus control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HIF-1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α,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hypoxia-inducible factor 1-alpha; RTCs, renal tubular cells; COM, calcium oxalate monohydrate;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DsiRNA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dicer-substrate small interfering ribonucleic acid; siRNA, small interfering ribonucleic acid; DAPI, 4',6-diamidino-2-phenylindolea</a:t>
            </a:r>
          </a:p>
        </p:txBody>
      </p:sp>
    </p:spTree>
    <p:extLst>
      <p:ext uri="{BB962C8B-B14F-4D97-AF65-F5344CB8AC3E}">
        <p14:creationId xmlns:p14="http://schemas.microsoft.com/office/powerpoint/2010/main" val="1862021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727</TotalTime>
  <Words>307</Words>
  <Application>Microsoft Macintosh PowerPoint</Application>
  <PresentationFormat>ユーザー設定</PresentationFormat>
  <Paragraphs>39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メイリオ</vt:lpstr>
      <vt:lpstr>メイリオ</vt:lpstr>
      <vt:lpstr>游ゴシック</vt:lpstr>
      <vt:lpstr>Aptos</vt:lpstr>
      <vt:lpstr>Aptos Display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Kengo Kawase</dc:creator>
  <cp:lastModifiedBy>Kengo Kawase</cp:lastModifiedBy>
  <cp:revision>6</cp:revision>
  <dcterms:created xsi:type="dcterms:W3CDTF">2024-10-16T09:33:44Z</dcterms:created>
  <dcterms:modified xsi:type="dcterms:W3CDTF">2024-10-23T12:07:54Z</dcterms:modified>
</cp:coreProperties>
</file>