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3" r:id="rId2"/>
    <p:sldId id="264" r:id="rId3"/>
    <p:sldId id="260" r:id="rId4"/>
    <p:sldId id="261" r:id="rId5"/>
    <p:sldId id="262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829" autoAdjust="0"/>
    <p:restoredTop sz="84155" autoAdjust="0"/>
  </p:normalViewPr>
  <p:slideViewPr>
    <p:cSldViewPr snapToGrid="0">
      <p:cViewPr varScale="1">
        <p:scale>
          <a:sx n="49" d="100"/>
          <a:sy n="49" d="100"/>
        </p:scale>
        <p:origin x="2865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ADA40C-37EB-44A2-A567-97415CE94480}" type="datetimeFigureOut">
              <a:rPr lang="zh-CN" altLang="en-US" smtClean="0"/>
              <a:t>2024/7/28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AF117D-AFC8-4C1D-B115-545021AB9C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6926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F117D-AFC8-4C1D-B115-545021AB9C42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7825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F117D-AFC8-4C1D-B115-545021AB9C4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0652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F117D-AFC8-4C1D-B115-545021AB9C42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7104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F117D-AFC8-4C1D-B115-545021AB9C42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9689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E853-E143-4BC4-9253-1F140E1EC993}" type="datetimeFigureOut">
              <a:rPr lang="zh-CN" altLang="en-US" smtClean="0"/>
              <a:t>2024/7/28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9C4F-933E-41F3-85C8-03F03B54E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2526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E853-E143-4BC4-9253-1F140E1EC993}" type="datetimeFigureOut">
              <a:rPr lang="zh-CN" altLang="en-US" smtClean="0"/>
              <a:t>2024/7/28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9C4F-933E-41F3-85C8-03F03B54E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0456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E853-E143-4BC4-9253-1F140E1EC993}" type="datetimeFigureOut">
              <a:rPr lang="zh-CN" altLang="en-US" smtClean="0"/>
              <a:t>2024/7/28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9C4F-933E-41F3-85C8-03F03B54E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130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E853-E143-4BC4-9253-1F140E1EC993}" type="datetimeFigureOut">
              <a:rPr lang="zh-CN" altLang="en-US" smtClean="0"/>
              <a:t>2024/7/28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9C4F-933E-41F3-85C8-03F03B54E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7847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E853-E143-4BC4-9253-1F140E1EC993}" type="datetimeFigureOut">
              <a:rPr lang="zh-CN" altLang="en-US" smtClean="0"/>
              <a:t>2024/7/28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9C4F-933E-41F3-85C8-03F03B54E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1357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E853-E143-4BC4-9253-1F140E1EC993}" type="datetimeFigureOut">
              <a:rPr lang="zh-CN" altLang="en-US" smtClean="0"/>
              <a:t>2024/7/28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9C4F-933E-41F3-85C8-03F03B54E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008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E853-E143-4BC4-9253-1F140E1EC993}" type="datetimeFigureOut">
              <a:rPr lang="zh-CN" altLang="en-US" smtClean="0"/>
              <a:t>2024/7/28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9C4F-933E-41F3-85C8-03F03B54E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2240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E853-E143-4BC4-9253-1F140E1EC993}" type="datetimeFigureOut">
              <a:rPr lang="zh-CN" altLang="en-US" smtClean="0"/>
              <a:t>2024/7/28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9C4F-933E-41F3-85C8-03F03B54E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0900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E853-E143-4BC4-9253-1F140E1EC993}" type="datetimeFigureOut">
              <a:rPr lang="zh-CN" altLang="en-US" smtClean="0"/>
              <a:t>2024/7/28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9C4F-933E-41F3-85C8-03F03B54E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3311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E853-E143-4BC4-9253-1F140E1EC993}" type="datetimeFigureOut">
              <a:rPr lang="zh-CN" altLang="en-US" smtClean="0"/>
              <a:t>2024/7/28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9C4F-933E-41F3-85C8-03F03B54E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5869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E853-E143-4BC4-9253-1F140E1EC993}" type="datetimeFigureOut">
              <a:rPr lang="zh-CN" altLang="en-US" smtClean="0"/>
              <a:t>2024/7/28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9C4F-933E-41F3-85C8-03F03B54E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4051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FE853-E143-4BC4-9253-1F140E1EC993}" type="datetimeFigureOut">
              <a:rPr lang="zh-CN" altLang="en-US" smtClean="0"/>
              <a:t>2024/7/28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79C4F-933E-41F3-85C8-03F03B54E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6075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oleObject" Target="../embeddings/oleObject8.bin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1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0" Type="http://schemas.openxmlformats.org/officeDocument/2006/relationships/image" Target="../media/image12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6.bin"/><Relationship Id="rId14" Type="http://schemas.openxmlformats.org/officeDocument/2006/relationships/image" Target="../media/image14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9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8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2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>
            <a:extLst>
              <a:ext uri="{FF2B5EF4-FFF2-40B4-BE49-F238E27FC236}">
                <a16:creationId xmlns:a16="http://schemas.microsoft.com/office/drawing/2014/main" id="{C446DFA9-2C7C-3923-A891-C631F2E4BBE6}"/>
              </a:ext>
            </a:extLst>
          </p:cNvPr>
          <p:cNvSpPr txBox="1"/>
          <p:nvPr/>
        </p:nvSpPr>
        <p:spPr>
          <a:xfrm>
            <a:off x="275919" y="1277304"/>
            <a:ext cx="391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D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FA88FF4-55EB-A1C4-6786-9B37514C70EE}"/>
              </a:ext>
            </a:extLst>
          </p:cNvPr>
          <p:cNvSpPr txBox="1"/>
          <p:nvPr/>
        </p:nvSpPr>
        <p:spPr>
          <a:xfrm>
            <a:off x="286008" y="4003338"/>
            <a:ext cx="391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E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EA6AAE7-D5D6-0333-C0F4-86AE62E3DDA3}"/>
              </a:ext>
            </a:extLst>
          </p:cNvPr>
          <p:cNvSpPr txBox="1"/>
          <p:nvPr/>
        </p:nvSpPr>
        <p:spPr>
          <a:xfrm>
            <a:off x="422244" y="6791806"/>
            <a:ext cx="391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ADE69D47-DE4A-D8DB-FF28-6AE0EF74C6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8069"/>
            <a:ext cx="3703838" cy="3058377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312D10A4-CABA-45C6-AD70-73E05AD2CD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78" y="3397799"/>
            <a:ext cx="3703838" cy="306187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5CE547DC-DE39-656B-D80B-072916094C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67" y="6554710"/>
            <a:ext cx="3724973" cy="3058056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F6836F63-6DDE-0A24-7A5D-AD4BC0471D7F}"/>
              </a:ext>
            </a:extLst>
          </p:cNvPr>
          <p:cNvSpPr txBox="1"/>
          <p:nvPr/>
        </p:nvSpPr>
        <p:spPr>
          <a:xfrm>
            <a:off x="3568895" y="2276310"/>
            <a:ext cx="34312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A.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Prevalence of SUD in 2021 by age group</a:t>
            </a:r>
            <a:endParaRPr lang="zh-CN" altLang="zh-CN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b="1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5F92DFC-B337-3582-2665-7615CED02159}"/>
              </a:ext>
            </a:extLst>
          </p:cNvPr>
          <p:cNvSpPr txBox="1"/>
          <p:nvPr/>
        </p:nvSpPr>
        <p:spPr>
          <a:xfrm>
            <a:off x="3568895" y="5347881"/>
            <a:ext cx="34312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B.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Prevalence of AUD in 2021 by age group</a:t>
            </a:r>
            <a:endParaRPr lang="zh-CN" altLang="zh-CN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b="1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4D86249-81E9-F908-6EEC-7C7516EDB86C}"/>
              </a:ext>
            </a:extLst>
          </p:cNvPr>
          <p:cNvSpPr txBox="1"/>
          <p:nvPr/>
        </p:nvSpPr>
        <p:spPr>
          <a:xfrm>
            <a:off x="3568895" y="8409753"/>
            <a:ext cx="34312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C.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Prevalence of DUD in 2021 by age group</a:t>
            </a:r>
            <a:endParaRPr lang="zh-CN" altLang="zh-CN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b="1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B808626-69BB-4A25-3A27-675B88061108}"/>
              </a:ext>
            </a:extLst>
          </p:cNvPr>
          <p:cNvSpPr txBox="1"/>
          <p:nvPr/>
        </p:nvSpPr>
        <p:spPr>
          <a:xfrm>
            <a:off x="3923233" y="0"/>
            <a:ext cx="34312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zh-CN" dirty="0"/>
              <a:t>Supplement Figure1</a:t>
            </a:r>
          </a:p>
        </p:txBody>
      </p:sp>
    </p:spTree>
    <p:extLst>
      <p:ext uri="{BB962C8B-B14F-4D97-AF65-F5344CB8AC3E}">
        <p14:creationId xmlns:p14="http://schemas.microsoft.com/office/powerpoint/2010/main" val="3383837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>
            <a:extLst>
              <a:ext uri="{FF2B5EF4-FFF2-40B4-BE49-F238E27FC236}">
                <a16:creationId xmlns:a16="http://schemas.microsoft.com/office/drawing/2014/main" id="{2ED6C341-08F2-798A-DE82-2A7C3AAB8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9" y="275210"/>
            <a:ext cx="3730739" cy="3062734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4EBBAC63-B843-F42C-3718-F0F0972B3A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9" y="3422294"/>
            <a:ext cx="3715990" cy="306141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D8FE9BAD-B4AE-CF00-B389-A0E362EE46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14" y="6579096"/>
            <a:ext cx="3729062" cy="306175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26CB1D91-FB89-02A1-C1D3-5F0BC579D83F}"/>
              </a:ext>
            </a:extLst>
          </p:cNvPr>
          <p:cNvSpPr txBox="1"/>
          <p:nvPr/>
        </p:nvSpPr>
        <p:spPr>
          <a:xfrm>
            <a:off x="3568895" y="2276310"/>
            <a:ext cx="34312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D.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Incidence of SUD in 2021 by age group</a:t>
            </a:r>
            <a:endParaRPr lang="zh-CN" altLang="zh-CN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b="1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3660DD4-9937-1BB5-7E14-6F72F211062F}"/>
              </a:ext>
            </a:extLst>
          </p:cNvPr>
          <p:cNvSpPr txBox="1"/>
          <p:nvPr/>
        </p:nvSpPr>
        <p:spPr>
          <a:xfrm>
            <a:off x="3568895" y="5479908"/>
            <a:ext cx="34312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E.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Incidence of SUD in 2021 by age group</a:t>
            </a:r>
            <a:endParaRPr lang="zh-CN" altLang="zh-CN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b="1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F00C09A-FF36-BA00-8A5B-0E437C828F28}"/>
              </a:ext>
            </a:extLst>
          </p:cNvPr>
          <p:cNvSpPr txBox="1"/>
          <p:nvPr/>
        </p:nvSpPr>
        <p:spPr>
          <a:xfrm>
            <a:off x="3568895" y="8460852"/>
            <a:ext cx="34312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F.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Incidence of SUD in 2021 by age group</a:t>
            </a:r>
            <a:endParaRPr lang="zh-CN" altLang="zh-CN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443671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37674F98-ABA0-50F4-B600-EEFC6DA1C4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6638495"/>
              </p:ext>
            </p:extLst>
          </p:nvPr>
        </p:nvGraphicFramePr>
        <p:xfrm>
          <a:off x="972309" y="961773"/>
          <a:ext cx="4913381" cy="41001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3" imgW="0" imgH="360" progId="FoxitPhantomPDF.Document">
                  <p:embed/>
                </p:oleObj>
              </mc:Choice>
              <mc:Fallback>
                <p:oleObj name="PDF" r:id="rId3" imgW="0" imgH="360" progId="FoxitPhantomPDF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2309" y="961773"/>
                        <a:ext cx="4913381" cy="41001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内容占位符 3">
            <a:extLst>
              <a:ext uri="{FF2B5EF4-FFF2-40B4-BE49-F238E27FC236}">
                <a16:creationId xmlns:a16="http://schemas.microsoft.com/office/drawing/2014/main" id="{8BA269D5-6802-587F-2D8A-CDA6CEE74845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9929718"/>
              </p:ext>
            </p:extLst>
          </p:nvPr>
        </p:nvGraphicFramePr>
        <p:xfrm>
          <a:off x="971989" y="5348948"/>
          <a:ext cx="4913874" cy="41001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5" imgW="0" imgH="360" progId="FoxitPhantomPDF.Document">
                  <p:embed/>
                </p:oleObj>
              </mc:Choice>
              <mc:Fallback>
                <p:oleObj name="PDF" r:id="rId5" imgW="0" imgH="360" progId="FoxitPhantomPDF.Document">
                  <p:embed/>
                  <p:pic>
                    <p:nvPicPr>
                      <p:cNvPr id="4" name="内容占位符 3">
                        <a:extLst>
                          <a:ext uri="{FF2B5EF4-FFF2-40B4-BE49-F238E27FC236}">
                            <a16:creationId xmlns:a16="http://schemas.microsoft.com/office/drawing/2014/main" id="{8BA269D5-6802-587F-2D8A-CDA6CEE748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71989" y="5348948"/>
                        <a:ext cx="4913874" cy="41001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>
            <a:extLst>
              <a:ext uri="{FF2B5EF4-FFF2-40B4-BE49-F238E27FC236}">
                <a16:creationId xmlns:a16="http://schemas.microsoft.com/office/drawing/2014/main" id="{58A54A62-15EE-9DB2-40E0-875CDFDCCF42}"/>
              </a:ext>
            </a:extLst>
          </p:cNvPr>
          <p:cNvSpPr txBox="1"/>
          <p:nvPr/>
        </p:nvSpPr>
        <p:spPr>
          <a:xfrm>
            <a:off x="971989" y="171940"/>
            <a:ext cx="54800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zh-CN" dirty="0"/>
              <a:t>Supplement Figure2.</a:t>
            </a:r>
            <a:r>
              <a:rPr lang="en-US" altLang="zh-CN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-apple-system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ea typeface="等线" panose="02010600030101010101" pitchFamily="2" charset="-122"/>
              </a:rPr>
              <a:t>Trend of SUD incidence rate among 21 regions and 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204 countries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89395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E8338B00-DA65-D220-4898-EAC8D3EFC4B1}"/>
              </a:ext>
            </a:extLst>
          </p:cNvPr>
          <p:cNvSpPr txBox="1"/>
          <p:nvPr/>
        </p:nvSpPr>
        <p:spPr>
          <a:xfrm>
            <a:off x="-142958" y="7279102"/>
            <a:ext cx="199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8697802-00DD-554E-8F10-0F7EDEF66F97}"/>
              </a:ext>
            </a:extLst>
          </p:cNvPr>
          <p:cNvSpPr txBox="1"/>
          <p:nvPr/>
        </p:nvSpPr>
        <p:spPr>
          <a:xfrm>
            <a:off x="-116473" y="4212632"/>
            <a:ext cx="199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9DFD01EB-B6B0-1F6E-158A-5F69B353DC55}"/>
              </a:ext>
            </a:extLst>
          </p:cNvPr>
          <p:cNvSpPr txBox="1"/>
          <p:nvPr/>
        </p:nvSpPr>
        <p:spPr>
          <a:xfrm>
            <a:off x="-129974" y="1146162"/>
            <a:ext cx="199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</a:t>
            </a:r>
          </a:p>
        </p:txBody>
      </p:sp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E6CBE50F-8C14-CC90-837D-8E200EE880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341519"/>
              </p:ext>
            </p:extLst>
          </p:nvPr>
        </p:nvGraphicFramePr>
        <p:xfrm>
          <a:off x="148824" y="582338"/>
          <a:ext cx="3351762" cy="2797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3" imgW="0" imgH="360" progId="FoxitPhantomPDF.Document">
                  <p:embed/>
                </p:oleObj>
              </mc:Choice>
              <mc:Fallback>
                <p:oleObj name="PDF" r:id="rId3" imgW="0" imgH="360" progId="FoxitPhantomPDF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8824" y="582338"/>
                        <a:ext cx="3351762" cy="27970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922DC7C7-2C64-D9CA-CDA3-482C7A8E19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1203782"/>
              </p:ext>
            </p:extLst>
          </p:nvPr>
        </p:nvGraphicFramePr>
        <p:xfrm>
          <a:off x="148511" y="3726130"/>
          <a:ext cx="3352099" cy="27972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5" imgW="0" imgH="360" progId="FoxitPhantomPDF.Document">
                  <p:embed/>
                </p:oleObj>
              </mc:Choice>
              <mc:Fallback>
                <p:oleObj name="PDF" r:id="rId5" imgW="0" imgH="360" progId="FoxitPhantomPDF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511" y="3726130"/>
                        <a:ext cx="3352099" cy="27972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2A34E555-2CF1-6E0E-5347-8FAAC7B2BA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9744409"/>
              </p:ext>
            </p:extLst>
          </p:nvPr>
        </p:nvGraphicFramePr>
        <p:xfrm>
          <a:off x="56972" y="6870196"/>
          <a:ext cx="3351764" cy="2797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7" imgW="0" imgH="360" progId="FoxitPhantomPDF.Document">
                  <p:embed/>
                </p:oleObj>
              </mc:Choice>
              <mc:Fallback>
                <p:oleObj name="PDF" r:id="rId7" imgW="0" imgH="360" progId="FoxitPhantomPDF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6972" y="6870196"/>
                        <a:ext cx="3351764" cy="27970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id="{42604492-5D59-1447-69F0-501CF56D9A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964689"/>
              </p:ext>
            </p:extLst>
          </p:nvPr>
        </p:nvGraphicFramePr>
        <p:xfrm>
          <a:off x="3384449" y="3726153"/>
          <a:ext cx="3351762" cy="2797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9" imgW="0" imgH="360" progId="FoxitPhantomPDF.Document">
                  <p:embed/>
                </p:oleObj>
              </mc:Choice>
              <mc:Fallback>
                <p:oleObj name="PDF" r:id="rId9" imgW="0" imgH="360" progId="FoxitPhantomPDF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384449" y="3726153"/>
                        <a:ext cx="3351762" cy="27970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对象 16">
            <a:extLst>
              <a:ext uri="{FF2B5EF4-FFF2-40B4-BE49-F238E27FC236}">
                <a16:creationId xmlns:a16="http://schemas.microsoft.com/office/drawing/2014/main" id="{FB613A59-DFD8-CD2E-517E-2211B3B0A8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1973739"/>
              </p:ext>
            </p:extLst>
          </p:nvPr>
        </p:nvGraphicFramePr>
        <p:xfrm>
          <a:off x="3434954" y="6869966"/>
          <a:ext cx="3351763" cy="2797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11" imgW="0" imgH="360" progId="FoxitPhantomPDF.Document">
                  <p:embed/>
                </p:oleObj>
              </mc:Choice>
              <mc:Fallback>
                <p:oleObj name="PDF" r:id="rId11" imgW="0" imgH="360" progId="FoxitPhantomPDF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434954" y="6869966"/>
                        <a:ext cx="3351763" cy="27970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对象 17">
            <a:extLst>
              <a:ext uri="{FF2B5EF4-FFF2-40B4-BE49-F238E27FC236}">
                <a16:creationId xmlns:a16="http://schemas.microsoft.com/office/drawing/2014/main" id="{A2CA5891-B135-6AB9-3897-BEC59B7C33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5597128"/>
              </p:ext>
            </p:extLst>
          </p:nvPr>
        </p:nvGraphicFramePr>
        <p:xfrm>
          <a:off x="3384445" y="582337"/>
          <a:ext cx="3351764" cy="2797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13" imgW="0" imgH="360" progId="FoxitPhantomPDF.Document">
                  <p:embed/>
                </p:oleObj>
              </mc:Choice>
              <mc:Fallback>
                <p:oleObj name="PDF" r:id="rId13" imgW="0" imgH="360" progId="FoxitPhantomPDF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384445" y="582337"/>
                        <a:ext cx="3351764" cy="27970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>
            <a:extLst>
              <a:ext uri="{FF2B5EF4-FFF2-40B4-BE49-F238E27FC236}">
                <a16:creationId xmlns:a16="http://schemas.microsoft.com/office/drawing/2014/main" id="{425C4E48-142F-3E3D-5629-A13FA37441E1}"/>
              </a:ext>
            </a:extLst>
          </p:cNvPr>
          <p:cNvSpPr txBox="1"/>
          <p:nvPr/>
        </p:nvSpPr>
        <p:spPr>
          <a:xfrm>
            <a:off x="148511" y="0"/>
            <a:ext cx="73320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zh-CN" dirty="0">
                <a:latin typeface="Times New Roman" panose="02020603050405020304" pitchFamily="18" charset="0"/>
                <a:ea typeface="等线" panose="02010600030101010101" pitchFamily="2" charset="-122"/>
              </a:rPr>
              <a:t>Supplement Figure3. Trend of SUD(A), AUD(B), DUD(C) DALYs rate among 21 regions and 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204 countries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96414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E8338B00-DA65-D220-4898-EAC8D3EFC4B1}"/>
              </a:ext>
            </a:extLst>
          </p:cNvPr>
          <p:cNvSpPr txBox="1"/>
          <p:nvPr/>
        </p:nvSpPr>
        <p:spPr>
          <a:xfrm>
            <a:off x="-59647" y="6615198"/>
            <a:ext cx="179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8697802-00DD-554E-8F10-0F7EDEF66F97}"/>
              </a:ext>
            </a:extLst>
          </p:cNvPr>
          <p:cNvSpPr txBox="1"/>
          <p:nvPr/>
        </p:nvSpPr>
        <p:spPr>
          <a:xfrm>
            <a:off x="-75233" y="3521234"/>
            <a:ext cx="179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9DFD01EB-B6B0-1F6E-158A-5F69B353DC55}"/>
              </a:ext>
            </a:extLst>
          </p:cNvPr>
          <p:cNvSpPr txBox="1"/>
          <p:nvPr/>
        </p:nvSpPr>
        <p:spPr>
          <a:xfrm>
            <a:off x="-20773" y="427270"/>
            <a:ext cx="179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</a:t>
            </a:r>
          </a:p>
        </p:txBody>
      </p:sp>
      <p:graphicFrame>
        <p:nvGraphicFramePr>
          <p:cNvPr id="2" name="对象 1">
            <a:extLst>
              <a:ext uri="{FF2B5EF4-FFF2-40B4-BE49-F238E27FC236}">
                <a16:creationId xmlns:a16="http://schemas.microsoft.com/office/drawing/2014/main" id="{81AC032A-F4B3-7F8C-5D3A-90DE590AD2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2693734"/>
              </p:ext>
            </p:extLst>
          </p:nvPr>
        </p:nvGraphicFramePr>
        <p:xfrm>
          <a:off x="29948" y="758644"/>
          <a:ext cx="3396817" cy="2834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3" imgW="0" imgH="360" progId="FoxitPhantomPDF.Document">
                  <p:embed/>
                </p:oleObj>
              </mc:Choice>
              <mc:Fallback>
                <p:oleObj name="PDF" r:id="rId3" imgW="0" imgH="360" progId="FoxitPhantomPDF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948" y="758644"/>
                        <a:ext cx="3396817" cy="2834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5734BF9B-1C8D-5732-7493-BBC5EFB762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6596658"/>
              </p:ext>
            </p:extLst>
          </p:nvPr>
        </p:nvGraphicFramePr>
        <p:xfrm>
          <a:off x="3461183" y="758644"/>
          <a:ext cx="3396815" cy="28346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5" imgW="0" imgH="360" progId="FoxitPhantomPDF.Document">
                  <p:embed/>
                </p:oleObj>
              </mc:Choice>
              <mc:Fallback>
                <p:oleObj name="PDF" r:id="rId5" imgW="0" imgH="360" progId="FoxitPhantomPDF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61183" y="758644"/>
                        <a:ext cx="3396815" cy="28346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A2FEEA78-3125-71CA-E00B-309A0440C5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9702180"/>
              </p:ext>
            </p:extLst>
          </p:nvPr>
        </p:nvGraphicFramePr>
        <p:xfrm>
          <a:off x="3461183" y="3890566"/>
          <a:ext cx="3396815" cy="28346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7" imgW="0" imgH="360" progId="FoxitPhantomPDF.Document">
                  <p:embed/>
                </p:oleObj>
              </mc:Choice>
              <mc:Fallback>
                <p:oleObj name="PDF" r:id="rId7" imgW="0" imgH="360" progId="FoxitPhantomPDF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461183" y="3890566"/>
                        <a:ext cx="3396815" cy="28346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8BDB67A3-4562-BB94-7693-393EFF17CD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9902220"/>
              </p:ext>
            </p:extLst>
          </p:nvPr>
        </p:nvGraphicFramePr>
        <p:xfrm>
          <a:off x="29948" y="3890566"/>
          <a:ext cx="3396815" cy="28346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9" imgW="0" imgH="360" progId="FoxitPhantomPDF.Document">
                  <p:embed/>
                </p:oleObj>
              </mc:Choice>
              <mc:Fallback>
                <p:oleObj name="PDF" r:id="rId9" imgW="0" imgH="360" progId="FoxitPhantomPDF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9948" y="3890566"/>
                        <a:ext cx="3396815" cy="28346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81C59BC4-70F0-4E5D-E1DE-BF9DB3AC74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8680626"/>
              </p:ext>
            </p:extLst>
          </p:nvPr>
        </p:nvGraphicFramePr>
        <p:xfrm>
          <a:off x="3461184" y="6953413"/>
          <a:ext cx="3396816" cy="2834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11" imgW="0" imgH="360" progId="FoxitPhantomPDF.Document">
                  <p:embed/>
                </p:oleObj>
              </mc:Choice>
              <mc:Fallback>
                <p:oleObj name="PDF" r:id="rId11" imgW="0" imgH="360" progId="FoxitPhantomPDF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461184" y="6953413"/>
                        <a:ext cx="3396816" cy="2834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E443224F-23A0-EE4B-8C0F-AF9E8F2C64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9417725"/>
              </p:ext>
            </p:extLst>
          </p:nvPr>
        </p:nvGraphicFramePr>
        <p:xfrm>
          <a:off x="29948" y="6953413"/>
          <a:ext cx="3396817" cy="2834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13" imgW="0" imgH="360" progId="FoxitPhantomPDF.Document">
                  <p:embed/>
                </p:oleObj>
              </mc:Choice>
              <mc:Fallback>
                <p:oleObj name="PDF" r:id="rId13" imgW="0" imgH="360" progId="FoxitPhantomPDF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9948" y="6953413"/>
                        <a:ext cx="3396817" cy="2834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3F68D630-E80A-5C53-251F-63D8D40F9421}"/>
              </a:ext>
            </a:extLst>
          </p:cNvPr>
          <p:cNvSpPr txBox="1"/>
          <p:nvPr/>
        </p:nvSpPr>
        <p:spPr>
          <a:xfrm>
            <a:off x="148512" y="0"/>
            <a:ext cx="68456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zh-CN" dirty="0">
                <a:latin typeface="Times New Roman" panose="02020603050405020304" pitchFamily="18" charset="0"/>
                <a:ea typeface="等线" panose="02010600030101010101" pitchFamily="2" charset="-122"/>
              </a:rPr>
              <a:t>Supplement Figure3. Trend of SUD(A), AUD(B), DUD(C) prevalence rate among 21 regions and 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204 countries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23187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3011</TotalTime>
  <Words>139</Words>
  <Application>Microsoft Office PowerPoint</Application>
  <PresentationFormat>A4 纸张(210x297 毫米)</PresentationFormat>
  <Paragraphs>23</Paragraphs>
  <Slides>5</Slides>
  <Notes>4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3" baseType="lpstr">
      <vt:lpstr>-apple-system</vt:lpstr>
      <vt:lpstr>等线</vt:lpstr>
      <vt:lpstr>Arial</vt:lpstr>
      <vt:lpstr>Calibri</vt:lpstr>
      <vt:lpstr>Calibri Light</vt:lpstr>
      <vt:lpstr>Times New Roman</vt:lpstr>
      <vt:lpstr>Office 主题​​</vt:lpstr>
      <vt:lpstr>PDF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yutianyue</dc:creator>
  <cp:lastModifiedBy>yutianyue</cp:lastModifiedBy>
  <cp:revision>16</cp:revision>
  <dcterms:created xsi:type="dcterms:W3CDTF">2024-06-30T13:51:55Z</dcterms:created>
  <dcterms:modified xsi:type="dcterms:W3CDTF">2024-07-28T14:30:12Z</dcterms:modified>
</cp:coreProperties>
</file>