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96327"/>
  </p:normalViewPr>
  <p:slideViewPr>
    <p:cSldViewPr snapToGrid="0">
      <p:cViewPr varScale="1">
        <p:scale>
          <a:sx n="104" d="100"/>
          <a:sy n="104" d="100"/>
        </p:scale>
        <p:origin x="5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83A7E6C-6EA2-96EF-0BFB-2EAC06930A4A}"/>
              </a:ext>
            </a:extLst>
          </p:cNvPr>
          <p:cNvSpPr/>
          <p:nvPr/>
        </p:nvSpPr>
        <p:spPr>
          <a:xfrm>
            <a:off x="4624194" y="1343052"/>
            <a:ext cx="2520000" cy="499376"/>
          </a:xfrm>
          <a:prstGeom prst="roundRect">
            <a:avLst>
              <a:gd name="adj" fmla="val 2041"/>
            </a:avLst>
          </a:prstGeom>
          <a:solidFill>
            <a:srgbClr val="0946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EMA approval</a:t>
            </a: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 = 76</a:t>
            </a: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E3B43EE-A162-E461-EED8-B3AE506E1DFB}"/>
              </a:ext>
            </a:extLst>
          </p:cNvPr>
          <p:cNvSpPr/>
          <p:nvPr/>
        </p:nvSpPr>
        <p:spPr>
          <a:xfrm>
            <a:off x="7527546" y="2245514"/>
            <a:ext cx="3708000" cy="346453"/>
          </a:xfrm>
          <a:prstGeom prst="roundRect">
            <a:avLst>
              <a:gd name="adj" fmla="val 0"/>
            </a:avLst>
          </a:prstGeom>
          <a:solidFill>
            <a:srgbClr val="0946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Excluded approvals n = 6</a:t>
            </a: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97A8DF1-2521-E84D-F010-AFAA5169CA26}"/>
              </a:ext>
            </a:extLst>
          </p:cNvPr>
          <p:cNvSpPr/>
          <p:nvPr/>
        </p:nvSpPr>
        <p:spPr>
          <a:xfrm>
            <a:off x="4634023" y="2716319"/>
            <a:ext cx="2520000" cy="507569"/>
          </a:xfrm>
          <a:prstGeom prst="roundRect">
            <a:avLst>
              <a:gd name="adj" fmla="val 0"/>
            </a:avLst>
          </a:prstGeom>
          <a:solidFill>
            <a:srgbClr val="0946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EMA sample n = 112</a:t>
            </a: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B9D12-4729-746C-96AA-39CA55A475FF}"/>
              </a:ext>
            </a:extLst>
          </p:cNvPr>
          <p:cNvCxnSpPr>
            <a:cxnSpLocks/>
            <a:stCxn id="25" idx="2"/>
            <a:endCxn id="27" idx="0"/>
          </p:cNvCxnSpPr>
          <p:nvPr/>
        </p:nvCxnSpPr>
        <p:spPr>
          <a:xfrm>
            <a:off x="5884194" y="1842428"/>
            <a:ext cx="9829" cy="873891"/>
          </a:xfrm>
          <a:prstGeom prst="straightConnector1">
            <a:avLst/>
          </a:prstGeom>
          <a:noFill/>
          <a:ln w="2857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  <a:tailEnd type="arrow" w="lg" len="lg"/>
          </a:ln>
          <a:effectLst/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19C304C-124F-BCCC-C281-048EBDF18A26}"/>
              </a:ext>
            </a:extLst>
          </p:cNvPr>
          <p:cNvCxnSpPr>
            <a:cxnSpLocks/>
          </p:cNvCxnSpPr>
          <p:nvPr/>
        </p:nvCxnSpPr>
        <p:spPr>
          <a:xfrm flipV="1">
            <a:off x="3879870" y="4554570"/>
            <a:ext cx="1985072" cy="8270"/>
          </a:xfrm>
          <a:prstGeom prst="straightConnector1">
            <a:avLst/>
          </a:prstGeom>
          <a:noFill/>
          <a:ln w="2857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  <a:tailEnd type="arrow" w="lg" len="lg"/>
          </a:ln>
          <a:effectLst/>
        </p:spPr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10E80E-BADA-0473-97D2-69E722481866}"/>
              </a:ext>
            </a:extLst>
          </p:cNvPr>
          <p:cNvSpPr/>
          <p:nvPr/>
        </p:nvSpPr>
        <p:spPr>
          <a:xfrm>
            <a:off x="7527546" y="1276417"/>
            <a:ext cx="3708000" cy="541584"/>
          </a:xfrm>
          <a:prstGeom prst="roundRect">
            <a:avLst>
              <a:gd name="adj" fmla="val 771"/>
            </a:avLst>
          </a:prstGeom>
          <a:solidFill>
            <a:srgbClr val="009F9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216000" numCol="1" spcCol="36000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Inclusion criteria: new molecular entities in oncology or orphan/ rare diseases, approved by EMA in their first indication from January 2016 to December 2019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114406C-399D-E92D-08AC-BBF50F4BDB6A}"/>
              </a:ext>
            </a:extLst>
          </p:cNvPr>
          <p:cNvSpPr/>
          <p:nvPr/>
        </p:nvSpPr>
        <p:spPr>
          <a:xfrm>
            <a:off x="7522632" y="2586200"/>
            <a:ext cx="3708000" cy="620847"/>
          </a:xfrm>
          <a:prstGeom prst="roundRect">
            <a:avLst>
              <a:gd name="adj" fmla="val 0"/>
            </a:avLst>
          </a:prstGeom>
          <a:solidFill>
            <a:srgbClr val="094693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Additional reasons for exclusion: Pharmaceuticals with diagnostic use only, hybrid medicines,</a:t>
            </a:r>
            <a:r>
              <a:rPr kumimoji="0" lang="en-US" sz="1000" b="0" i="0" u="none" strike="noStrike" kern="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EU approvals through </a:t>
            </a:r>
            <a:b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decentralized process prior to 2016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F1E432A-3BE2-CED5-2013-0369F776C98B}"/>
              </a:ext>
            </a:extLst>
          </p:cNvPr>
          <p:cNvCxnSpPr>
            <a:cxnSpLocks/>
          </p:cNvCxnSpPr>
          <p:nvPr/>
        </p:nvCxnSpPr>
        <p:spPr>
          <a:xfrm>
            <a:off x="3879871" y="1991849"/>
            <a:ext cx="2014152" cy="0"/>
          </a:xfrm>
          <a:prstGeom prst="straightConnector1">
            <a:avLst/>
          </a:prstGeom>
          <a:noFill/>
          <a:ln w="2857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  <a:tailEnd type="arrow" w="lg" len="lg"/>
          </a:ln>
          <a:effectLst/>
        </p:spPr>
      </p:cxn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9E6E04C-5F44-07D5-33FB-3BA7009A4D6F}"/>
              </a:ext>
            </a:extLst>
          </p:cNvPr>
          <p:cNvSpPr/>
          <p:nvPr/>
        </p:nvSpPr>
        <p:spPr>
          <a:xfrm>
            <a:off x="4624194" y="4786486"/>
            <a:ext cx="2520000" cy="576000"/>
          </a:xfrm>
          <a:prstGeom prst="roundRect">
            <a:avLst>
              <a:gd name="adj" fmla="val 0"/>
            </a:avLst>
          </a:prstGeom>
          <a:solidFill>
            <a:srgbClr val="0946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Final sample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 = 129</a:t>
            </a: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03830DCE-59CC-9541-60E9-647DD680E1CA}"/>
              </a:ext>
            </a:extLst>
          </p:cNvPr>
          <p:cNvSpPr/>
          <p:nvPr/>
        </p:nvSpPr>
        <p:spPr>
          <a:xfrm>
            <a:off x="1146728" y="1682583"/>
            <a:ext cx="2736000" cy="576000"/>
          </a:xfrm>
          <a:prstGeom prst="roundRect">
            <a:avLst>
              <a:gd name="adj" fmla="val 0"/>
            </a:avLst>
          </a:prstGeom>
          <a:solidFill>
            <a:srgbClr val="0946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Subsequent EMA approval </a:t>
            </a:r>
            <a:b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 = 42</a:t>
            </a: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7953861-961B-A203-228A-29D1B9003FCF}"/>
              </a:ext>
            </a:extLst>
          </p:cNvPr>
          <p:cNvSpPr/>
          <p:nvPr/>
        </p:nvSpPr>
        <p:spPr>
          <a:xfrm>
            <a:off x="7527546" y="1823828"/>
            <a:ext cx="3708000" cy="284407"/>
          </a:xfrm>
          <a:prstGeom prst="roundRect">
            <a:avLst>
              <a:gd name="adj" fmla="val 771"/>
            </a:avLst>
          </a:prstGeom>
          <a:solidFill>
            <a:srgbClr val="D743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216000" numCol="1" spcCol="36000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Exclusion criteria: Generics, biosimilars, devices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F2C7DDA0-3983-1B90-85B0-889F9FA4A39C}"/>
              </a:ext>
            </a:extLst>
          </p:cNvPr>
          <p:cNvSpPr/>
          <p:nvPr/>
        </p:nvSpPr>
        <p:spPr>
          <a:xfrm>
            <a:off x="1143871" y="4347722"/>
            <a:ext cx="2733944" cy="576000"/>
          </a:xfrm>
          <a:prstGeom prst="roundRect">
            <a:avLst>
              <a:gd name="adj" fmla="val 0"/>
            </a:avLst>
          </a:prstGeom>
          <a:solidFill>
            <a:srgbClr val="0946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Subsequent approvals identified from other markets n = 13</a:t>
            </a:r>
            <a:r>
              <a:rPr kumimoji="0" lang="en-US" sz="1400" b="0" i="0" u="none" strike="noStrike" kern="0" cap="none" spc="0" normalizeH="0" baseline="3000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</a:t>
            </a:r>
            <a:endParaRPr kumimoji="0" lang="en-GB" sz="1400" b="0" i="0" u="none" strike="noStrike" kern="0" cap="none" spc="0" normalizeH="0" baseline="30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3A8D7EB-C7DB-B452-BF01-3A4AFE916E21}"/>
              </a:ext>
            </a:extLst>
          </p:cNvPr>
          <p:cNvCxnSpPr>
            <a:cxnSpLocks/>
          </p:cNvCxnSpPr>
          <p:nvPr/>
        </p:nvCxnSpPr>
        <p:spPr>
          <a:xfrm>
            <a:off x="3879870" y="3537293"/>
            <a:ext cx="2014153" cy="0"/>
          </a:xfrm>
          <a:prstGeom prst="straightConnector1">
            <a:avLst/>
          </a:prstGeom>
          <a:noFill/>
          <a:ln w="2857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  <a:tailEnd type="arrow" w="lg" len="lg"/>
          </a:ln>
          <a:effectLst/>
        </p:spPr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DFAABC5-0246-D3D9-DA93-15432CDC4692}"/>
              </a:ext>
            </a:extLst>
          </p:cNvPr>
          <p:cNvSpPr/>
          <p:nvPr/>
        </p:nvSpPr>
        <p:spPr>
          <a:xfrm>
            <a:off x="1143871" y="3079557"/>
            <a:ext cx="2732736" cy="372922"/>
          </a:xfrm>
          <a:prstGeom prst="roundRect">
            <a:avLst>
              <a:gd name="adj" fmla="val 0"/>
            </a:avLst>
          </a:prstGeom>
          <a:solidFill>
            <a:srgbClr val="0946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“Split indications” n = 4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4E80A8A-1D65-7BEA-71DE-A4C81142DD77}"/>
              </a:ext>
            </a:extLst>
          </p:cNvPr>
          <p:cNvSpPr/>
          <p:nvPr/>
        </p:nvSpPr>
        <p:spPr>
          <a:xfrm>
            <a:off x="1143871" y="3425085"/>
            <a:ext cx="2733944" cy="620847"/>
          </a:xfrm>
          <a:prstGeom prst="roundRect">
            <a:avLst>
              <a:gd name="adj" fmla="val 0"/>
            </a:avLst>
          </a:prstGeom>
          <a:solidFill>
            <a:srgbClr val="094693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EMA indications assessed in component parts by HTA/reimbursement agencies – these are considered as individual regulatory approvals for the analyses 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5D767156-403F-68B8-9D6F-689315A37FB9}"/>
              </a:ext>
            </a:extLst>
          </p:cNvPr>
          <p:cNvSpPr/>
          <p:nvPr/>
        </p:nvSpPr>
        <p:spPr>
          <a:xfrm>
            <a:off x="4624194" y="3919673"/>
            <a:ext cx="2520000" cy="457155"/>
          </a:xfrm>
          <a:prstGeom prst="roundRect">
            <a:avLst>
              <a:gd name="adj" fmla="val 0"/>
            </a:avLst>
          </a:prstGeom>
          <a:solidFill>
            <a:srgbClr val="0946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Final EMA sample n = 116</a:t>
            </a: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0623983-88B2-4C13-5140-6AD1991FAD4A}"/>
              </a:ext>
            </a:extLst>
          </p:cNvPr>
          <p:cNvCxnSpPr>
            <a:cxnSpLocks/>
            <a:stCxn id="27" idx="2"/>
            <a:endCxn id="48" idx="0"/>
          </p:cNvCxnSpPr>
          <p:nvPr/>
        </p:nvCxnSpPr>
        <p:spPr>
          <a:xfrm flipH="1">
            <a:off x="5884194" y="3223888"/>
            <a:ext cx="9829" cy="695785"/>
          </a:xfrm>
          <a:prstGeom prst="straightConnector1">
            <a:avLst/>
          </a:prstGeom>
          <a:noFill/>
          <a:ln w="2857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  <a:tailEnd type="arrow" w="lg" len="lg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5964530-7871-F47B-8241-742FAEB03D00}"/>
              </a:ext>
            </a:extLst>
          </p:cNvPr>
          <p:cNvCxnSpPr>
            <a:cxnSpLocks/>
            <a:stCxn id="48" idx="2"/>
            <a:endCxn id="41" idx="0"/>
          </p:cNvCxnSpPr>
          <p:nvPr/>
        </p:nvCxnSpPr>
        <p:spPr>
          <a:xfrm>
            <a:off x="5884194" y="4376828"/>
            <a:ext cx="0" cy="409658"/>
          </a:xfrm>
          <a:prstGeom prst="straightConnector1">
            <a:avLst/>
          </a:prstGeom>
          <a:noFill/>
          <a:ln w="2857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  <a:tailEnd type="arrow" w="lg" len="lg"/>
          </a:ln>
          <a:effectLst/>
        </p:spPr>
      </p:cxn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58FD3CA-0F53-8281-1648-B3FCA41D63A0}"/>
              </a:ext>
            </a:extLst>
          </p:cNvPr>
          <p:cNvSpPr/>
          <p:nvPr/>
        </p:nvSpPr>
        <p:spPr>
          <a:xfrm>
            <a:off x="1141815" y="2246827"/>
            <a:ext cx="2736000" cy="541584"/>
          </a:xfrm>
          <a:prstGeom prst="roundRect">
            <a:avLst>
              <a:gd name="adj" fmla="val 771"/>
            </a:avLst>
          </a:prstGeom>
          <a:solidFill>
            <a:srgbClr val="009F9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216000" numCol="1" spcCol="36000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Analysis includes any subsequent indications for the “First EMA approval” medicines to Dec 2021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5BF6BAA-A675-C6F7-BF1A-9AFEF9891E79}"/>
              </a:ext>
            </a:extLst>
          </p:cNvPr>
          <p:cNvCxnSpPr>
            <a:cxnSpLocks/>
          </p:cNvCxnSpPr>
          <p:nvPr/>
        </p:nvCxnSpPr>
        <p:spPr>
          <a:xfrm>
            <a:off x="5894023" y="2279373"/>
            <a:ext cx="1628609" cy="0"/>
          </a:xfrm>
          <a:prstGeom prst="straightConnector1">
            <a:avLst/>
          </a:prstGeom>
          <a:noFill/>
          <a:ln w="2857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  <a:tailEnd type="arrow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rawer xmlns="3fe4006b-a289-42aa-b573-18d4a01291b0" xsi:nil="true"/>
    <File xmlns="3fe4006b-a289-42aa-b573-18d4a01291b0" xsi:nil="true"/>
    <SharedWithUsers xmlns="2da04172-f420-4617-a449-b2d778c2d30d">
      <UserInfo>
        <DisplayName>Sarah Corke</DisplayName>
        <AccountId>100</AccountId>
        <AccountType/>
      </UserInfo>
    </SharedWithUsers>
    <lcf76f155ced4ddcb4097134ff3c332f xmlns="3fe4006b-a289-42aa-b573-18d4a01291b0">
      <Terms xmlns="http://schemas.microsoft.com/office/infopath/2007/PartnerControls"/>
    </lcf76f155ced4ddcb4097134ff3c332f>
    <TaxCatchAll xmlns="d08a1ff0-7706-4c46-a67f-3bd6ac905f2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7F932860AAC54BA33E9DFC912E85DC" ma:contentTypeVersion="17" ma:contentTypeDescription="Create a new document." ma:contentTypeScope="" ma:versionID="9df20c7689070a9c70e4e077dd45f759">
  <xsd:schema xmlns:xsd="http://www.w3.org/2001/XMLSchema" xmlns:xs="http://www.w3.org/2001/XMLSchema" xmlns:p="http://schemas.microsoft.com/office/2006/metadata/properties" xmlns:ns2="3fe4006b-a289-42aa-b573-18d4a01291b0" xmlns:ns3="2da04172-f420-4617-a449-b2d778c2d30d" xmlns:ns4="d08a1ff0-7706-4c46-a67f-3bd6ac905f28" targetNamespace="http://schemas.microsoft.com/office/2006/metadata/properties" ma:root="true" ma:fieldsID="faf915338972264162c9e28cce4e2346" ns2:_="" ns3:_="" ns4:_="">
    <xsd:import namespace="3fe4006b-a289-42aa-b573-18d4a01291b0"/>
    <xsd:import namespace="2da04172-f420-4617-a449-b2d778c2d30d"/>
    <xsd:import namespace="d08a1ff0-7706-4c46-a67f-3bd6ac905f28"/>
    <xsd:element name="properties">
      <xsd:complexType>
        <xsd:sequence>
          <xsd:element name="documentManagement">
            <xsd:complexType>
              <xsd:all>
                <xsd:element ref="ns2:Drawer" minOccurs="0"/>
                <xsd:element ref="ns2:File" minOccurs="0"/>
                <xsd:element ref="ns2:MediaServiceKeyPoints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e4006b-a289-42aa-b573-18d4a01291b0" elementFormDefault="qualified">
    <xsd:import namespace="http://schemas.microsoft.com/office/2006/documentManagement/types"/>
    <xsd:import namespace="http://schemas.microsoft.com/office/infopath/2007/PartnerControls"/>
    <xsd:element name="Drawer" ma:index="8" nillable="true" ma:displayName="Drawer" ma:internalName="Drawer">
      <xsd:simpleType>
        <xsd:restriction base="dms:Text">
          <xsd:maxLength value="255"/>
        </xsd:restriction>
      </xsd:simpleType>
    </xsd:element>
    <xsd:element name="File" ma:index="9" nillable="true" ma:displayName="File" ma:internalName="File">
      <xsd:simpleType>
        <xsd:restriction base="dms:Text">
          <xsd:maxLength value="255"/>
        </xsd:restriction>
      </xsd:simpleType>
    </xsd:element>
    <xsd:element name="MediaServiceKeyPoints" ma:index="1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78659ce-e974-439c-978c-406e55449b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a04172-f420-4617-a449-b2d778c2d30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8a1ff0-7706-4c46-a67f-3bd6ac905f28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07ab99a-b17f-4810-b155-971bd208d9bb}" ma:internalName="TaxCatchAll" ma:showField="CatchAllData" ma:web="2da04172-f420-4617-a449-b2d778c2d3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02F01F-20D3-4505-A5EA-4EEFB66C5118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d08a1ff0-7706-4c46-a67f-3bd6ac905f28"/>
    <ds:schemaRef ds:uri="2da04172-f420-4617-a449-b2d778c2d30d"/>
    <ds:schemaRef ds:uri="3fe4006b-a289-42aa-b573-18d4a01291b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ABFC8CA-03C9-48FB-B9F5-CF31C9B91A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e4006b-a289-42aa-b573-18d4a01291b0"/>
    <ds:schemaRef ds:uri="2da04172-f420-4617-a449-b2d778c2d30d"/>
    <ds:schemaRef ds:uri="d08a1ff0-7706-4c46-a67f-3bd6ac905f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60CC31-BCCD-4962-B1D2-3748F06F76F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a33c544-865e-44a4-836f-bc51800f6c5e}" enabled="0" method="" siteId="{4a33c544-865e-44a4-836f-bc51800f6c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148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 McKendrick</dc:creator>
  <cp:lastModifiedBy>Jan McKendrick</cp:lastModifiedBy>
  <cp:revision>5</cp:revision>
  <dcterms:created xsi:type="dcterms:W3CDTF">2023-11-03T12:37:03Z</dcterms:created>
  <dcterms:modified xsi:type="dcterms:W3CDTF">2024-10-08T11:18:22Z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0x0101009F7F932860AAC54BA33E9DFC912E85DC</vt:lpwstr>
  </property>
  <property fmtid="{D5CDD505-2E9C-101B-9397-08002B2CF9AE}" pid="3" name="MediaServiceImageTags">
    <vt:lpwstr/>
  </property>
</Properties>
</file>