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62" r:id="rId4"/>
    <p:sldId id="263" r:id="rId5"/>
    <p:sldId id="257" r:id="rId6"/>
    <p:sldId id="258" r:id="rId7"/>
    <p:sldId id="259" r:id="rId8"/>
    <p:sldId id="264" r:id="rId9"/>
    <p:sldId id="276" r:id="rId10"/>
    <p:sldId id="275" r:id="rId11"/>
    <p:sldId id="27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16E9CC-2C8D-427F-8B76-9C6DA4400D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DB8326C-4ABE-4EBE-B935-1FCB68455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450928-F74F-442F-8C4E-CB15A0237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56A1F-CA5F-4FE1-ADE7-B58700C23450}" type="datetimeFigureOut">
              <a:rPr lang="fr-FR" smtClean="0"/>
              <a:t>22/10/2024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D108A44-5BDC-4079-A86B-9F92A87AA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40A6B27-6385-4909-B29D-F5B36FDB8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25E3D-C2DE-45D0-8916-CA6488A97E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1326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62B81F-07B6-41EE-A5C9-8CE92579B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93CCB31-D04D-4644-8369-F769F1D8E0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A439F7B-E10A-47D9-92BF-D593617E7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56A1F-CA5F-4FE1-ADE7-B58700C23450}" type="datetimeFigureOut">
              <a:rPr lang="fr-FR" smtClean="0"/>
              <a:t>22/10/2024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0AB39C7-0B58-4CB9-A1AA-8362F96BB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610A16A-5938-4058-A2C9-24872E10E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25E3D-C2DE-45D0-8916-CA6488A97E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6576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94EE2C-0762-4527-8B0A-FFB076303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FBB8558-ECEF-4EAD-B88E-BCB8D26760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21565A3-FD23-4CB5-989D-39317C668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56A1F-CA5F-4FE1-ADE7-B58700C23450}" type="datetimeFigureOut">
              <a:rPr lang="fr-FR" smtClean="0"/>
              <a:t>22/10/2024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945296-3961-42E8-B457-3AF071EAB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5C0D1AB-871E-4F34-8E68-913AE6619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25E3D-C2DE-45D0-8916-CA6488A97E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020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88DF07-C916-4DAD-A8A7-C3462D38D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FE70204-C2E1-427B-BD99-D2A6FABA4C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DE496BB-9658-4B13-AEF1-38158D65A8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232C40E-25C6-4990-8F9B-1D06A0861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56A1F-CA5F-4FE1-ADE7-B58700C23450}" type="datetimeFigureOut">
              <a:rPr lang="fr-FR" smtClean="0"/>
              <a:t>22/10/2024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6271B6D-9DE7-42FE-B74D-9E7FBF885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52614A-5E76-469B-ADB7-CEC2B88CB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25E3D-C2DE-45D0-8916-CA6488A97E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4567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91F71A-D57B-4675-9A90-C6C4213BE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CA3567F-4AD0-4A45-881A-F545BF0F4E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548A00F-5F66-4DC7-8105-5AC148C75E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A90A8B2-9843-4F35-BE99-EF15F47A60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C7434D6-612F-4AA1-AA9E-3881DF7885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5A0D482-5F8C-4DD1-BD71-30363907E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56A1F-CA5F-4FE1-ADE7-B58700C23450}" type="datetimeFigureOut">
              <a:rPr lang="fr-FR" smtClean="0"/>
              <a:t>22/10/2024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1FFCD0D-32C5-446C-BFD7-D195573E0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F853C3B-F62F-46C7-8D79-67F894182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25E3D-C2DE-45D0-8916-CA6488A97E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6922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0B91D4-C6C5-4FB6-900F-302A58E3A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D58B30F-3110-4BB3-BCDA-583335042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56A1F-CA5F-4FE1-ADE7-B58700C23450}" type="datetimeFigureOut">
              <a:rPr lang="fr-FR" smtClean="0"/>
              <a:t>22/10/2024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527D770-D837-4CFD-9DA5-BA282D3A4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467CF8D-E60D-4EA4-810A-9B95417FF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25E3D-C2DE-45D0-8916-CA6488A97E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5624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BDB4F54-17C0-44F8-834E-D87E6439E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56A1F-CA5F-4FE1-ADE7-B58700C23450}" type="datetimeFigureOut">
              <a:rPr lang="fr-FR" smtClean="0"/>
              <a:t>22/10/2024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BD1DB38-0627-484A-BC00-A88ED57C8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3DF8893-105B-44A6-B216-738A8EB28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25E3D-C2DE-45D0-8916-CA6488A97E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7064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4BF062-0D46-4E3C-86C3-565914FC6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CEB28F2-A0FA-4A39-8144-B7B1E7C25F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58C5CB0-2430-4B1F-831A-D45F80AC6B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B4E0B32-C484-4F0B-A851-4BFF01052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56A1F-CA5F-4FE1-ADE7-B58700C23450}" type="datetimeFigureOut">
              <a:rPr lang="fr-FR" smtClean="0"/>
              <a:t>22/10/2024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FB804E3-118E-4181-A0C0-48C7A9E8E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FD6E120-D43F-4AC9-A557-F3FAFECD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25E3D-C2DE-45D0-8916-CA6488A97E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4030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25E7B6-E009-4E55-ABE1-A4301026A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501591F-FA6D-4FDD-A2A3-AD75D0A608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C123199-4045-4D38-BD35-4E1F83FD1F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436AED4-70BA-45E2-9C0A-5922BE4A1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56A1F-CA5F-4FE1-ADE7-B58700C23450}" type="datetimeFigureOut">
              <a:rPr lang="fr-FR" smtClean="0"/>
              <a:t>22/10/2024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0E34737-0805-4E0D-9CE4-65E6B24EB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456DDE4-C942-42D3-9E1C-7BB2B6F08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25E3D-C2DE-45D0-8916-CA6488A97E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2852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56234F-DF04-4996-81ED-FFE0F5FE0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52B6102-1793-4316-B9EA-8A3DF99A25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6E5B8A7-53AC-4B5B-9B6B-D689DBB36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56A1F-CA5F-4FE1-ADE7-B58700C23450}" type="datetimeFigureOut">
              <a:rPr lang="fr-FR" smtClean="0"/>
              <a:t>22/10/2024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4FF4F3B-0B96-41BB-83A1-D6CE381E9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CDE8181-66FE-4F4D-916F-C492AF5F3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25E3D-C2DE-45D0-8916-CA6488A97E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9276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D420F27-F5DA-44C9-B9B7-55D66C6225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224B0C0-07E2-48A1-A5E4-FD9B14F289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9B4CE36-C251-434D-AB4E-5693D8030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56A1F-CA5F-4FE1-ADE7-B58700C23450}" type="datetimeFigureOut">
              <a:rPr lang="fr-FR" smtClean="0"/>
              <a:t>22/10/2024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9CB7AC-FCE3-49A7-9A9E-91EE1A968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252D96-2BE7-4DA2-8313-4B33A8AAE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25E3D-C2DE-45D0-8916-CA6488A97E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4125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9BB7B50-9B69-40F5-89C8-1B13F5861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9C9E62B-EA82-4F7B-9148-C430C0D3C2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7C141DE-A362-4F8B-B7D8-6C5B64C888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156A1F-CA5F-4FE1-ADE7-B58700C23450}" type="datetimeFigureOut">
              <a:rPr lang="fr-FR" smtClean="0"/>
              <a:t>22/10/2024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D6AD1D6-507B-4E8E-B322-2F3E708B50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F908B10-83D6-446D-8C7A-179C5438C7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325E3D-C2DE-45D0-8916-CA6488A97E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7693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682371F-4266-47A7-809D-E185C084B7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3728435"/>
              </p:ext>
            </p:extLst>
          </p:nvPr>
        </p:nvGraphicFramePr>
        <p:xfrm>
          <a:off x="1711567" y="1037459"/>
          <a:ext cx="8768865" cy="5254011"/>
        </p:xfrm>
        <a:graphic>
          <a:graphicData uri="http://schemas.openxmlformats.org/drawingml/2006/table">
            <a:tbl>
              <a:tblPr firstRow="1" firstCol="1" bandRow="1"/>
              <a:tblGrid>
                <a:gridCol w="1753773">
                  <a:extLst>
                    <a:ext uri="{9D8B030D-6E8A-4147-A177-3AD203B41FA5}">
                      <a16:colId xmlns:a16="http://schemas.microsoft.com/office/drawing/2014/main" val="3335772198"/>
                    </a:ext>
                  </a:extLst>
                </a:gridCol>
                <a:gridCol w="1753773">
                  <a:extLst>
                    <a:ext uri="{9D8B030D-6E8A-4147-A177-3AD203B41FA5}">
                      <a16:colId xmlns:a16="http://schemas.microsoft.com/office/drawing/2014/main" val="501770305"/>
                    </a:ext>
                  </a:extLst>
                </a:gridCol>
                <a:gridCol w="1753773">
                  <a:extLst>
                    <a:ext uri="{9D8B030D-6E8A-4147-A177-3AD203B41FA5}">
                      <a16:colId xmlns:a16="http://schemas.microsoft.com/office/drawing/2014/main" val="1546663779"/>
                    </a:ext>
                  </a:extLst>
                </a:gridCol>
                <a:gridCol w="1753773">
                  <a:extLst>
                    <a:ext uri="{9D8B030D-6E8A-4147-A177-3AD203B41FA5}">
                      <a16:colId xmlns:a16="http://schemas.microsoft.com/office/drawing/2014/main" val="1454125484"/>
                    </a:ext>
                  </a:extLst>
                </a:gridCol>
                <a:gridCol w="1753773">
                  <a:extLst>
                    <a:ext uri="{9D8B030D-6E8A-4147-A177-3AD203B41FA5}">
                      <a16:colId xmlns:a16="http://schemas.microsoft.com/office/drawing/2014/main" val="337934137"/>
                    </a:ext>
                  </a:extLst>
                </a:gridCol>
              </a:tblGrid>
              <a:tr h="4575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Program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Tissue</a:t>
                      </a:r>
                      <a:endParaRPr lang="fr-F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Type</a:t>
                      </a:r>
                      <a:endParaRPr lang="fr-F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Organisation</a:t>
                      </a:r>
                      <a:endParaRPr lang="fr-F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Tool</a:t>
                      </a:r>
                      <a:endParaRPr lang="fr-F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8463530"/>
                  </a:ext>
                </a:extLst>
              </a:tr>
              <a:tr h="13106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Profiler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FFPE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DNA: Target seq</a:t>
                      </a:r>
                      <a:endParaRPr lang="fr-F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RNA seq</a:t>
                      </a:r>
                      <a:endParaRPr lang="fr-F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CGH</a:t>
                      </a:r>
                      <a:endParaRPr lang="fr-F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Rhône Alpes: Data, analysis &amp; MTB centralized at CLB</a:t>
                      </a:r>
                      <a:endParaRPr lang="fr-F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 house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8047773"/>
                  </a:ext>
                </a:extLst>
              </a:tr>
              <a:tr h="7095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FMG2025 -AURAGEN</a:t>
                      </a:r>
                      <a:endParaRPr lang="fr-F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Frozen +/- FFPE</a:t>
                      </a:r>
                      <a:endParaRPr lang="fr-F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WGS, </a:t>
                      </a:r>
                      <a:r>
                        <a:rPr lang="fr-FR" sz="14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RNAseq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France, reports at CLB for MTB</a:t>
                      </a:r>
                      <a:endParaRPr lang="fr-F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National</a:t>
                      </a:r>
                      <a:endParaRPr lang="fr-F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0416739"/>
                  </a:ext>
                </a:extLst>
              </a:tr>
              <a:tr h="12136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PRISM portal</a:t>
                      </a:r>
                      <a:endParaRPr lang="fr-F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Plasma</a:t>
                      </a:r>
                      <a:endParaRPr lang="fr-F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Circulating</a:t>
                      </a: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4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target</a:t>
                      </a: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4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seq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France. In Rhône Alpes: Data, analysis &amp; MTB centralized at CLB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Fondation medecine</a:t>
                      </a:r>
                      <a:endParaRPr lang="fr-F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8392816"/>
                  </a:ext>
                </a:extLst>
              </a:tr>
              <a:tr h="15626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Routine</a:t>
                      </a:r>
                      <a:endParaRPr lang="fr-F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FFPE, Frozen</a:t>
                      </a:r>
                      <a:endParaRPr lang="fr-F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DNA: Target seq</a:t>
                      </a:r>
                      <a:endParaRPr lang="fr-F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RNA seq</a:t>
                      </a:r>
                      <a:endParaRPr lang="fr-F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Circulating target seq</a:t>
                      </a:r>
                      <a:endParaRPr lang="fr-F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CLB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Ariana, In house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592429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C8F911EA-DA1A-4E4F-826D-C90CE7F697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4112" y="560093"/>
            <a:ext cx="934377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fr-FR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Supplementary Table 1. Molecular analysis programs running at the CLB Molecular </a:t>
            </a:r>
            <a:r>
              <a:rPr kumimoji="0" lang="en-GB" altLang="fr-FR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Tumor</a:t>
            </a:r>
            <a:r>
              <a:rPr kumimoji="0" lang="en-GB" altLang="fr-FR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Board</a:t>
            </a:r>
            <a:endParaRPr kumimoji="0" lang="fr-FR" altLang="fr-FR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556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221A482-2885-4D4F-AE56-CFE1D27FCD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028" name="Image 2">
            <a:extLst>
              <a:ext uri="{FF2B5EF4-FFF2-40B4-BE49-F238E27FC236}">
                <a16:creationId xmlns:a16="http://schemas.microsoft.com/office/drawing/2014/main" id="{299CBF5E-603A-4F64-8EDF-4B0A7C5EF2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6961" y="665922"/>
            <a:ext cx="8478078" cy="477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70E2072-53B8-4DA4-8F80-7AB47511C3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4630" y="5645943"/>
            <a:ext cx="860274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fr-FR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Supplementary Figure 1. Types of input data allowed by </a:t>
            </a:r>
            <a:r>
              <a:rPr kumimoji="0" lang="en-GB" altLang="fr-FR" sz="16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DigitalECMT</a:t>
            </a:r>
            <a:r>
              <a:rPr kumimoji="0" lang="en-GB" altLang="fr-FR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Klineo, </a:t>
            </a:r>
            <a:r>
              <a:rPr kumimoji="0" lang="en-GB" altLang="fr-FR" sz="16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ScreenAct</a:t>
            </a:r>
            <a:r>
              <a:rPr kumimoji="0" lang="en-GB" altLang="fr-FR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kumimoji="0" lang="en-GB" altLang="fr-FR" sz="16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Trialing</a:t>
            </a:r>
            <a:endParaRPr kumimoji="0" lang="en-GB" altLang="fr-FR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4613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647B636D-34B1-43DD-BAC0-E85DF20642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0635088"/>
              </p:ext>
            </p:extLst>
          </p:nvPr>
        </p:nvGraphicFramePr>
        <p:xfrm>
          <a:off x="1320799" y="561526"/>
          <a:ext cx="9550401" cy="6004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716373851"/>
                    </a:ext>
                  </a:extLst>
                </a:gridCol>
                <a:gridCol w="1574800">
                  <a:extLst>
                    <a:ext uri="{9D8B030D-6E8A-4147-A177-3AD203B41FA5}">
                      <a16:colId xmlns:a16="http://schemas.microsoft.com/office/drawing/2014/main" val="1711493786"/>
                    </a:ext>
                  </a:extLst>
                </a:gridCol>
                <a:gridCol w="1574800">
                  <a:extLst>
                    <a:ext uri="{9D8B030D-6E8A-4147-A177-3AD203B41FA5}">
                      <a16:colId xmlns:a16="http://schemas.microsoft.com/office/drawing/2014/main" val="2735118101"/>
                    </a:ext>
                  </a:extLst>
                </a:gridCol>
                <a:gridCol w="241300">
                  <a:extLst>
                    <a:ext uri="{9D8B030D-6E8A-4147-A177-3AD203B41FA5}">
                      <a16:colId xmlns:a16="http://schemas.microsoft.com/office/drawing/2014/main" val="1639227415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3857315407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769768530"/>
                    </a:ext>
                  </a:extLst>
                </a:gridCol>
                <a:gridCol w="1524001">
                  <a:extLst>
                    <a:ext uri="{9D8B030D-6E8A-4147-A177-3AD203B41FA5}">
                      <a16:colId xmlns:a16="http://schemas.microsoft.com/office/drawing/2014/main" val="168939307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NCT</a:t>
                      </a:r>
                    </a:p>
                  </a:txBody>
                  <a:tcPr marL="6350" marR="635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CLINICALTRIALS.GOV STATUS</a:t>
                      </a:r>
                    </a:p>
                  </a:txBody>
                  <a:tcPr marL="6350" marR="635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CONTACT’S STATUS </a:t>
                      </a:r>
                    </a:p>
                  </a:txBody>
                  <a:tcPr marL="6350" marR="635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NCT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CLINICALTRIALS.GOV STATUS</a:t>
                      </a:r>
                    </a:p>
                  </a:txBody>
                  <a:tcPr marL="6350" marR="635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CONTACT’S STATUS </a:t>
                      </a:r>
                    </a:p>
                  </a:txBody>
                  <a:tcPr marL="6350" marR="635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391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NCT05143970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NCT04982926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</a:t>
                      </a:r>
                      <a:r>
                        <a:rPr lang="fr-FR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response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46948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NCT04862663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NCT05865990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</a:t>
                      </a:r>
                      <a:r>
                        <a:rPr lang="fr-FR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response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3837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NCT04644068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NCT05853575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</a:t>
                      </a:r>
                      <a:r>
                        <a:rPr lang="fr-FR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response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73568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NCT03424005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NCT05307705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</a:t>
                      </a:r>
                      <a:r>
                        <a:rPr lang="fr-FR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response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60492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NCT04449874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NCT05512377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90249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NCT03006172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NCT05445778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 </a:t>
                      </a:r>
                      <a:r>
                        <a:rPr lang="fr-FR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yet</a:t>
                      </a:r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recruiting</a:t>
                      </a:r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Europe</a:t>
                      </a:r>
                    </a:p>
                  </a:txBody>
                  <a:tcPr marL="6350" marR="635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response</a:t>
                      </a:r>
                    </a:p>
                  </a:txBody>
                  <a:tcPr marL="6350" marR="635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1822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NCT05646862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NCT05456685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response</a:t>
                      </a:r>
                    </a:p>
                  </a:txBody>
                  <a:tcPr marL="6350" marR="635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40395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NCT05063786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</a:t>
                      </a:r>
                      <a:r>
                        <a:rPr lang="fr-FR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response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NCT04857372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response</a:t>
                      </a:r>
                    </a:p>
                  </a:txBody>
                  <a:tcPr marL="6350" marR="635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88343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NCT05501886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</a:t>
                      </a:r>
                      <a:r>
                        <a:rPr lang="fr-FR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response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NCT05876754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9289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NCT05216432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</a:t>
                      </a:r>
                      <a:r>
                        <a:rPr lang="fr-FR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response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NCT04116541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 </a:t>
                      </a:r>
                      <a:r>
                        <a:rPr lang="fr-FR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yet</a:t>
                      </a:r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recruiting</a:t>
                      </a:r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Europe</a:t>
                      </a:r>
                    </a:p>
                  </a:txBody>
                  <a:tcPr marL="6350" marR="635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response</a:t>
                      </a:r>
                    </a:p>
                  </a:txBody>
                  <a:tcPr marL="6350" marR="635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1366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NCT05654623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</a:t>
                      </a:r>
                      <a:r>
                        <a:rPr lang="fr-FR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response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NCT05650879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response</a:t>
                      </a:r>
                    </a:p>
                  </a:txBody>
                  <a:tcPr marL="6350" marR="635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2133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NCT04720729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</a:t>
                      </a:r>
                      <a:r>
                        <a:rPr lang="fr-FR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response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NCT04595266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</a:t>
                      </a:r>
                      <a:r>
                        <a:rPr lang="fr-FR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response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26493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NCT05768139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NCT05639751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32207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NCT05810870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</a:t>
                      </a:r>
                      <a:r>
                        <a:rPr lang="fr-FR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response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NCT04925284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response</a:t>
                      </a:r>
                    </a:p>
                  </a:txBody>
                  <a:tcPr marL="6350" marR="635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07454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NCT06039384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</a:t>
                      </a:r>
                      <a:r>
                        <a:rPr lang="fr-FR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response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NCT05840211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58846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NCT04570943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NCT05386108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response</a:t>
                      </a:r>
                    </a:p>
                  </a:txBody>
                  <a:tcPr marL="6350" marR="635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22396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NCT05988814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NCT04965766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response</a:t>
                      </a:r>
                    </a:p>
                  </a:txBody>
                  <a:tcPr marL="6350" marR="635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3246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NCT04493632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NCT04653740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04236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NCT05181605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</a:t>
                      </a:r>
                      <a:r>
                        <a:rPr lang="fr-FR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response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NCT04601857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</a:t>
                      </a:r>
                      <a:r>
                        <a:rPr lang="fr-FR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response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90256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NCT05466799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NCT05544552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</a:t>
                      </a:r>
                      <a:r>
                        <a:rPr lang="fr-FR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response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17102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NCT04300790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NCT05076396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</a:t>
                      </a:r>
                      <a:r>
                        <a:rPr lang="fr-FR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response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24532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NCT03742895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NCT05659914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70487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NCT05094336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</a:t>
                      </a:r>
                      <a:r>
                        <a:rPr lang="fr-FR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response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NCT05841563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</a:t>
                      </a:r>
                      <a:r>
                        <a:rPr lang="fr-FR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response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69990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NCT04794699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NCT03915678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</a:t>
                      </a:r>
                      <a:r>
                        <a:rPr lang="fr-FR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response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26749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NCT03767075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NCT05403554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</a:t>
                      </a:r>
                      <a:r>
                        <a:rPr lang="fr-FR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response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0666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NCT06024174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 </a:t>
                      </a:r>
                      <a:r>
                        <a:rPr lang="fr-FR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yet</a:t>
                      </a:r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recruiting</a:t>
                      </a:r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Europe</a:t>
                      </a:r>
                    </a:p>
                  </a:txBody>
                  <a:tcPr marL="6350" marR="635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</a:t>
                      </a:r>
                      <a:r>
                        <a:rPr lang="fr-FR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response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NCT04758780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</a:t>
                      </a:r>
                      <a:r>
                        <a:rPr lang="fr-FR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response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80105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NCT05955170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</a:t>
                      </a:r>
                      <a:r>
                        <a:rPr lang="fr-FR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response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NCT05325866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350" marR="635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</a:t>
                      </a:r>
                      <a:r>
                        <a:rPr lang="fr-FR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response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8339767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65EFCB8A-76BF-4D70-BB3F-830174564A8B}"/>
              </a:ext>
            </a:extLst>
          </p:cNvPr>
          <p:cNvSpPr txBox="1"/>
          <p:nvPr/>
        </p:nvSpPr>
        <p:spPr>
          <a:xfrm>
            <a:off x="1180272" y="104138"/>
            <a:ext cx="6097656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Supplementary Table 2. Contact and answers of clinical trials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3424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EF3DA30B-375E-4206-958E-9B4B5B2C58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8610369"/>
              </p:ext>
            </p:extLst>
          </p:nvPr>
        </p:nvGraphicFramePr>
        <p:xfrm>
          <a:off x="2026170" y="2161547"/>
          <a:ext cx="8139659" cy="3777520"/>
        </p:xfrm>
        <a:graphic>
          <a:graphicData uri="http://schemas.openxmlformats.org/drawingml/2006/table">
            <a:tbl>
              <a:tblPr firstRow="1" firstCol="1" bandRow="1"/>
              <a:tblGrid>
                <a:gridCol w="1923097">
                  <a:extLst>
                    <a:ext uri="{9D8B030D-6E8A-4147-A177-3AD203B41FA5}">
                      <a16:colId xmlns:a16="http://schemas.microsoft.com/office/drawing/2014/main" val="2458007600"/>
                    </a:ext>
                  </a:extLst>
                </a:gridCol>
                <a:gridCol w="1667879">
                  <a:extLst>
                    <a:ext uri="{9D8B030D-6E8A-4147-A177-3AD203B41FA5}">
                      <a16:colId xmlns:a16="http://schemas.microsoft.com/office/drawing/2014/main" val="2804627088"/>
                    </a:ext>
                  </a:extLst>
                </a:gridCol>
                <a:gridCol w="1694340">
                  <a:extLst>
                    <a:ext uri="{9D8B030D-6E8A-4147-A177-3AD203B41FA5}">
                      <a16:colId xmlns:a16="http://schemas.microsoft.com/office/drawing/2014/main" val="518095340"/>
                    </a:ext>
                  </a:extLst>
                </a:gridCol>
                <a:gridCol w="1694340">
                  <a:extLst>
                    <a:ext uri="{9D8B030D-6E8A-4147-A177-3AD203B41FA5}">
                      <a16:colId xmlns:a16="http://schemas.microsoft.com/office/drawing/2014/main" val="2143209083"/>
                    </a:ext>
                  </a:extLst>
                </a:gridCol>
                <a:gridCol w="1160003">
                  <a:extLst>
                    <a:ext uri="{9D8B030D-6E8A-4147-A177-3AD203B41FA5}">
                      <a16:colId xmlns:a16="http://schemas.microsoft.com/office/drawing/2014/main" val="329839773"/>
                    </a:ext>
                  </a:extLst>
                </a:gridCol>
              </a:tblGrid>
              <a:tr h="7498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200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200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Status of the CLB’s trials on the local database</a:t>
                      </a:r>
                      <a:endParaRPr lang="fr-FR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200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8192227"/>
                  </a:ext>
                </a:extLst>
              </a:tr>
              <a:tr h="5030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200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200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Recruiting</a:t>
                      </a:r>
                      <a:endParaRPr lang="fr-FR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Not recruiting</a:t>
                      </a:r>
                      <a:endParaRPr lang="fr-FR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200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6239775"/>
                  </a:ext>
                </a:extLst>
              </a:tr>
              <a:tr h="749895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Status of the CLB’s trials on ClinicalTrials.gov </a:t>
                      </a:r>
                      <a:endParaRPr lang="fr-FR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Recruiting</a:t>
                      </a:r>
                      <a:endParaRPr lang="fr-FR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fr-FR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fr-FR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Sensitivity= 0.80</a:t>
                      </a:r>
                      <a:endParaRPr lang="fr-FR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9121182"/>
                  </a:ext>
                </a:extLst>
              </a:tr>
              <a:tr h="74989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Not recruiting</a:t>
                      </a:r>
                      <a:endParaRPr lang="fr-FR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fr-FR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fr-FR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Specificity= 0.62</a:t>
                      </a:r>
                      <a:endParaRPr lang="fr-FR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2768579"/>
                  </a:ext>
                </a:extLst>
              </a:tr>
              <a:tr h="10247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200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200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Precision= 0.72</a:t>
                      </a:r>
                      <a:endParaRPr lang="fr-FR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Negative</a:t>
                      </a: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6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Predictive</a:t>
                      </a: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Value= 0.72</a:t>
                      </a:r>
                      <a:endParaRPr lang="fr-FR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Accuracy</a:t>
                      </a: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= 0.72</a:t>
                      </a:r>
                      <a:endParaRPr lang="fr-FR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6813464"/>
                  </a:ext>
                </a:extLst>
              </a:tr>
            </a:tbl>
          </a:graphicData>
        </a:graphic>
      </p:graphicFrame>
      <p:sp>
        <p:nvSpPr>
          <p:cNvPr id="5" name="Rectangle 2">
            <a:extLst>
              <a:ext uri="{FF2B5EF4-FFF2-40B4-BE49-F238E27FC236}">
                <a16:creationId xmlns:a16="http://schemas.microsoft.com/office/drawing/2014/main" id="{A6C17FC9-3100-4D5B-BFF9-0B3C71332A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5310" y="1282778"/>
            <a:ext cx="972137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fr-FR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Supplementary Table 3. Confusion matrix of </a:t>
            </a:r>
            <a:r>
              <a:rPr kumimoji="0" lang="en-GB" altLang="fr-FR" sz="16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ClinicalTrials.gov’s</a:t>
            </a:r>
            <a:r>
              <a:rPr kumimoji="0" lang="en-GB" altLang="fr-FR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status for the CLB’s trials in comparison with the status of our local database</a:t>
            </a:r>
            <a:endParaRPr kumimoji="0" lang="en-GB" altLang="fr-FR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1320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E728A697-D060-4B90-ABBA-AE0AA47FD9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2049" name="Image 8">
            <a:extLst>
              <a:ext uri="{FF2B5EF4-FFF2-40B4-BE49-F238E27FC236}">
                <a16:creationId xmlns:a16="http://schemas.microsoft.com/office/drawing/2014/main" id="{6C20D042-CFE8-4260-B33E-7171CB36D9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4442" y="1282148"/>
            <a:ext cx="6023113" cy="3619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1D7D179F-8062-4392-B01F-7335C93D05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0460" y="5045453"/>
            <a:ext cx="533107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fr-FR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Supplementary Figure 2. Distribution of the 157 patients’ age</a:t>
            </a:r>
            <a:endParaRPr kumimoji="0" lang="en-GB" altLang="fr-FR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2189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4CB2AD7B-2669-46D5-A348-DD84361FC4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3073" name="Image 9">
            <a:extLst>
              <a:ext uri="{FF2B5EF4-FFF2-40B4-BE49-F238E27FC236}">
                <a16:creationId xmlns:a16="http://schemas.microsoft.com/office/drawing/2014/main" id="{8BEB02B3-6A32-4C47-9889-AFA4C974DF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0934" y="983974"/>
            <a:ext cx="6510132" cy="3876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0845445D-3AA6-4312-B307-44DA9A977E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51142" y="5107573"/>
            <a:ext cx="668971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fr-FR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Supplementary Figure 3. Distribution of the 157 patients’ performance status</a:t>
            </a:r>
            <a:endParaRPr kumimoji="0" lang="en-GB" altLang="fr-FR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1252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CEB34405-1F64-4471-9A97-F4622D60B3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B1D5C915-5244-4DBD-9150-D8DDFDD94F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9518" y="5407453"/>
            <a:ext cx="931296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fr-FR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Supplementary Figure 4. Distribution of the number of clinical trials per patient for each tool. </a:t>
            </a:r>
            <a:br>
              <a:rPr kumimoji="0" lang="en-GB" altLang="fr-FR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en-GB" altLang="fr-F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Each colour represents one tool. Each bar represents the number of patients for which the tool suggested the number of trials indicated on the x-axis. </a:t>
            </a:r>
            <a:endParaRPr kumimoji="0" lang="en-GB" altLang="fr-FR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BD06EE2-F807-4B9A-B288-C2C831039F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44953"/>
            <a:ext cx="114300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5586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90EBC496-4D3B-43C4-9390-4B2E2065F114}"/>
              </a:ext>
            </a:extLst>
          </p:cNvPr>
          <p:cNvSpPr txBox="1"/>
          <p:nvPr/>
        </p:nvSpPr>
        <p:spPr>
          <a:xfrm>
            <a:off x="4260554" y="703971"/>
            <a:ext cx="3670891" cy="1045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Table 4. Average confusion matrices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br>
              <a:rPr lang="en-GB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fr-FR" dirty="0"/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99A8A319-FE90-4F05-B848-2ABC361EE8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3850705"/>
              </p:ext>
            </p:extLst>
          </p:nvPr>
        </p:nvGraphicFramePr>
        <p:xfrm>
          <a:off x="1863886" y="1538052"/>
          <a:ext cx="3973386" cy="1467696"/>
        </p:xfrm>
        <a:graphic>
          <a:graphicData uri="http://schemas.openxmlformats.org/drawingml/2006/table">
            <a:tbl>
              <a:tblPr firstRow="1" firstCol="1" bandRow="1"/>
              <a:tblGrid>
                <a:gridCol w="1324462">
                  <a:extLst>
                    <a:ext uri="{9D8B030D-6E8A-4147-A177-3AD203B41FA5}">
                      <a16:colId xmlns:a16="http://schemas.microsoft.com/office/drawing/2014/main" val="866964896"/>
                    </a:ext>
                  </a:extLst>
                </a:gridCol>
                <a:gridCol w="1324462">
                  <a:extLst>
                    <a:ext uri="{9D8B030D-6E8A-4147-A177-3AD203B41FA5}">
                      <a16:colId xmlns:a16="http://schemas.microsoft.com/office/drawing/2014/main" val="180682633"/>
                    </a:ext>
                  </a:extLst>
                </a:gridCol>
                <a:gridCol w="1324462">
                  <a:extLst>
                    <a:ext uri="{9D8B030D-6E8A-4147-A177-3AD203B41FA5}">
                      <a16:colId xmlns:a16="http://schemas.microsoft.com/office/drawing/2014/main" val="3973576009"/>
                    </a:ext>
                  </a:extLst>
                </a:gridCol>
              </a:tblGrid>
              <a:tr h="4892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Retrieved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Not retrieved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6584832"/>
                  </a:ext>
                </a:extLst>
              </a:tr>
              <a:tr h="4892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Eligible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0.45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1.78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1110754"/>
                  </a:ext>
                </a:extLst>
              </a:tr>
              <a:tr h="4892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Ineligible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1.10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85 322.68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7027927"/>
                  </a:ext>
                </a:extLst>
              </a:tr>
            </a:tbl>
          </a:graphicData>
        </a:graphic>
      </p:graphicFrame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9A9646A8-C1C1-433F-B7C4-6B06628237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9999236"/>
              </p:ext>
            </p:extLst>
          </p:nvPr>
        </p:nvGraphicFramePr>
        <p:xfrm>
          <a:off x="6563477" y="1538052"/>
          <a:ext cx="3973386" cy="1467696"/>
        </p:xfrm>
        <a:graphic>
          <a:graphicData uri="http://schemas.openxmlformats.org/drawingml/2006/table">
            <a:tbl>
              <a:tblPr firstRow="1" firstCol="1" bandRow="1"/>
              <a:tblGrid>
                <a:gridCol w="1324462">
                  <a:extLst>
                    <a:ext uri="{9D8B030D-6E8A-4147-A177-3AD203B41FA5}">
                      <a16:colId xmlns:a16="http://schemas.microsoft.com/office/drawing/2014/main" val="3858646642"/>
                    </a:ext>
                  </a:extLst>
                </a:gridCol>
                <a:gridCol w="1324462">
                  <a:extLst>
                    <a:ext uri="{9D8B030D-6E8A-4147-A177-3AD203B41FA5}">
                      <a16:colId xmlns:a16="http://schemas.microsoft.com/office/drawing/2014/main" val="3683362318"/>
                    </a:ext>
                  </a:extLst>
                </a:gridCol>
                <a:gridCol w="1324462">
                  <a:extLst>
                    <a:ext uri="{9D8B030D-6E8A-4147-A177-3AD203B41FA5}">
                      <a16:colId xmlns:a16="http://schemas.microsoft.com/office/drawing/2014/main" val="2926189613"/>
                    </a:ext>
                  </a:extLst>
                </a:gridCol>
              </a:tblGrid>
              <a:tr h="4892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Retrieved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Not retrieved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2228624"/>
                  </a:ext>
                </a:extLst>
              </a:tr>
              <a:tr h="4892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Eligible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1.02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1.20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6866690"/>
                  </a:ext>
                </a:extLst>
              </a:tr>
              <a:tr h="4892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Ineligible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1.07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85 322.71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3431679"/>
                  </a:ext>
                </a:extLst>
              </a:tr>
            </a:tbl>
          </a:graphicData>
        </a:graphic>
      </p:graphicFrame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B983B98D-12B4-483C-BEC8-7F07A94934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6292240"/>
              </p:ext>
            </p:extLst>
          </p:nvPr>
        </p:nvGraphicFramePr>
        <p:xfrm>
          <a:off x="1863886" y="3483810"/>
          <a:ext cx="3973386" cy="1467696"/>
        </p:xfrm>
        <a:graphic>
          <a:graphicData uri="http://schemas.openxmlformats.org/drawingml/2006/table">
            <a:tbl>
              <a:tblPr firstRow="1" firstCol="1" bandRow="1"/>
              <a:tblGrid>
                <a:gridCol w="1324462">
                  <a:extLst>
                    <a:ext uri="{9D8B030D-6E8A-4147-A177-3AD203B41FA5}">
                      <a16:colId xmlns:a16="http://schemas.microsoft.com/office/drawing/2014/main" val="66051307"/>
                    </a:ext>
                  </a:extLst>
                </a:gridCol>
                <a:gridCol w="1324462">
                  <a:extLst>
                    <a:ext uri="{9D8B030D-6E8A-4147-A177-3AD203B41FA5}">
                      <a16:colId xmlns:a16="http://schemas.microsoft.com/office/drawing/2014/main" val="2604936000"/>
                    </a:ext>
                  </a:extLst>
                </a:gridCol>
                <a:gridCol w="1324462">
                  <a:extLst>
                    <a:ext uri="{9D8B030D-6E8A-4147-A177-3AD203B41FA5}">
                      <a16:colId xmlns:a16="http://schemas.microsoft.com/office/drawing/2014/main" val="2345871898"/>
                    </a:ext>
                  </a:extLst>
                </a:gridCol>
              </a:tblGrid>
              <a:tr h="4892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Retrieved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Not retrieved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9377521"/>
                  </a:ext>
                </a:extLst>
              </a:tr>
              <a:tr h="4892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Eligible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0.62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1.60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8994991"/>
                  </a:ext>
                </a:extLst>
              </a:tr>
              <a:tr h="4892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Ineligible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1.31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85 322.47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4056550"/>
                  </a:ext>
                </a:extLst>
              </a:tr>
            </a:tbl>
          </a:graphicData>
        </a:graphic>
      </p:graphicFrame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1B567E1-9A4F-4A3D-8F9F-39FE34AF0A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5719552"/>
              </p:ext>
            </p:extLst>
          </p:nvPr>
        </p:nvGraphicFramePr>
        <p:xfrm>
          <a:off x="6563477" y="3483810"/>
          <a:ext cx="3973386" cy="1467696"/>
        </p:xfrm>
        <a:graphic>
          <a:graphicData uri="http://schemas.openxmlformats.org/drawingml/2006/table">
            <a:tbl>
              <a:tblPr firstRow="1" firstCol="1" bandRow="1"/>
              <a:tblGrid>
                <a:gridCol w="1324462">
                  <a:extLst>
                    <a:ext uri="{9D8B030D-6E8A-4147-A177-3AD203B41FA5}">
                      <a16:colId xmlns:a16="http://schemas.microsoft.com/office/drawing/2014/main" val="819747120"/>
                    </a:ext>
                  </a:extLst>
                </a:gridCol>
                <a:gridCol w="1324462">
                  <a:extLst>
                    <a:ext uri="{9D8B030D-6E8A-4147-A177-3AD203B41FA5}">
                      <a16:colId xmlns:a16="http://schemas.microsoft.com/office/drawing/2014/main" val="3763019083"/>
                    </a:ext>
                  </a:extLst>
                </a:gridCol>
                <a:gridCol w="1324462">
                  <a:extLst>
                    <a:ext uri="{9D8B030D-6E8A-4147-A177-3AD203B41FA5}">
                      <a16:colId xmlns:a16="http://schemas.microsoft.com/office/drawing/2014/main" val="756746552"/>
                    </a:ext>
                  </a:extLst>
                </a:gridCol>
              </a:tblGrid>
              <a:tr h="4892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Retrieved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Not retrieved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2408509"/>
                  </a:ext>
                </a:extLst>
              </a:tr>
              <a:tr h="4892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Eligible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0.85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1.37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9882885"/>
                  </a:ext>
                </a:extLst>
              </a:tr>
              <a:tr h="4892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Ineligible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2.37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85 321.41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5116121"/>
                  </a:ext>
                </a:extLst>
              </a:tr>
            </a:tbl>
          </a:graphicData>
        </a:graphic>
      </p:graphicFrame>
      <p:sp>
        <p:nvSpPr>
          <p:cNvPr id="15" name="ZoneTexte 14">
            <a:extLst>
              <a:ext uri="{FF2B5EF4-FFF2-40B4-BE49-F238E27FC236}">
                <a16:creationId xmlns:a16="http://schemas.microsoft.com/office/drawing/2014/main" id="{D29322D9-8429-4A16-B671-503DA7EC70E9}"/>
              </a:ext>
            </a:extLst>
          </p:cNvPr>
          <p:cNvSpPr txBox="1"/>
          <p:nvPr/>
        </p:nvSpPr>
        <p:spPr>
          <a:xfrm>
            <a:off x="3750190" y="5429568"/>
            <a:ext cx="4734147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Digital ECMT. </a:t>
            </a:r>
            <a:r>
              <a:rPr lang="en-GB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Klineo. </a:t>
            </a:r>
            <a:r>
              <a:rPr lang="en-GB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Trialing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GB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ScreenAct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62642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5">
            <a:extLst>
              <a:ext uri="{FF2B5EF4-FFF2-40B4-BE49-F238E27FC236}">
                <a16:creationId xmlns:a16="http://schemas.microsoft.com/office/drawing/2014/main" id="{F1967E81-33C6-4BEF-9D37-2841B7EE2F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3425" y="1619438"/>
            <a:ext cx="7005149" cy="3619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8">
            <a:extLst>
              <a:ext uri="{FF2B5EF4-FFF2-40B4-BE49-F238E27FC236}">
                <a16:creationId xmlns:a16="http://schemas.microsoft.com/office/drawing/2014/main" id="{8B15E705-1276-4CA1-8F74-4508B0722A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7656" y="1003885"/>
            <a:ext cx="7516685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fr-FR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Supplementary Table 5. Synthetic example of trial matching tools ranking of trials.</a:t>
            </a:r>
            <a:endParaRPr kumimoji="0" lang="fr-FR" altLang="fr-FR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DEE2581A-7441-4FB3-96F2-AFA5629959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4635" y="5238561"/>
            <a:ext cx="7142725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fr-F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rankings of each tool are represented in this table. Eligible trials according to the patient’s criteria are in green, ineligible ones in red. </a:t>
            </a:r>
            <a:r>
              <a:rPr kumimoji="0" lang="en-US" altLang="fr-F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Trials a, c, d, g and h (green) are eligible and trials b, e, f, </a:t>
            </a:r>
            <a:r>
              <a:rPr kumimoji="0" lang="en-US" altLang="fr-FR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kumimoji="0" lang="en-US" altLang="fr-F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and j (red) are not correct. Tool F didn’t retrieve any trial.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85955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7">
            <a:extLst>
              <a:ext uri="{FF2B5EF4-FFF2-40B4-BE49-F238E27FC236}">
                <a16:creationId xmlns:a16="http://schemas.microsoft.com/office/drawing/2014/main" id="{34646A25-4E1B-4237-9D37-A57F161D42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675" y="1008375"/>
            <a:ext cx="7296650" cy="4403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8">
            <a:extLst>
              <a:ext uri="{FF2B5EF4-FFF2-40B4-BE49-F238E27FC236}">
                <a16:creationId xmlns:a16="http://schemas.microsoft.com/office/drawing/2014/main" id="{13A2DF76-8EB6-4EBD-B4D5-F5F20D6DBF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4996" y="5411745"/>
            <a:ext cx="6722007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fr-FR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Supplementary Figure 5. Metrics corresponding to the synthetic example.</a:t>
            </a:r>
            <a:endParaRPr kumimoji="0" lang="fr-FR" altLang="fr-FR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90629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3433668-218C-409F-96E7-F12488E11A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086083"/>
              </p:ext>
            </p:extLst>
          </p:nvPr>
        </p:nvGraphicFramePr>
        <p:xfrm>
          <a:off x="3594046" y="1532895"/>
          <a:ext cx="5003908" cy="4358248"/>
        </p:xfrm>
        <a:graphic>
          <a:graphicData uri="http://schemas.openxmlformats.org/drawingml/2006/table">
            <a:tbl>
              <a:tblPr firstRow="1" firstCol="1" bandRow="1"/>
              <a:tblGrid>
                <a:gridCol w="2501954">
                  <a:extLst>
                    <a:ext uri="{9D8B030D-6E8A-4147-A177-3AD203B41FA5}">
                      <a16:colId xmlns:a16="http://schemas.microsoft.com/office/drawing/2014/main" val="3533368490"/>
                    </a:ext>
                  </a:extLst>
                </a:gridCol>
                <a:gridCol w="2501954">
                  <a:extLst>
                    <a:ext uri="{9D8B030D-6E8A-4147-A177-3AD203B41FA5}">
                      <a16:colId xmlns:a16="http://schemas.microsoft.com/office/drawing/2014/main" val="3574832941"/>
                    </a:ext>
                  </a:extLst>
                </a:gridCol>
              </a:tblGrid>
              <a:tr h="5447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Ranking</a:t>
                      </a:r>
                      <a:endParaRPr lang="fr-F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AP@3 score</a:t>
                      </a:r>
                      <a:endParaRPr lang="fr-F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6840261"/>
                  </a:ext>
                </a:extLst>
              </a:tr>
              <a:tr h="5447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True, True, True</a:t>
                      </a:r>
                      <a:endParaRPr lang="fr-F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2058228"/>
                  </a:ext>
                </a:extLst>
              </a:tr>
              <a:tr h="5447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True, True, False</a:t>
                      </a:r>
                      <a:endParaRPr lang="fr-F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052236"/>
                  </a:ext>
                </a:extLst>
              </a:tr>
              <a:tr h="5447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True, False, False</a:t>
                      </a:r>
                      <a:endParaRPr lang="fr-F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fr-F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7103341"/>
                  </a:ext>
                </a:extLst>
              </a:tr>
              <a:tr h="5447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False, True, True</a:t>
                      </a:r>
                      <a:endParaRPr lang="fr-F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0.58</a:t>
                      </a:r>
                      <a:endParaRPr lang="fr-F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055354"/>
                  </a:ext>
                </a:extLst>
              </a:tr>
              <a:tr h="5447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False, True, False</a:t>
                      </a:r>
                      <a:endParaRPr lang="fr-F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</a:t>
                      </a:r>
                      <a:endParaRPr lang="fr-F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0642994"/>
                  </a:ext>
                </a:extLst>
              </a:tr>
              <a:tr h="5447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False, False, True</a:t>
                      </a:r>
                      <a:endParaRPr lang="fr-F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0.33</a:t>
                      </a:r>
                      <a:endParaRPr lang="fr-F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7771642"/>
                  </a:ext>
                </a:extLst>
              </a:tr>
              <a:tr h="5447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False, False, False</a:t>
                      </a:r>
                      <a:endParaRPr lang="fr-F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2417786"/>
                  </a:ext>
                </a:extLst>
              </a:tr>
            </a:tbl>
          </a:graphicData>
        </a:graphic>
      </p:graphicFrame>
      <p:sp>
        <p:nvSpPr>
          <p:cNvPr id="3" name="Rectangle 10">
            <a:extLst>
              <a:ext uri="{FF2B5EF4-FFF2-40B4-BE49-F238E27FC236}">
                <a16:creationId xmlns:a16="http://schemas.microsoft.com/office/drawing/2014/main" id="{F8F956FE-8942-4A31-83B7-36C0902043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3087" y="917342"/>
            <a:ext cx="6287436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fr-FR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Supplementary Table 6. Interpretation of AP@3 scores</a:t>
            </a:r>
            <a:endParaRPr kumimoji="0" lang="fr-FR" altLang="fr-FR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95632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DF25A8A-33D3-4B00-AEA1-B71B700925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7883808"/>
              </p:ext>
            </p:extLst>
          </p:nvPr>
        </p:nvGraphicFramePr>
        <p:xfrm>
          <a:off x="2884967" y="829339"/>
          <a:ext cx="6422066" cy="5808677"/>
        </p:xfrm>
        <a:graphic>
          <a:graphicData uri="http://schemas.openxmlformats.org/drawingml/2006/table">
            <a:tbl>
              <a:tblPr firstRow="1" firstCol="1" bandRow="1"/>
              <a:tblGrid>
                <a:gridCol w="1097913">
                  <a:extLst>
                    <a:ext uri="{9D8B030D-6E8A-4147-A177-3AD203B41FA5}">
                      <a16:colId xmlns:a16="http://schemas.microsoft.com/office/drawing/2014/main" val="2955856987"/>
                    </a:ext>
                  </a:extLst>
                </a:gridCol>
                <a:gridCol w="1056560">
                  <a:extLst>
                    <a:ext uri="{9D8B030D-6E8A-4147-A177-3AD203B41FA5}">
                      <a16:colId xmlns:a16="http://schemas.microsoft.com/office/drawing/2014/main" val="796478632"/>
                    </a:ext>
                  </a:extLst>
                </a:gridCol>
                <a:gridCol w="1056560">
                  <a:extLst>
                    <a:ext uri="{9D8B030D-6E8A-4147-A177-3AD203B41FA5}">
                      <a16:colId xmlns:a16="http://schemas.microsoft.com/office/drawing/2014/main" val="2793996831"/>
                    </a:ext>
                  </a:extLst>
                </a:gridCol>
                <a:gridCol w="1056560">
                  <a:extLst>
                    <a:ext uri="{9D8B030D-6E8A-4147-A177-3AD203B41FA5}">
                      <a16:colId xmlns:a16="http://schemas.microsoft.com/office/drawing/2014/main" val="1450608962"/>
                    </a:ext>
                  </a:extLst>
                </a:gridCol>
                <a:gridCol w="1056560">
                  <a:extLst>
                    <a:ext uri="{9D8B030D-6E8A-4147-A177-3AD203B41FA5}">
                      <a16:colId xmlns:a16="http://schemas.microsoft.com/office/drawing/2014/main" val="3698944485"/>
                    </a:ext>
                  </a:extLst>
                </a:gridCol>
                <a:gridCol w="1097913">
                  <a:extLst>
                    <a:ext uri="{9D8B030D-6E8A-4147-A177-3AD203B41FA5}">
                      <a16:colId xmlns:a16="http://schemas.microsoft.com/office/drawing/2014/main" val="3680522856"/>
                    </a:ext>
                  </a:extLst>
                </a:gridCol>
              </a:tblGrid>
              <a:tr h="3940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Metric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Digital ECMT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Klineo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Trialing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ScreenAct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5330517"/>
                  </a:ext>
                </a:extLst>
              </a:tr>
              <a:tr h="245796">
                <a:tc grid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Eligibility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3718849"/>
                  </a:ext>
                </a:extLst>
              </a:tr>
              <a:tr h="5098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AP@3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0.37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fr-FR" sz="105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sd</a:t>
                      </a: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0.47)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0.67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0.43)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0.39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0.45)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0.46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0.46)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0.47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0.47)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6942218"/>
                  </a:ext>
                </a:extLst>
              </a:tr>
              <a:tr h="5098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AP@5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0.37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0.46)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0.67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0.42)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0.40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0.44)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0.46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0.45)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0.47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0.45)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170172"/>
                  </a:ext>
                </a:extLst>
              </a:tr>
              <a:tr h="5098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AP@10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0.37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0.46)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0.66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fr-FR" sz="105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sd</a:t>
                      </a: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0.42)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0.38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0.42)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0.43)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0.46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0.45)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4524520"/>
                  </a:ext>
                </a:extLst>
              </a:tr>
              <a:tr h="245796">
                <a:tc grid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Status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641796"/>
                  </a:ext>
                </a:extLst>
              </a:tr>
              <a:tr h="5098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AP@3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0.62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0.48)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0.73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0.43)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0.51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0.48)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0.78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0.34)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0.66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0.45)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8239657"/>
                  </a:ext>
                </a:extLst>
              </a:tr>
              <a:tr h="5098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AP@5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0.62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0.48)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0.73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0.42)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0.51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fr-FR" sz="105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sd</a:t>
                      </a: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0.47)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0.77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0.33)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0.66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0.44)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0135921"/>
                  </a:ext>
                </a:extLst>
              </a:tr>
              <a:tr h="5098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AP@10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0.62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0.48)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0.73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0.42)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fr-FR" sz="105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sd</a:t>
                      </a: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0.47)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0.77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0.33)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0.66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0.44)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9334258"/>
                  </a:ext>
                </a:extLst>
              </a:tr>
              <a:tr h="245796">
                <a:tc grid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Eligibility</a:t>
                      </a:r>
                      <a:r>
                        <a:rPr lang="fr-FR" sz="105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+ </a:t>
                      </a:r>
                      <a:r>
                        <a:rPr lang="fr-FR" sz="105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Status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573813"/>
                  </a:ext>
                </a:extLst>
              </a:tr>
              <a:tr h="5098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AP@3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0.39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0.48)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0.66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0.42)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0.34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0.42)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0.42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fr-FR" sz="105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sd</a:t>
                      </a: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0.46)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0.46)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2585184"/>
                  </a:ext>
                </a:extLst>
              </a:tr>
              <a:tr h="5098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AP@5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0.39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0.46)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0.66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0.41)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0.33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0.41)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0.41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fr-FR" sz="105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sd</a:t>
                      </a: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0.44)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0.45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fr-FR" sz="105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sd</a:t>
                      </a: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0.45)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1524116"/>
                  </a:ext>
                </a:extLst>
              </a:tr>
              <a:tr h="5098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AP@10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0.39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0.46)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0.4)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0.32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0.38)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0.42)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0.44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fr-FR" sz="105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sd</a:t>
                      </a: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0.44)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6052879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82EB1AFA-D485-4216-B3F6-B51668EEB9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6708" y="356518"/>
            <a:ext cx="467858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fr-FR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Table 7. Average Precision results at ranks 3, 5 and 10</a:t>
            </a:r>
            <a:endParaRPr kumimoji="0" lang="en-GB" altLang="fr-FR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10134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EAD06D8-C62F-402F-B12C-F2B38A4D8C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9932897"/>
              </p:ext>
            </p:extLst>
          </p:nvPr>
        </p:nvGraphicFramePr>
        <p:xfrm>
          <a:off x="2785728" y="893731"/>
          <a:ext cx="6581556" cy="5801311"/>
        </p:xfrm>
        <a:graphic>
          <a:graphicData uri="http://schemas.openxmlformats.org/drawingml/2006/table">
            <a:tbl>
              <a:tblPr firstRow="1" firstCol="1" bandRow="1"/>
              <a:tblGrid>
                <a:gridCol w="1234512">
                  <a:extLst>
                    <a:ext uri="{9D8B030D-6E8A-4147-A177-3AD203B41FA5}">
                      <a16:colId xmlns:a16="http://schemas.microsoft.com/office/drawing/2014/main" val="3888501694"/>
                    </a:ext>
                  </a:extLst>
                </a:gridCol>
                <a:gridCol w="1028133">
                  <a:extLst>
                    <a:ext uri="{9D8B030D-6E8A-4147-A177-3AD203B41FA5}">
                      <a16:colId xmlns:a16="http://schemas.microsoft.com/office/drawing/2014/main" val="1960082452"/>
                    </a:ext>
                  </a:extLst>
                </a:gridCol>
                <a:gridCol w="1028133">
                  <a:extLst>
                    <a:ext uri="{9D8B030D-6E8A-4147-A177-3AD203B41FA5}">
                      <a16:colId xmlns:a16="http://schemas.microsoft.com/office/drawing/2014/main" val="3695522518"/>
                    </a:ext>
                  </a:extLst>
                </a:gridCol>
                <a:gridCol w="1028133">
                  <a:extLst>
                    <a:ext uri="{9D8B030D-6E8A-4147-A177-3AD203B41FA5}">
                      <a16:colId xmlns:a16="http://schemas.microsoft.com/office/drawing/2014/main" val="1882438383"/>
                    </a:ext>
                  </a:extLst>
                </a:gridCol>
                <a:gridCol w="1028133">
                  <a:extLst>
                    <a:ext uri="{9D8B030D-6E8A-4147-A177-3AD203B41FA5}">
                      <a16:colId xmlns:a16="http://schemas.microsoft.com/office/drawing/2014/main" val="1981546338"/>
                    </a:ext>
                  </a:extLst>
                </a:gridCol>
                <a:gridCol w="1234512">
                  <a:extLst>
                    <a:ext uri="{9D8B030D-6E8A-4147-A177-3AD203B41FA5}">
                      <a16:colId xmlns:a16="http://schemas.microsoft.com/office/drawing/2014/main" val="1611450115"/>
                    </a:ext>
                  </a:extLst>
                </a:gridCol>
              </a:tblGrid>
              <a:tr h="3867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Metric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Digital ECMT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Klineo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Trialing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ScreenAct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3712824"/>
                  </a:ext>
                </a:extLst>
              </a:tr>
              <a:tr h="241202">
                <a:tc grid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Eligibility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077907"/>
                  </a:ext>
                </a:extLst>
              </a:tr>
              <a:tr h="5003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NDCG@3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0.26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0.36)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0.56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0.39)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0.30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0.36)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0.33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0.35)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0.36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0.38)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8021370"/>
                  </a:ext>
                </a:extLst>
              </a:tr>
              <a:tr h="5003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NDCG@5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0.23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fr-FR" sz="105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sd</a:t>
                      </a: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0.32)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0.53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0.37)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0.29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0.33)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0.32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0.33)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0.34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0.35)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1860240"/>
                  </a:ext>
                </a:extLst>
              </a:tr>
              <a:tr h="5003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NDCG@10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0.21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0.30)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0.50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0.36)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0.28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0.32)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0.32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0.31)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0.33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0.34)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8710642"/>
                  </a:ext>
                </a:extLst>
              </a:tr>
              <a:tr h="241202">
                <a:tc grid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Status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320000"/>
                  </a:ext>
                </a:extLst>
              </a:tr>
              <a:tr h="5003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NDCG@3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0.53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0.44)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0.61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0.39)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0.4)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0.66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0.32)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0.40)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6091611"/>
                  </a:ext>
                </a:extLst>
              </a:tr>
              <a:tr h="5003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NDCG@5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0.38)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0.37)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0.33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0.35)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0.62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0.32)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0.49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fr-FR" sz="105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sd</a:t>
                      </a: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0.37)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0331806"/>
                  </a:ext>
                </a:extLst>
              </a:tr>
              <a:tr h="5003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NDCG@10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0.31)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0.46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0.32)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0.28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0.31)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0.56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0.31)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0.41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fr-FR" sz="105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sd</a:t>
                      </a: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0.33)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3417995"/>
                  </a:ext>
                </a:extLst>
              </a:tr>
              <a:tr h="241202">
                <a:tc grid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Eligibility + Status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369484"/>
                  </a:ext>
                </a:extLst>
              </a:tr>
              <a:tr h="5003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NDCG@3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0.28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0.36)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0.54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0.37)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0.32)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0.29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0.34)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0.34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0.37)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8108178"/>
                  </a:ext>
                </a:extLst>
              </a:tr>
              <a:tr h="5003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NDCG@5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0.33)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0.52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0.35)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0.23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0.30)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0.29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0.32)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0.32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0.34)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234699"/>
                  </a:ext>
                </a:extLst>
              </a:tr>
              <a:tr h="5003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NDCG@10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0.24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0.31)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0.50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0.35)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0.23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0.29)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0.30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0.32)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0.32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fr-FR" sz="105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sd</a:t>
                      </a: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0.33)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0988158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1DB2E4F5-970F-4FAF-8F52-8CBF5ED225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0655" y="253554"/>
            <a:ext cx="595068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fr-F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Table 8. Normalized Discounted Cumulative Gain results at ranks 3, 5 and 10. </a:t>
            </a:r>
            <a:r>
              <a:rPr kumimoji="0" lang="en-GB" altLang="fr-F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best score is 1 and the worst score is 0.</a:t>
            </a:r>
            <a:endParaRPr kumimoji="0" lang="en-GB" alt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0027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D5EC47E-9898-4B46-9474-3BF6B62A6A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8799052"/>
              </p:ext>
            </p:extLst>
          </p:nvPr>
        </p:nvGraphicFramePr>
        <p:xfrm>
          <a:off x="2768009" y="839972"/>
          <a:ext cx="6655982" cy="5818826"/>
        </p:xfrm>
        <a:graphic>
          <a:graphicData uri="http://schemas.openxmlformats.org/drawingml/2006/table">
            <a:tbl>
              <a:tblPr firstRow="1" firstCol="1" bandRow="1"/>
              <a:tblGrid>
                <a:gridCol w="1264223">
                  <a:extLst>
                    <a:ext uri="{9D8B030D-6E8A-4147-A177-3AD203B41FA5}">
                      <a16:colId xmlns:a16="http://schemas.microsoft.com/office/drawing/2014/main" val="866780712"/>
                    </a:ext>
                  </a:extLst>
                </a:gridCol>
                <a:gridCol w="1031884">
                  <a:extLst>
                    <a:ext uri="{9D8B030D-6E8A-4147-A177-3AD203B41FA5}">
                      <a16:colId xmlns:a16="http://schemas.microsoft.com/office/drawing/2014/main" val="1200858474"/>
                    </a:ext>
                  </a:extLst>
                </a:gridCol>
                <a:gridCol w="1031884">
                  <a:extLst>
                    <a:ext uri="{9D8B030D-6E8A-4147-A177-3AD203B41FA5}">
                      <a16:colId xmlns:a16="http://schemas.microsoft.com/office/drawing/2014/main" val="2990022278"/>
                    </a:ext>
                  </a:extLst>
                </a:gridCol>
                <a:gridCol w="1031884">
                  <a:extLst>
                    <a:ext uri="{9D8B030D-6E8A-4147-A177-3AD203B41FA5}">
                      <a16:colId xmlns:a16="http://schemas.microsoft.com/office/drawing/2014/main" val="647908011"/>
                    </a:ext>
                  </a:extLst>
                </a:gridCol>
                <a:gridCol w="1031884">
                  <a:extLst>
                    <a:ext uri="{9D8B030D-6E8A-4147-A177-3AD203B41FA5}">
                      <a16:colId xmlns:a16="http://schemas.microsoft.com/office/drawing/2014/main" val="718051070"/>
                    </a:ext>
                  </a:extLst>
                </a:gridCol>
                <a:gridCol w="1264223">
                  <a:extLst>
                    <a:ext uri="{9D8B030D-6E8A-4147-A177-3AD203B41FA5}">
                      <a16:colId xmlns:a16="http://schemas.microsoft.com/office/drawing/2014/main" val="833183828"/>
                    </a:ext>
                  </a:extLst>
                </a:gridCol>
              </a:tblGrid>
              <a:tr h="39846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Metric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Digital ECMT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Klineo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Trialing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ScreenAct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4538826"/>
                  </a:ext>
                </a:extLst>
              </a:tr>
              <a:tr h="248538">
                <a:tc grid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Eligibility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2630"/>
                  </a:ext>
                </a:extLst>
              </a:tr>
              <a:tr h="51555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NFPR@3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0.26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fr-FR" sz="105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sd</a:t>
                      </a: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0.4)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0.16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0.26)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0.19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0.31)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0.39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0.38)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0.25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fr-FR" sz="105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sd</a:t>
                      </a: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0.35)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9558332"/>
                  </a:ext>
                </a:extLst>
              </a:tr>
              <a:tr h="51555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NFPR@5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0.3)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0.14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0.24)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0.26)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0.31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0.32)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0.29)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0111712"/>
                  </a:ext>
                </a:extLst>
              </a:tr>
              <a:tr h="51555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NFPR@10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0.11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0.17)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0.09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0.16)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0.21)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0.21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0.24)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0.13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0.2)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0312942"/>
                  </a:ext>
                </a:extLst>
              </a:tr>
              <a:tr h="248538">
                <a:tc grid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Status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495485"/>
                  </a:ext>
                </a:extLst>
              </a:tr>
              <a:tr h="51555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NFPR@3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0.06)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0.1)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0.08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fr-FR" sz="105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sd</a:t>
                      </a: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0.17)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0.11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0.18)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0.06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0.14)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8705198"/>
                  </a:ext>
                </a:extLst>
              </a:tr>
              <a:tr h="51555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NFPR@5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fr-FR" sz="105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sd</a:t>
                      </a: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0.04)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0.07)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0.06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0.13)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0.08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0.12)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0.1)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3382053"/>
                  </a:ext>
                </a:extLst>
              </a:tr>
              <a:tr h="51555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NFPR@10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0.02)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0.06)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0.09)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0.07)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0.07)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4850636"/>
                  </a:ext>
                </a:extLst>
              </a:tr>
              <a:tr h="248538">
                <a:tc grid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Eligibility</a:t>
                      </a:r>
                      <a:r>
                        <a:rPr lang="fr-FR" sz="105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+ </a:t>
                      </a:r>
                      <a:r>
                        <a:rPr lang="fr-FR" sz="105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Status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6913853"/>
                  </a:ext>
                </a:extLst>
              </a:tr>
              <a:tr h="51555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NFPR@3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0.26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0.4)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0.18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0.27)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0.23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0.34)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0.42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0.4)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0.27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0.37)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1332643"/>
                  </a:ext>
                </a:extLst>
              </a:tr>
              <a:tr h="51555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NFPR@5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0.3)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0.16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0.25)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0.18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0.28)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0.33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0.33)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0.22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0.3)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6054211"/>
                  </a:ext>
                </a:extLst>
              </a:tr>
              <a:tr h="51555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NFPR@10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0.11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0.17)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0.17)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0.13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0.23)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0.22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(sd 0.25)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0.14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fr-FR" sz="105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sd</a:t>
                      </a: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0.21)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30" marR="42030" marT="42030" marB="4203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7492521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EAF201F2-6151-4D59-9D26-95136FBEEA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6780" y="397098"/>
            <a:ext cx="647844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fr-FR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Table 9. Normalised False Positive Rate (NFPR) results at ranks 3, 5 and 10.</a:t>
            </a:r>
            <a:endParaRPr kumimoji="0" lang="en-GB" altLang="fr-FR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3944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93373C8-217F-4642-A599-9ADE2D325E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9377082"/>
              </p:ext>
            </p:extLst>
          </p:nvPr>
        </p:nvGraphicFramePr>
        <p:xfrm>
          <a:off x="2449340" y="558829"/>
          <a:ext cx="7293319" cy="6174548"/>
        </p:xfrm>
        <a:graphic>
          <a:graphicData uri="http://schemas.openxmlformats.org/drawingml/2006/table">
            <a:tbl>
              <a:tblPr firstRow="1" firstCol="1" bandRow="1"/>
              <a:tblGrid>
                <a:gridCol w="1917067">
                  <a:extLst>
                    <a:ext uri="{9D8B030D-6E8A-4147-A177-3AD203B41FA5}">
                      <a16:colId xmlns:a16="http://schemas.microsoft.com/office/drawing/2014/main" val="3939096718"/>
                    </a:ext>
                  </a:extLst>
                </a:gridCol>
                <a:gridCol w="1344063">
                  <a:extLst>
                    <a:ext uri="{9D8B030D-6E8A-4147-A177-3AD203B41FA5}">
                      <a16:colId xmlns:a16="http://schemas.microsoft.com/office/drawing/2014/main" val="1020379706"/>
                    </a:ext>
                  </a:extLst>
                </a:gridCol>
                <a:gridCol w="1344063">
                  <a:extLst>
                    <a:ext uri="{9D8B030D-6E8A-4147-A177-3AD203B41FA5}">
                      <a16:colId xmlns:a16="http://schemas.microsoft.com/office/drawing/2014/main" val="164271987"/>
                    </a:ext>
                  </a:extLst>
                </a:gridCol>
                <a:gridCol w="1344063">
                  <a:extLst>
                    <a:ext uri="{9D8B030D-6E8A-4147-A177-3AD203B41FA5}">
                      <a16:colId xmlns:a16="http://schemas.microsoft.com/office/drawing/2014/main" val="156089295"/>
                    </a:ext>
                  </a:extLst>
                </a:gridCol>
                <a:gridCol w="1344063">
                  <a:extLst>
                    <a:ext uri="{9D8B030D-6E8A-4147-A177-3AD203B41FA5}">
                      <a16:colId xmlns:a16="http://schemas.microsoft.com/office/drawing/2014/main" val="1033631699"/>
                    </a:ext>
                  </a:extLst>
                </a:gridCol>
              </a:tblGrid>
              <a:tr h="44249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Correlations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Digital ECMT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Klineo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Trialing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ScreenAct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1919647"/>
                  </a:ext>
                </a:extLst>
              </a:tr>
              <a:tr h="262205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Eligibility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9975988"/>
                  </a:ext>
                </a:extLst>
              </a:tr>
              <a:tr h="5494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Between</a:t>
                      </a:r>
                      <a:r>
                        <a:rPr lang="fr-FR" sz="105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05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rank</a:t>
                      </a:r>
                      <a:r>
                        <a:rPr lang="fr-FR" sz="105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3 &amp; 5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0.982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0.971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0.979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0.958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7587909"/>
                  </a:ext>
                </a:extLst>
              </a:tr>
              <a:tr h="5494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Between rank 3 &amp; 10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0.979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0.968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0.973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0.925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6500960"/>
                  </a:ext>
                </a:extLst>
              </a:tr>
              <a:tr h="5494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Between rank 5 &amp; 10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0.998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0.991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0.993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0.975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967818"/>
                  </a:ext>
                </a:extLst>
              </a:tr>
              <a:tr h="262205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Status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954099"/>
                  </a:ext>
                </a:extLst>
              </a:tr>
              <a:tr h="5494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Between rank 3 &amp; 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1.0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0.953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0.986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0.950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8954064"/>
                  </a:ext>
                </a:extLst>
              </a:tr>
              <a:tr h="5494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Between rank 3 &amp; 10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1.0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0.946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0.981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0.922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5684655"/>
                  </a:ext>
                </a:extLst>
              </a:tr>
              <a:tr h="5494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Between rank 5 &amp; 10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1.0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0.993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0.993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0.970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9932958"/>
                  </a:ext>
                </a:extLst>
              </a:tr>
              <a:tr h="262205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Eligibility + Status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9603247"/>
                  </a:ext>
                </a:extLst>
              </a:tr>
              <a:tr h="5494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Between rank 3 &amp; 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0.982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0.966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0.986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0.949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765683"/>
                  </a:ext>
                </a:extLst>
              </a:tr>
              <a:tr h="5494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Between rank 3 &amp; 10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0.978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0.961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0.967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0.931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4942972"/>
                  </a:ext>
                </a:extLst>
              </a:tr>
              <a:tr h="5494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Between rank 5 &amp; 10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0.998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0.994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0.979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0.977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5660527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3EDCF33F-89C0-4CE7-9A3F-EBEBB234A8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5430" y="124623"/>
            <a:ext cx="86011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fr-FR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Table 10. Correlations between ranks 3, 5 and 10 for the Average Precision (coefficient and p-value)</a:t>
            </a:r>
            <a:endParaRPr kumimoji="0" lang="en-GB" altLang="fr-FR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39527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10DB068-6220-453E-9252-CCF45D0D89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0806216"/>
              </p:ext>
            </p:extLst>
          </p:nvPr>
        </p:nvGraphicFramePr>
        <p:xfrm>
          <a:off x="2299810" y="545228"/>
          <a:ext cx="7592376" cy="6157510"/>
        </p:xfrm>
        <a:graphic>
          <a:graphicData uri="http://schemas.openxmlformats.org/drawingml/2006/table">
            <a:tbl>
              <a:tblPr firstRow="1" firstCol="1" bandRow="1"/>
              <a:tblGrid>
                <a:gridCol w="2249280">
                  <a:extLst>
                    <a:ext uri="{9D8B030D-6E8A-4147-A177-3AD203B41FA5}">
                      <a16:colId xmlns:a16="http://schemas.microsoft.com/office/drawing/2014/main" val="3643138748"/>
                    </a:ext>
                  </a:extLst>
                </a:gridCol>
                <a:gridCol w="1335774">
                  <a:extLst>
                    <a:ext uri="{9D8B030D-6E8A-4147-A177-3AD203B41FA5}">
                      <a16:colId xmlns:a16="http://schemas.microsoft.com/office/drawing/2014/main" val="2463827942"/>
                    </a:ext>
                  </a:extLst>
                </a:gridCol>
                <a:gridCol w="1335774">
                  <a:extLst>
                    <a:ext uri="{9D8B030D-6E8A-4147-A177-3AD203B41FA5}">
                      <a16:colId xmlns:a16="http://schemas.microsoft.com/office/drawing/2014/main" val="887986341"/>
                    </a:ext>
                  </a:extLst>
                </a:gridCol>
                <a:gridCol w="1335774">
                  <a:extLst>
                    <a:ext uri="{9D8B030D-6E8A-4147-A177-3AD203B41FA5}">
                      <a16:colId xmlns:a16="http://schemas.microsoft.com/office/drawing/2014/main" val="176362544"/>
                    </a:ext>
                  </a:extLst>
                </a:gridCol>
                <a:gridCol w="1335774">
                  <a:extLst>
                    <a:ext uri="{9D8B030D-6E8A-4147-A177-3AD203B41FA5}">
                      <a16:colId xmlns:a16="http://schemas.microsoft.com/office/drawing/2014/main" val="1817738800"/>
                    </a:ext>
                  </a:extLst>
                </a:gridCol>
              </a:tblGrid>
              <a:tr h="44127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Correlations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Digital ECMT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Klineo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Trialing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ScreenAct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3147262"/>
                  </a:ext>
                </a:extLst>
              </a:tr>
              <a:tr h="261481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Eligibility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462586"/>
                  </a:ext>
                </a:extLst>
              </a:tr>
              <a:tr h="5479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Between</a:t>
                      </a:r>
                      <a:r>
                        <a:rPr lang="fr-FR" sz="105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05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rank</a:t>
                      </a:r>
                      <a:r>
                        <a:rPr lang="fr-FR" sz="105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3 &amp; 5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0.983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0.959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0.973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0.966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4586974"/>
                  </a:ext>
                </a:extLst>
              </a:tr>
              <a:tr h="5479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Between rank 3 &amp; 10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0.972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0.922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0.94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0.943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3623157"/>
                  </a:ext>
                </a:extLst>
              </a:tr>
              <a:tr h="5479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Between</a:t>
                      </a:r>
                      <a:r>
                        <a:rPr lang="fr-FR" sz="105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05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rank</a:t>
                      </a:r>
                      <a:r>
                        <a:rPr lang="fr-FR" sz="105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5 &amp; 10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0.992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0.977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0.981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0.97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3223592"/>
                  </a:ext>
                </a:extLst>
              </a:tr>
              <a:tr h="261481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Status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2789416"/>
                  </a:ext>
                </a:extLst>
              </a:tr>
              <a:tr h="5479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Between rank 3 &amp; 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0.942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0.941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0.988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0.941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4639327"/>
                  </a:ext>
                </a:extLst>
              </a:tr>
              <a:tr h="5479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Between rank 3 &amp; 10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0.892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0.858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0.969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0.878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1308316"/>
                  </a:ext>
                </a:extLst>
              </a:tr>
              <a:tr h="5479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Between rank 5 &amp; 10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0.936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0.988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0.942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2264596"/>
                  </a:ext>
                </a:extLst>
              </a:tr>
              <a:tr h="261481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Eligibility</a:t>
                      </a:r>
                      <a:r>
                        <a:rPr lang="fr-FR" sz="105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+ </a:t>
                      </a:r>
                      <a:r>
                        <a:rPr lang="fr-FR" sz="105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Status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451336"/>
                  </a:ext>
                </a:extLst>
              </a:tr>
              <a:tr h="5479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Between rank 3 &amp; 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0.982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0.943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0.983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0.97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4918495"/>
                  </a:ext>
                </a:extLst>
              </a:tr>
              <a:tr h="5479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Between rank 3 &amp; 10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0.971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0.903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0.955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0.948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7149222"/>
                  </a:ext>
                </a:extLst>
              </a:tr>
              <a:tr h="5479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Between rank 5 &amp; 10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0.994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0.978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0.971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0.971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8376235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F19F6EC6-B326-42BF-B40C-723B6F6FA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0325" y="155262"/>
            <a:ext cx="1053134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fr-FR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Table 11. Correlations between ranks 3, 5 and 10 for the Normalised Discounted Cumulative Gain (coefficient and p-value)</a:t>
            </a:r>
            <a:endParaRPr kumimoji="0" lang="en-GB" altLang="fr-FR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88533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18AD557-A36D-4FC2-9993-C21014EA72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1549479"/>
              </p:ext>
            </p:extLst>
          </p:nvPr>
        </p:nvGraphicFramePr>
        <p:xfrm>
          <a:off x="2289179" y="497460"/>
          <a:ext cx="7613639" cy="6253001"/>
        </p:xfrm>
        <a:graphic>
          <a:graphicData uri="http://schemas.openxmlformats.org/drawingml/2006/table">
            <a:tbl>
              <a:tblPr firstRow="1" firstCol="1" bandRow="1"/>
              <a:tblGrid>
                <a:gridCol w="2255579">
                  <a:extLst>
                    <a:ext uri="{9D8B030D-6E8A-4147-A177-3AD203B41FA5}">
                      <a16:colId xmlns:a16="http://schemas.microsoft.com/office/drawing/2014/main" val="1768653429"/>
                    </a:ext>
                  </a:extLst>
                </a:gridCol>
                <a:gridCol w="1339515">
                  <a:extLst>
                    <a:ext uri="{9D8B030D-6E8A-4147-A177-3AD203B41FA5}">
                      <a16:colId xmlns:a16="http://schemas.microsoft.com/office/drawing/2014/main" val="2884519876"/>
                    </a:ext>
                  </a:extLst>
                </a:gridCol>
                <a:gridCol w="1339515">
                  <a:extLst>
                    <a:ext uri="{9D8B030D-6E8A-4147-A177-3AD203B41FA5}">
                      <a16:colId xmlns:a16="http://schemas.microsoft.com/office/drawing/2014/main" val="2226028239"/>
                    </a:ext>
                  </a:extLst>
                </a:gridCol>
                <a:gridCol w="1339515">
                  <a:extLst>
                    <a:ext uri="{9D8B030D-6E8A-4147-A177-3AD203B41FA5}">
                      <a16:colId xmlns:a16="http://schemas.microsoft.com/office/drawing/2014/main" val="3616609732"/>
                    </a:ext>
                  </a:extLst>
                </a:gridCol>
                <a:gridCol w="1339515">
                  <a:extLst>
                    <a:ext uri="{9D8B030D-6E8A-4147-A177-3AD203B41FA5}">
                      <a16:colId xmlns:a16="http://schemas.microsoft.com/office/drawing/2014/main" val="3573127679"/>
                    </a:ext>
                  </a:extLst>
                </a:gridCol>
              </a:tblGrid>
              <a:tr h="4481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Correlations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Digital ECMT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Klineo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Trialing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ScreenAct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9212822"/>
                  </a:ext>
                </a:extLst>
              </a:tr>
              <a:tr h="265536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Eligibility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676195"/>
                  </a:ext>
                </a:extLst>
              </a:tr>
              <a:tr h="5564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Between</a:t>
                      </a:r>
                      <a:r>
                        <a:rPr lang="fr-FR" sz="105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05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rank</a:t>
                      </a:r>
                      <a:r>
                        <a:rPr lang="fr-FR" sz="105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3 &amp; 5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0.953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0.919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0.997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0.952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8238380"/>
                  </a:ext>
                </a:extLst>
              </a:tr>
              <a:tr h="5564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Between rank 3 &amp; 10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0.947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0.899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0.984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0.909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6586630"/>
                  </a:ext>
                </a:extLst>
              </a:tr>
              <a:tr h="5564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Between rank 5 &amp; 10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0.996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0.979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0.987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0.974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9676055"/>
                  </a:ext>
                </a:extLst>
              </a:tr>
              <a:tr h="265536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Status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405411"/>
                  </a:ext>
                </a:extLst>
              </a:tr>
              <a:tr h="5564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Between rank 3 &amp; 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1.0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0.82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0.836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0.876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0725922"/>
                  </a:ext>
                </a:extLst>
              </a:tr>
              <a:tr h="5564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Between rank 3 &amp; 10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1.0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0.795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0.734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0.772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6808348"/>
                  </a:ext>
                </a:extLst>
              </a:tr>
              <a:tr h="5564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Between rank 5 &amp; 10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1.0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0.97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0.920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0.894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4326118"/>
                  </a:ext>
                </a:extLst>
              </a:tr>
              <a:tr h="265536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Eligibility + Status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441623"/>
                  </a:ext>
                </a:extLst>
              </a:tr>
              <a:tr h="5564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Between rank 3 &amp; 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0.953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0.958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0.975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0.952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2571083"/>
                  </a:ext>
                </a:extLst>
              </a:tr>
              <a:tr h="5564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Between rank 3 &amp; 10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0.947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0.954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0.963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0.92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6417394"/>
                  </a:ext>
                </a:extLst>
              </a:tr>
              <a:tr h="5564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Between rank 5 &amp; 10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0.996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0.996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0.996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0.981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4570035"/>
                  </a:ext>
                </a:extLst>
              </a:tr>
            </a:tbl>
          </a:graphicData>
        </a:graphic>
      </p:graphicFrame>
      <p:sp>
        <p:nvSpPr>
          <p:cNvPr id="5" name="Rectangle 2">
            <a:extLst>
              <a:ext uri="{FF2B5EF4-FFF2-40B4-BE49-F238E27FC236}">
                <a16:creationId xmlns:a16="http://schemas.microsoft.com/office/drawing/2014/main" id="{B032A21B-297A-4F5A-A21D-473146E2AF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0121" y="107539"/>
            <a:ext cx="969175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fr-FR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Table 12. Correlations between ranks 3, 5 and 10 for the Normalised False Positive Rate (coefficient and p-value)</a:t>
            </a:r>
            <a:endParaRPr kumimoji="0" lang="en-GB" altLang="fr-FR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61315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B258DDE-AFA1-486D-AB92-7D41268CBB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283579"/>
              </p:ext>
            </p:extLst>
          </p:nvPr>
        </p:nvGraphicFramePr>
        <p:xfrm>
          <a:off x="2283971" y="520997"/>
          <a:ext cx="7624055" cy="6261362"/>
        </p:xfrm>
        <a:graphic>
          <a:graphicData uri="http://schemas.openxmlformats.org/drawingml/2006/table">
            <a:tbl>
              <a:tblPr firstRow="1" firstCol="1" bandRow="1"/>
              <a:tblGrid>
                <a:gridCol w="1524811">
                  <a:extLst>
                    <a:ext uri="{9D8B030D-6E8A-4147-A177-3AD203B41FA5}">
                      <a16:colId xmlns:a16="http://schemas.microsoft.com/office/drawing/2014/main" val="2446950932"/>
                    </a:ext>
                  </a:extLst>
                </a:gridCol>
                <a:gridCol w="1524811">
                  <a:extLst>
                    <a:ext uri="{9D8B030D-6E8A-4147-A177-3AD203B41FA5}">
                      <a16:colId xmlns:a16="http://schemas.microsoft.com/office/drawing/2014/main" val="968275476"/>
                    </a:ext>
                  </a:extLst>
                </a:gridCol>
                <a:gridCol w="1524811">
                  <a:extLst>
                    <a:ext uri="{9D8B030D-6E8A-4147-A177-3AD203B41FA5}">
                      <a16:colId xmlns:a16="http://schemas.microsoft.com/office/drawing/2014/main" val="3055916012"/>
                    </a:ext>
                  </a:extLst>
                </a:gridCol>
                <a:gridCol w="1524811">
                  <a:extLst>
                    <a:ext uri="{9D8B030D-6E8A-4147-A177-3AD203B41FA5}">
                      <a16:colId xmlns:a16="http://schemas.microsoft.com/office/drawing/2014/main" val="673755636"/>
                    </a:ext>
                  </a:extLst>
                </a:gridCol>
                <a:gridCol w="1524811">
                  <a:extLst>
                    <a:ext uri="{9D8B030D-6E8A-4147-A177-3AD203B41FA5}">
                      <a16:colId xmlns:a16="http://schemas.microsoft.com/office/drawing/2014/main" val="165875204"/>
                    </a:ext>
                  </a:extLst>
                </a:gridCol>
              </a:tblGrid>
              <a:tr h="4487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Correlations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Digital ECMT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Klineo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Trialing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ScreenAct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2974671"/>
                  </a:ext>
                </a:extLst>
              </a:tr>
              <a:tr h="265891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Eligibility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299872"/>
                  </a:ext>
                </a:extLst>
              </a:tr>
              <a:tr h="5572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Rank 3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0.967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0.878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0.958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0.951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5936089"/>
                  </a:ext>
                </a:extLst>
              </a:tr>
              <a:tr h="5572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Rank 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0.953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0.849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0.933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0.935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8146011"/>
                  </a:ext>
                </a:extLst>
              </a:tr>
              <a:tr h="5572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Rank 10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0.958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0.837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0.927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0.94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8461235"/>
                  </a:ext>
                </a:extLst>
              </a:tr>
              <a:tr h="265891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Status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035930"/>
                  </a:ext>
                </a:extLst>
              </a:tr>
              <a:tr h="5572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Rank 3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0.886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0.804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0.902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0.731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7542593"/>
                  </a:ext>
                </a:extLst>
              </a:tr>
              <a:tr h="5572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Rank 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0.82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0.713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0.827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0.589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2036679"/>
                  </a:ext>
                </a:extLst>
              </a:tr>
              <a:tr h="5572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Rank 10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0.671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0.781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0.498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0120389"/>
                  </a:ext>
                </a:extLst>
              </a:tr>
              <a:tr h="265891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Eligibility + Status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597728"/>
                  </a:ext>
                </a:extLst>
              </a:tr>
              <a:tr h="5572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Rank 3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0.965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0.97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0.97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0.958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9700262"/>
                  </a:ext>
                </a:extLst>
              </a:tr>
              <a:tr h="5572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Rank 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0.955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0.953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0.951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3126007"/>
                  </a:ext>
                </a:extLst>
              </a:tr>
              <a:tr h="5572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Rank 10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0.958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0.98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0.955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0.951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9" marR="43209" marT="43209" marB="43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8672807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324BB4E1-B640-4952-AB33-139FCB70AF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2973" y="75641"/>
            <a:ext cx="1016605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fr-FR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Table 13. Correlations between the Average Precision and the Normalised False Positive Rate (coefficient and p-value)</a:t>
            </a:r>
            <a:endParaRPr kumimoji="0" lang="en-GB" altLang="fr-FR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91723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19EF95A-4F3D-4E8F-AD8C-BC341255CA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8932298"/>
              </p:ext>
            </p:extLst>
          </p:nvPr>
        </p:nvGraphicFramePr>
        <p:xfrm>
          <a:off x="1699434" y="607168"/>
          <a:ext cx="8793130" cy="5972698"/>
        </p:xfrm>
        <a:graphic>
          <a:graphicData uri="http://schemas.openxmlformats.org/drawingml/2006/table">
            <a:tbl>
              <a:tblPr firstRow="1" firstCol="1" bandRow="1"/>
              <a:tblGrid>
                <a:gridCol w="1758626">
                  <a:extLst>
                    <a:ext uri="{9D8B030D-6E8A-4147-A177-3AD203B41FA5}">
                      <a16:colId xmlns:a16="http://schemas.microsoft.com/office/drawing/2014/main" val="3279277221"/>
                    </a:ext>
                  </a:extLst>
                </a:gridCol>
                <a:gridCol w="1758626">
                  <a:extLst>
                    <a:ext uri="{9D8B030D-6E8A-4147-A177-3AD203B41FA5}">
                      <a16:colId xmlns:a16="http://schemas.microsoft.com/office/drawing/2014/main" val="544226794"/>
                    </a:ext>
                  </a:extLst>
                </a:gridCol>
                <a:gridCol w="1758626">
                  <a:extLst>
                    <a:ext uri="{9D8B030D-6E8A-4147-A177-3AD203B41FA5}">
                      <a16:colId xmlns:a16="http://schemas.microsoft.com/office/drawing/2014/main" val="1024409961"/>
                    </a:ext>
                  </a:extLst>
                </a:gridCol>
                <a:gridCol w="1758626">
                  <a:extLst>
                    <a:ext uri="{9D8B030D-6E8A-4147-A177-3AD203B41FA5}">
                      <a16:colId xmlns:a16="http://schemas.microsoft.com/office/drawing/2014/main" val="2565131754"/>
                    </a:ext>
                  </a:extLst>
                </a:gridCol>
                <a:gridCol w="1758626">
                  <a:extLst>
                    <a:ext uri="{9D8B030D-6E8A-4147-A177-3AD203B41FA5}">
                      <a16:colId xmlns:a16="http://schemas.microsoft.com/office/drawing/2014/main" val="1501504302"/>
                    </a:ext>
                  </a:extLst>
                </a:gridCol>
              </a:tblGrid>
              <a:tr h="2023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9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NDCG@3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9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Digital ECMT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9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Klineo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9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Trialing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9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ScreenAct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781340"/>
                  </a:ext>
                </a:extLst>
              </a:tr>
              <a:tr h="202357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9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Eligibility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178946"/>
                  </a:ext>
                </a:extLst>
              </a:tr>
              <a:tr h="5059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9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Digital ECMT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9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diff = -0.297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CI= -0.385, -0.210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= 0.417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diff = -0.041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CI= -0.141, 0.059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= 0.190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diff = -0.066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CI= -0.167, 0.034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8418308"/>
                  </a:ext>
                </a:extLst>
              </a:tr>
              <a:tr h="5059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9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Klineo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9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9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diff=0.256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CI=0.148, 0.365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diff = 0.231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CI= 0.117, 0.344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1312145"/>
                  </a:ext>
                </a:extLst>
              </a:tr>
              <a:tr h="5059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9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Trialing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9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9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9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= 0.542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diff = -0.026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CI= -0.108, 0.057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6065121"/>
                  </a:ext>
                </a:extLst>
              </a:tr>
              <a:tr h="203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9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ScreenAct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9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9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9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9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1750767"/>
                  </a:ext>
                </a:extLst>
              </a:tr>
              <a:tr h="202357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90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Status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2800122"/>
                  </a:ext>
                </a:extLst>
              </a:tr>
              <a:tr h="5059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9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Digital ECMT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9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= 0.080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diff = -0.075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CI= -0.159, -0.009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= 0.001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diff = 0.138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CI= 0.053, 0.223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= 0.008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diff = -0.128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CI= -0.223, -0.033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4968997"/>
                  </a:ext>
                </a:extLst>
              </a:tr>
              <a:tr h="5059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9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Klineo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9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9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diff = 0.213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CI= 0.116, 0.309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= 0.305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diff = -0.054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CI= -0.157, 0.050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1057567"/>
                  </a:ext>
                </a:extLst>
              </a:tr>
              <a:tr h="5059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9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Trialing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9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9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9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diff = -0.266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CI= -0.348, -0.185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2036729"/>
                  </a:ext>
                </a:extLst>
              </a:tr>
              <a:tr h="203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9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ScreenAct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9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9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9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9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6044236"/>
                  </a:ext>
                </a:extLst>
              </a:tr>
              <a:tr h="202357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90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Eligibility</a:t>
                      </a:r>
                      <a:r>
                        <a:rPr lang="fr-FR" sz="9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+ </a:t>
                      </a:r>
                      <a:r>
                        <a:rPr lang="fr-FR" sz="90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Status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927114"/>
                  </a:ext>
                </a:extLst>
              </a:tr>
              <a:tr h="5059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9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Digital ECMT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9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diff = -0.263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CI= -0.352, -0.174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= 0.555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diff = 0.030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CI= -0.070, 0.129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= 0.764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diff = -0.016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CI= -0.121, 0.089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7481253"/>
                  </a:ext>
                </a:extLst>
              </a:tr>
              <a:tr h="5059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9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Klineo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9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9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diff = 0.292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CI= 0.189, 0.396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&lt;&lt; 0.05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diff = 0.247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CI= 0.137, 0.357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7141758"/>
                  </a:ext>
                </a:extLst>
              </a:tr>
              <a:tr h="5059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9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Trialing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9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9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9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= 0.282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diff = -0.045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CI= -0.129, 0.038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2299390"/>
                  </a:ext>
                </a:extLst>
              </a:tr>
              <a:tr h="203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9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ScreenAct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9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9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9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9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126" marR="28126" marT="28126" marB="2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8279308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CE288583-0C0C-4379-B614-176C4D023F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4291" y="214972"/>
            <a:ext cx="498341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fr-FR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Table 14. Mean comparisons using student paired t-tests</a:t>
            </a:r>
            <a:endParaRPr kumimoji="0" lang="en-GB" altLang="fr-FR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29396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ED3C838-8B6A-44B3-AD3C-37757F7367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9571788"/>
              </p:ext>
            </p:extLst>
          </p:nvPr>
        </p:nvGraphicFramePr>
        <p:xfrm>
          <a:off x="3113568" y="1955350"/>
          <a:ext cx="5964864" cy="3573582"/>
        </p:xfrm>
        <a:graphic>
          <a:graphicData uri="http://schemas.openxmlformats.org/drawingml/2006/table">
            <a:tbl>
              <a:tblPr firstRow="1" firstCol="1" bandRow="1"/>
              <a:tblGrid>
                <a:gridCol w="1491216">
                  <a:extLst>
                    <a:ext uri="{9D8B030D-6E8A-4147-A177-3AD203B41FA5}">
                      <a16:colId xmlns:a16="http://schemas.microsoft.com/office/drawing/2014/main" val="1276849124"/>
                    </a:ext>
                  </a:extLst>
                </a:gridCol>
                <a:gridCol w="1491216">
                  <a:extLst>
                    <a:ext uri="{9D8B030D-6E8A-4147-A177-3AD203B41FA5}">
                      <a16:colId xmlns:a16="http://schemas.microsoft.com/office/drawing/2014/main" val="2119906793"/>
                    </a:ext>
                  </a:extLst>
                </a:gridCol>
                <a:gridCol w="1491216">
                  <a:extLst>
                    <a:ext uri="{9D8B030D-6E8A-4147-A177-3AD203B41FA5}">
                      <a16:colId xmlns:a16="http://schemas.microsoft.com/office/drawing/2014/main" val="1219306432"/>
                    </a:ext>
                  </a:extLst>
                </a:gridCol>
                <a:gridCol w="1491216">
                  <a:extLst>
                    <a:ext uri="{9D8B030D-6E8A-4147-A177-3AD203B41FA5}">
                      <a16:colId xmlns:a16="http://schemas.microsoft.com/office/drawing/2014/main" val="3579507026"/>
                    </a:ext>
                  </a:extLst>
                </a:gridCol>
              </a:tblGrid>
              <a:tr h="6544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fr-FR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Before the update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After the update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4147037"/>
                  </a:ext>
                </a:extLst>
              </a:tr>
              <a:tr h="402585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AP@3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Eligibility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0.52 (sd 0.45)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0.69 (sd 0.43)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3770084"/>
                  </a:ext>
                </a:extLst>
              </a:tr>
              <a:tr h="40258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Status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0.77 (sd 0.40)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0.69 (sd 0.45)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7268872"/>
                  </a:ext>
                </a:extLst>
              </a:tr>
              <a:tr h="65441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Eligibility</a:t>
                      </a:r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+ </a:t>
                      </a:r>
                      <a:r>
                        <a:rPr lang="fr-FR" sz="120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Status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0.50 (sd 0.44)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0.66 (sd 0.43)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4200505"/>
                  </a:ext>
                </a:extLst>
              </a:tr>
              <a:tr h="402585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NDCG@3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Eligibility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0.44 (sd 0.42)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0.57 (sd 0.39)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9894153"/>
                  </a:ext>
                </a:extLst>
              </a:tr>
              <a:tr h="40258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Status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0.61 (sd 0.36)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0.59 (sd 0.41)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073447"/>
                  </a:ext>
                </a:extLst>
              </a:tr>
              <a:tr h="65441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Eligibility + Status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0.42 (sd 0.39)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0.54 (</a:t>
                      </a:r>
                      <a:r>
                        <a:rPr lang="fr-FR" sz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sd</a:t>
                      </a: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0.37)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0729438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3A11229B-81FD-4D12-A13D-B104E100CB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9604" y="1446392"/>
            <a:ext cx="481279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fr-FR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Table 15. Results of Klineo before and after the update</a:t>
            </a:r>
            <a:endParaRPr kumimoji="0" lang="en-GB" altLang="fr-FR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06566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2757</Words>
  <Application>Microsoft Office PowerPoint</Application>
  <PresentationFormat>Grand écran</PresentationFormat>
  <Paragraphs>1063</Paragraphs>
  <Slides>20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GUEGUEN Lilia</dc:creator>
  <cp:lastModifiedBy>GUEGUEN Lilia</cp:lastModifiedBy>
  <cp:revision>10</cp:revision>
  <dcterms:created xsi:type="dcterms:W3CDTF">2024-10-08T13:35:39Z</dcterms:created>
  <dcterms:modified xsi:type="dcterms:W3CDTF">2024-10-22T13:48:16Z</dcterms:modified>
</cp:coreProperties>
</file>