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drawings/drawing1.xml" ContentType="application/vnd.openxmlformats-officedocument.drawingml.chartshapes+xml"/>
  <Override PartName="/ppt/charts/chart14.xml" ContentType="application/vnd.openxmlformats-officedocument.drawingml.chart+xml"/>
  <Override PartName="/ppt/drawings/drawing2.xml" ContentType="application/vnd.openxmlformats-officedocument.drawingml.chartshapes+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518" r:id="rId3"/>
    <p:sldId id="502" r:id="rId4"/>
    <p:sldId id="501" r:id="rId5"/>
    <p:sldId id="513" r:id="rId6"/>
    <p:sldId id="514" r:id="rId7"/>
    <p:sldId id="500" r:id="rId8"/>
    <p:sldId id="515" r:id="rId9"/>
  </p:sldIdLst>
  <p:sldSz cx="9144000" cy="6858000" type="screen4x3"/>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369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85"/>
    <a:srgbClr val="97CBFF"/>
    <a:srgbClr val="C4EEB1"/>
    <a:srgbClr val="FFBAA7"/>
    <a:srgbClr val="A4EABE"/>
    <a:srgbClr val="C1F8B8"/>
    <a:srgbClr val="A6EBBE"/>
    <a:srgbClr val="C2F4B5"/>
    <a:srgbClr val="94DEBE"/>
    <a:srgbClr val="3295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130" d="100"/>
          <a:sy n="130" d="100"/>
        </p:scale>
        <p:origin x="1110" y="96"/>
      </p:cViewPr>
      <p:guideLst>
        <p:guide orient="horz" pos="2160"/>
        <p:guide pos="2880"/>
        <p:guide orient="horz" pos="369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uben\Desktop\KEGG%20analysis%20sh6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uben\Desktop\KEGG%20analysis%20sh6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Ruben\Desktop\Nuevo%20Hoja%20de%20c&#225;lculo%20de%20Microsoft%20Exce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Ruben\Desktop\Nuevo%20Hoja%20de%20c&#225;lculo%20de%20Microsoft%20Exce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Ruben\Desktop\Nuevo%20Hoja%20de%20c&#225;lculo%20de%20Microsoft%20Exce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Ruben\Desktop\Nuevo%20Hoja%20de%20c&#225;lculo%20de%20Microsoft%20Exce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Ruben\Desktop\ultimissima\DSC1\DSC1%20p120%20MarinaCelia\Cadherins%20sin%20celia\Mutagenesis%20CDH17\inva%20sh60.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Ruben\Documents\RAB\CADHERINAS\Cadherin17\shRNA%20Cadherin17\Wound%20healing\WH%20lineas%20sh%2060%20y%2023\WH%20de%2060%20c%20y%20sm.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Ruben\Desktop\mtt%20siLGR5%205fu%20cpt.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Ruben\Desktop\mtt%20siLGR5%205fu%20cpt.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Ruben\Desktop\mtt%20siLGR5%205fu%20cpt.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Ruben\Desktop\mtt%20siLGR5%205fu%20cpt.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Ruben\Desktop\cito%20amilo%20siLGR5%20siSLC%20sobre%20CDh17%20SLC%20y%20BETA1.xlsx" TargetMode="External"/></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Ruben\Desktop\cito%20amilo%20siLGR5%20siSLC%20sobre%20CDh17%20SLC%20y%20BETA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Ruben\Desktop\siSLC%20siCD17%20num2%20ox%20y%20anoiki.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Ruben\Desktop\siSLC%20siCD17%20num2%20ox%20y%20anoiki.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Ruben\Desktop\ultimissima\nuevo%20sh60\SLC38A5\mtt%20sic17%20SLC%202%20con%20fu%20y%20cpt.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Ruben\Desktop\ultimissima\nuevo%20sh60\SLC38A5\mtt%20sic17%20SLC%202%20con%20fu%20y%20cp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946341637342534"/>
          <c:y val="5.7563952851125692E-2"/>
          <c:w val="0.57447803958460764"/>
          <c:h val="0.75617277591758258"/>
        </c:manualLayout>
      </c:layout>
      <c:barChart>
        <c:barDir val="bar"/>
        <c:grouping val="clustered"/>
        <c:varyColors val="0"/>
        <c:ser>
          <c:idx val="0"/>
          <c:order val="0"/>
          <c:spPr>
            <a:ln>
              <a:solidFill>
                <a:sysClr val="windowText" lastClr="000000"/>
              </a:solidFill>
            </a:ln>
          </c:spPr>
          <c:invertIfNegative val="0"/>
          <c:dPt>
            <c:idx val="0"/>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1-B308-464C-BDDA-0EC654BA4D7A}"/>
              </c:ext>
            </c:extLst>
          </c:dPt>
          <c:dPt>
            <c:idx val="1"/>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3-B308-464C-BDDA-0EC654BA4D7A}"/>
              </c:ext>
            </c:extLst>
          </c:dPt>
          <c:dPt>
            <c:idx val="2"/>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5-B308-464C-BDDA-0EC654BA4D7A}"/>
              </c:ext>
            </c:extLst>
          </c:dPt>
          <c:dPt>
            <c:idx val="3"/>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7-B308-464C-BDDA-0EC654BA4D7A}"/>
              </c:ext>
            </c:extLst>
          </c:dPt>
          <c:dPt>
            <c:idx val="4"/>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9-B308-464C-BDDA-0EC654BA4D7A}"/>
              </c:ext>
            </c:extLst>
          </c:dPt>
          <c:dPt>
            <c:idx val="5"/>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B-B308-464C-BDDA-0EC654BA4D7A}"/>
              </c:ext>
            </c:extLst>
          </c:dPt>
          <c:dPt>
            <c:idx val="6"/>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D-B308-464C-BDDA-0EC654BA4D7A}"/>
              </c:ext>
            </c:extLst>
          </c:dPt>
          <c:dPt>
            <c:idx val="7"/>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F-B308-464C-BDDA-0EC654BA4D7A}"/>
              </c:ext>
            </c:extLst>
          </c:dPt>
          <c:dPt>
            <c:idx val="8"/>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1-B308-464C-BDDA-0EC654BA4D7A}"/>
              </c:ext>
            </c:extLst>
          </c:dPt>
          <c:dPt>
            <c:idx val="9"/>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3-B308-464C-BDDA-0EC654BA4D7A}"/>
              </c:ext>
            </c:extLst>
          </c:dPt>
          <c:dPt>
            <c:idx val="10"/>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5-B308-464C-BDDA-0EC654BA4D7A}"/>
              </c:ext>
            </c:extLst>
          </c:dPt>
          <c:dPt>
            <c:idx val="11"/>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7-B308-464C-BDDA-0EC654BA4D7A}"/>
              </c:ext>
            </c:extLst>
          </c:dPt>
          <c:dPt>
            <c:idx val="12"/>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9-B308-464C-BDDA-0EC654BA4D7A}"/>
              </c:ext>
            </c:extLst>
          </c:dPt>
          <c:dPt>
            <c:idx val="13"/>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B-B308-464C-BDDA-0EC654BA4D7A}"/>
              </c:ext>
            </c:extLst>
          </c:dPt>
          <c:dPt>
            <c:idx val="14"/>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D-B308-464C-BDDA-0EC654BA4D7A}"/>
              </c:ext>
            </c:extLst>
          </c:dPt>
          <c:cat>
            <c:strRef>
              <c:f>Hoja1!$B$24:$B$37</c:f>
              <c:strCache>
                <c:ptCount val="14"/>
                <c:pt idx="0">
                  <c:v>MYC targets</c:v>
                </c:pt>
                <c:pt idx="1">
                  <c:v>E2F targets</c:v>
                </c:pt>
                <c:pt idx="2">
                  <c:v>G2M checkpoint</c:v>
                </c:pt>
                <c:pt idx="3">
                  <c:v>DNA repair</c:v>
                </c:pt>
                <c:pt idx="4">
                  <c:v>Oxidative Phosphorylation</c:v>
                </c:pt>
                <c:pt idx="5">
                  <c:v>Interferon-α response</c:v>
                </c:pt>
                <c:pt idx="6">
                  <c:v>Glycolysis</c:v>
                </c:pt>
                <c:pt idx="7">
                  <c:v>MTORC1 signaling</c:v>
                </c:pt>
                <c:pt idx="8">
                  <c:v>WNT β-catenin signaling</c:v>
                </c:pt>
                <c:pt idx="9">
                  <c:v>Hedgehog signaling</c:v>
                </c:pt>
                <c:pt idx="10">
                  <c:v>Epithelial-Mesenchymal transition</c:v>
                </c:pt>
                <c:pt idx="11">
                  <c:v>IL2 STAT5 signaling</c:v>
                </c:pt>
                <c:pt idx="12">
                  <c:v>Hypoxia</c:v>
                </c:pt>
                <c:pt idx="13">
                  <c:v>TNFα signaling via NFκB</c:v>
                </c:pt>
              </c:strCache>
            </c:strRef>
          </c:cat>
          <c:val>
            <c:numRef>
              <c:f>Hoja1!$E$24:$E$37</c:f>
              <c:numCache>
                <c:formatCode>General</c:formatCode>
                <c:ptCount val="14"/>
                <c:pt idx="0">
                  <c:v>-3.09</c:v>
                </c:pt>
                <c:pt idx="1">
                  <c:v>-2.9</c:v>
                </c:pt>
                <c:pt idx="2">
                  <c:v>-2.0499999999999998</c:v>
                </c:pt>
                <c:pt idx="3">
                  <c:v>-1.79</c:v>
                </c:pt>
                <c:pt idx="4">
                  <c:v>-1.71</c:v>
                </c:pt>
                <c:pt idx="5">
                  <c:v>-1.68</c:v>
                </c:pt>
                <c:pt idx="6">
                  <c:v>-1.42</c:v>
                </c:pt>
                <c:pt idx="7">
                  <c:v>-1.35</c:v>
                </c:pt>
                <c:pt idx="8">
                  <c:v>1.45</c:v>
                </c:pt>
                <c:pt idx="9">
                  <c:v>1.61</c:v>
                </c:pt>
                <c:pt idx="10">
                  <c:v>1.63</c:v>
                </c:pt>
                <c:pt idx="11">
                  <c:v>1.66</c:v>
                </c:pt>
                <c:pt idx="12">
                  <c:v>1.93</c:v>
                </c:pt>
                <c:pt idx="13">
                  <c:v>2.1</c:v>
                </c:pt>
              </c:numCache>
            </c:numRef>
          </c:val>
          <c:extLst>
            <c:ext xmlns:c16="http://schemas.microsoft.com/office/drawing/2014/chart" uri="{C3380CC4-5D6E-409C-BE32-E72D297353CC}">
              <c16:uniqueId val="{0000001E-B308-464C-BDDA-0EC654BA4D7A}"/>
            </c:ext>
          </c:extLst>
        </c:ser>
        <c:dLbls>
          <c:showLegendKey val="0"/>
          <c:showVal val="0"/>
          <c:showCatName val="0"/>
          <c:showSerName val="0"/>
          <c:showPercent val="0"/>
          <c:showBubbleSize val="0"/>
        </c:dLbls>
        <c:gapWidth val="60"/>
        <c:axId val="263374848"/>
        <c:axId val="215446592"/>
      </c:barChart>
      <c:catAx>
        <c:axId val="263374848"/>
        <c:scaling>
          <c:orientation val="minMax"/>
        </c:scaling>
        <c:delete val="0"/>
        <c:axPos val="l"/>
        <c:numFmt formatCode="General" sourceLinked="0"/>
        <c:majorTickMark val="none"/>
        <c:minorTickMark val="none"/>
        <c:tickLblPos val="low"/>
        <c:txPr>
          <a:bodyPr/>
          <a:lstStyle/>
          <a:p>
            <a:pPr>
              <a:defRPr sz="500" b="1"/>
            </a:pPr>
            <a:endParaRPr lang="en-US"/>
          </a:p>
        </c:txPr>
        <c:crossAx val="215446592"/>
        <c:crosses val="autoZero"/>
        <c:auto val="1"/>
        <c:lblAlgn val="ctr"/>
        <c:lblOffset val="100"/>
        <c:noMultiLvlLbl val="0"/>
      </c:catAx>
      <c:valAx>
        <c:axId val="215446592"/>
        <c:scaling>
          <c:orientation val="minMax"/>
          <c:max val="2.5"/>
          <c:min val="-3.5"/>
        </c:scaling>
        <c:delete val="0"/>
        <c:axPos val="b"/>
        <c:title>
          <c:tx>
            <c:rich>
              <a:bodyPr/>
              <a:lstStyle/>
              <a:p>
                <a:pPr>
                  <a:defRPr sz="600"/>
                </a:pPr>
                <a:r>
                  <a:rPr lang="en-US" sz="600"/>
                  <a:t>Normalized  Enrichment Score</a:t>
                </a:r>
              </a:p>
            </c:rich>
          </c:tx>
          <c:layout>
            <c:manualLayout>
              <c:xMode val="edge"/>
              <c:yMode val="edge"/>
              <c:x val="0.49881091437275421"/>
              <c:y val="0.85852292036073363"/>
            </c:manualLayout>
          </c:layout>
          <c:overlay val="0"/>
        </c:title>
        <c:numFmt formatCode="General" sourceLinked="1"/>
        <c:majorTickMark val="out"/>
        <c:minorTickMark val="none"/>
        <c:tickLblPos val="nextTo"/>
        <c:txPr>
          <a:bodyPr/>
          <a:lstStyle/>
          <a:p>
            <a:pPr>
              <a:defRPr sz="500"/>
            </a:pPr>
            <a:endParaRPr lang="en-US"/>
          </a:p>
        </c:txPr>
        <c:crossAx val="263374848"/>
        <c:crosses val="autoZero"/>
        <c:crossBetween val="between"/>
      </c:valAx>
      <c:spPr>
        <a:ln>
          <a:solidFill>
            <a:schemeClr val="bg1">
              <a:lumMod val="65000"/>
            </a:schemeClr>
          </a:solidFill>
        </a:ln>
      </c:spPr>
    </c:plotArea>
    <c:plotVisOnly val="1"/>
    <c:dispBlanksAs val="gap"/>
    <c:showDLblsOverMax val="0"/>
  </c:chart>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869369263541286"/>
          <c:y val="5.7563952851125692E-2"/>
          <c:w val="0.57534119091842417"/>
          <c:h val="0.75617277591758258"/>
        </c:manualLayout>
      </c:layout>
      <c:barChart>
        <c:barDir val="bar"/>
        <c:grouping val="clustered"/>
        <c:varyColors val="0"/>
        <c:ser>
          <c:idx val="0"/>
          <c:order val="0"/>
          <c:spPr>
            <a:ln>
              <a:solidFill>
                <a:sysClr val="windowText" lastClr="000000"/>
              </a:solidFill>
            </a:ln>
          </c:spPr>
          <c:invertIfNegative val="0"/>
          <c:dPt>
            <c:idx val="0"/>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1-7C26-42A7-923F-C1D38FB42083}"/>
              </c:ext>
            </c:extLst>
          </c:dPt>
          <c:dPt>
            <c:idx val="1"/>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3-7C26-42A7-923F-C1D38FB42083}"/>
              </c:ext>
            </c:extLst>
          </c:dPt>
          <c:dPt>
            <c:idx val="2"/>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5-7C26-42A7-923F-C1D38FB42083}"/>
              </c:ext>
            </c:extLst>
          </c:dPt>
          <c:dPt>
            <c:idx val="3"/>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7-7C26-42A7-923F-C1D38FB42083}"/>
              </c:ext>
            </c:extLst>
          </c:dPt>
          <c:dPt>
            <c:idx val="4"/>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9-7C26-42A7-923F-C1D38FB42083}"/>
              </c:ext>
            </c:extLst>
          </c:dPt>
          <c:dPt>
            <c:idx val="5"/>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B-7C26-42A7-923F-C1D38FB42083}"/>
              </c:ext>
            </c:extLst>
          </c:dPt>
          <c:dPt>
            <c:idx val="6"/>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D-7C26-42A7-923F-C1D38FB42083}"/>
              </c:ext>
            </c:extLst>
          </c:dPt>
          <c:dPt>
            <c:idx val="7"/>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0F-7C26-42A7-923F-C1D38FB42083}"/>
              </c:ext>
            </c:extLst>
          </c:dPt>
          <c:dPt>
            <c:idx val="8"/>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1-7C26-42A7-923F-C1D38FB42083}"/>
              </c:ext>
            </c:extLst>
          </c:dPt>
          <c:dPt>
            <c:idx val="9"/>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3-7C26-42A7-923F-C1D38FB42083}"/>
              </c:ext>
            </c:extLst>
          </c:dPt>
          <c:dPt>
            <c:idx val="10"/>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5-7C26-42A7-923F-C1D38FB42083}"/>
              </c:ext>
            </c:extLst>
          </c:dPt>
          <c:dPt>
            <c:idx val="11"/>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7-7C26-42A7-923F-C1D38FB42083}"/>
              </c:ext>
            </c:extLst>
          </c:dPt>
          <c:dPt>
            <c:idx val="12"/>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9-7C26-42A7-923F-C1D38FB42083}"/>
              </c:ext>
            </c:extLst>
          </c:dPt>
          <c:dPt>
            <c:idx val="13"/>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B-7C26-42A7-923F-C1D38FB42083}"/>
              </c:ext>
            </c:extLst>
          </c:dPt>
          <c:dPt>
            <c:idx val="14"/>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D-7C26-42A7-923F-C1D38FB42083}"/>
              </c:ext>
            </c:extLst>
          </c:dPt>
          <c:cat>
            <c:strRef>
              <c:f>Hoja1!$J$24:$J$37</c:f>
              <c:strCache>
                <c:ptCount val="14"/>
                <c:pt idx="0">
                  <c:v>E2F targets</c:v>
                </c:pt>
                <c:pt idx="1">
                  <c:v>Oxidative Phosphorylation</c:v>
                </c:pt>
                <c:pt idx="2">
                  <c:v>MYC targets</c:v>
                </c:pt>
                <c:pt idx="3">
                  <c:v>G2M checkpoint</c:v>
                </c:pt>
                <c:pt idx="4">
                  <c:v>DNA repair</c:v>
                </c:pt>
                <c:pt idx="5">
                  <c:v>MTORC1 signaling</c:v>
                </c:pt>
                <c:pt idx="6">
                  <c:v>Glycolysis</c:v>
                </c:pt>
                <c:pt idx="7">
                  <c:v>WNT β-catenin signaling</c:v>
                </c:pt>
                <c:pt idx="8">
                  <c:v>IL6 STAT3 signaling</c:v>
                </c:pt>
                <c:pt idx="9">
                  <c:v>TNFα signaling via NFκB</c:v>
                </c:pt>
                <c:pt idx="10">
                  <c:v>Hypoxia</c:v>
                </c:pt>
                <c:pt idx="11">
                  <c:v>IL2 STAT5 signaling</c:v>
                </c:pt>
                <c:pt idx="12">
                  <c:v>Epithelial-Mesenchymal transition</c:v>
                </c:pt>
                <c:pt idx="13">
                  <c:v>Interferon-α response</c:v>
                </c:pt>
              </c:strCache>
            </c:strRef>
          </c:cat>
          <c:val>
            <c:numRef>
              <c:f>Hoja1!$M$24:$M$37</c:f>
              <c:numCache>
                <c:formatCode>General</c:formatCode>
                <c:ptCount val="14"/>
                <c:pt idx="0">
                  <c:v>-2.66</c:v>
                </c:pt>
                <c:pt idx="1">
                  <c:v>-2.58</c:v>
                </c:pt>
                <c:pt idx="2">
                  <c:v>-2.57</c:v>
                </c:pt>
                <c:pt idx="3">
                  <c:v>-2.31</c:v>
                </c:pt>
                <c:pt idx="4">
                  <c:v>-1.89</c:v>
                </c:pt>
                <c:pt idx="5">
                  <c:v>-1.39</c:v>
                </c:pt>
                <c:pt idx="6">
                  <c:v>-1.37</c:v>
                </c:pt>
                <c:pt idx="7">
                  <c:v>1.24</c:v>
                </c:pt>
                <c:pt idx="8">
                  <c:v>1.25</c:v>
                </c:pt>
                <c:pt idx="9">
                  <c:v>1.32</c:v>
                </c:pt>
                <c:pt idx="10">
                  <c:v>1.37</c:v>
                </c:pt>
                <c:pt idx="11">
                  <c:v>1.39</c:v>
                </c:pt>
                <c:pt idx="12">
                  <c:v>1.53</c:v>
                </c:pt>
                <c:pt idx="13">
                  <c:v>1.83</c:v>
                </c:pt>
              </c:numCache>
            </c:numRef>
          </c:val>
          <c:extLst>
            <c:ext xmlns:c16="http://schemas.microsoft.com/office/drawing/2014/chart" uri="{C3380CC4-5D6E-409C-BE32-E72D297353CC}">
              <c16:uniqueId val="{0000001E-7C26-42A7-923F-C1D38FB42083}"/>
            </c:ext>
          </c:extLst>
        </c:ser>
        <c:dLbls>
          <c:showLegendKey val="0"/>
          <c:showVal val="0"/>
          <c:showCatName val="0"/>
          <c:showSerName val="0"/>
          <c:showPercent val="0"/>
          <c:showBubbleSize val="0"/>
        </c:dLbls>
        <c:gapWidth val="60"/>
        <c:axId val="315644928"/>
        <c:axId val="260937920"/>
      </c:barChart>
      <c:catAx>
        <c:axId val="315644928"/>
        <c:scaling>
          <c:orientation val="minMax"/>
        </c:scaling>
        <c:delete val="0"/>
        <c:axPos val="l"/>
        <c:numFmt formatCode="General" sourceLinked="0"/>
        <c:majorTickMark val="none"/>
        <c:minorTickMark val="none"/>
        <c:tickLblPos val="low"/>
        <c:txPr>
          <a:bodyPr/>
          <a:lstStyle/>
          <a:p>
            <a:pPr>
              <a:defRPr sz="500" b="1"/>
            </a:pPr>
            <a:endParaRPr lang="en-US"/>
          </a:p>
        </c:txPr>
        <c:crossAx val="260937920"/>
        <c:crosses val="autoZero"/>
        <c:auto val="1"/>
        <c:lblAlgn val="ctr"/>
        <c:lblOffset val="100"/>
        <c:noMultiLvlLbl val="0"/>
      </c:catAx>
      <c:valAx>
        <c:axId val="260937920"/>
        <c:scaling>
          <c:orientation val="minMax"/>
          <c:max val="2.5"/>
          <c:min val="-3.5"/>
        </c:scaling>
        <c:delete val="0"/>
        <c:axPos val="b"/>
        <c:title>
          <c:tx>
            <c:rich>
              <a:bodyPr/>
              <a:lstStyle/>
              <a:p>
                <a:pPr>
                  <a:defRPr sz="600"/>
                </a:pPr>
                <a:r>
                  <a:rPr lang="en-US" sz="600"/>
                  <a:t>Normalized  Enrichment  Ratio</a:t>
                </a:r>
              </a:p>
            </c:rich>
          </c:tx>
          <c:layout>
            <c:manualLayout>
              <c:xMode val="edge"/>
              <c:yMode val="edge"/>
              <c:x val="0.50587712476391511"/>
              <c:y val="0.85852292036073363"/>
            </c:manualLayout>
          </c:layout>
          <c:overlay val="0"/>
        </c:title>
        <c:numFmt formatCode="General" sourceLinked="1"/>
        <c:majorTickMark val="out"/>
        <c:minorTickMark val="none"/>
        <c:tickLblPos val="nextTo"/>
        <c:txPr>
          <a:bodyPr/>
          <a:lstStyle/>
          <a:p>
            <a:pPr>
              <a:defRPr sz="500"/>
            </a:pPr>
            <a:endParaRPr lang="en-US"/>
          </a:p>
        </c:txPr>
        <c:crossAx val="315644928"/>
        <c:crosses val="autoZero"/>
        <c:crossBetween val="between"/>
      </c:valAx>
      <c:spPr>
        <a:ln>
          <a:solidFill>
            <a:schemeClr val="bg1">
              <a:lumMod val="65000"/>
            </a:schemeClr>
          </a:solidFill>
        </a:ln>
      </c:spPr>
    </c:plotArea>
    <c:plotVisOnly val="1"/>
    <c:dispBlanksAs val="gap"/>
    <c:showDLblsOverMax val="0"/>
  </c:chart>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ln>
              <a:solidFill>
                <a:sysClr val="windowText" lastClr="000000"/>
              </a:solidFill>
            </a:ln>
          </c:spPr>
          <c:invertIfNegative val="0"/>
          <c:dPt>
            <c:idx val="0"/>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1-8CAF-45BF-B046-CEB993A5691C}"/>
              </c:ext>
            </c:extLst>
          </c:dPt>
          <c:dPt>
            <c:idx val="1"/>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3-8CAF-45BF-B046-CEB993A5691C}"/>
              </c:ext>
            </c:extLst>
          </c:dPt>
          <c:dPt>
            <c:idx val="2"/>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5-8CAF-45BF-B046-CEB993A5691C}"/>
              </c:ext>
            </c:extLst>
          </c:dPt>
          <c:dPt>
            <c:idx val="3"/>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7-8CAF-45BF-B046-CEB993A5691C}"/>
              </c:ext>
            </c:extLst>
          </c:dPt>
          <c:dPt>
            <c:idx val="4"/>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9-8CAF-45BF-B046-CEB993A5691C}"/>
              </c:ext>
            </c:extLst>
          </c:dPt>
          <c:dPt>
            <c:idx val="5"/>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B-8CAF-45BF-B046-CEB993A5691C}"/>
              </c:ext>
            </c:extLst>
          </c:dPt>
          <c:dPt>
            <c:idx val="6"/>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D-8CAF-45BF-B046-CEB993A5691C}"/>
              </c:ext>
            </c:extLst>
          </c:dPt>
          <c:dPt>
            <c:idx val="7"/>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F-8CAF-45BF-B046-CEB993A5691C}"/>
              </c:ext>
            </c:extLst>
          </c:dPt>
          <c:dPt>
            <c:idx val="8"/>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1-8CAF-45BF-B046-CEB993A5691C}"/>
              </c:ext>
            </c:extLst>
          </c:dPt>
          <c:dPt>
            <c:idx val="9"/>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3-8CAF-45BF-B046-CEB993A5691C}"/>
              </c:ext>
            </c:extLst>
          </c:dPt>
          <c:dPt>
            <c:idx val="10"/>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5-8CAF-45BF-B046-CEB993A5691C}"/>
              </c:ext>
            </c:extLst>
          </c:dPt>
          <c:dPt>
            <c:idx val="11"/>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7-8CAF-45BF-B046-CEB993A5691C}"/>
              </c:ext>
            </c:extLst>
          </c:dPt>
          <c:dPt>
            <c:idx val="12"/>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9-8CAF-45BF-B046-CEB993A5691C}"/>
              </c:ext>
            </c:extLst>
          </c:dPt>
          <c:dPt>
            <c:idx val="13"/>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B-8CAF-45BF-B046-CEB993A5691C}"/>
              </c:ext>
            </c:extLst>
          </c:dPt>
          <c:dPt>
            <c:idx val="14"/>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D-8CAF-45BF-B046-CEB993A5691C}"/>
              </c:ext>
            </c:extLst>
          </c:dPt>
          <c:cat>
            <c:strRef>
              <c:f>'KEGG fig'!$B$5:$B$20</c:f>
              <c:strCache>
                <c:ptCount val="15"/>
                <c:pt idx="0">
                  <c:v>Cell cycle</c:v>
                </c:pt>
                <c:pt idx="1">
                  <c:v>Biosynthesis of cofactors</c:v>
                </c:pt>
                <c:pt idx="2">
                  <c:v>Nucleocytoplasmic transport</c:v>
                </c:pt>
                <c:pt idx="3">
                  <c:v>DNA replication</c:v>
                </c:pt>
                <c:pt idx="4">
                  <c:v>mRNA surveillance pathway</c:v>
                </c:pt>
                <c:pt idx="5">
                  <c:v>N-Glycan biosynthesis</c:v>
                </c:pt>
                <c:pt idx="6">
                  <c:v>Pyruvate metabolism</c:v>
                </c:pt>
                <c:pt idx="7">
                  <c:v>Mismatch repair</c:v>
                </c:pt>
                <c:pt idx="8">
                  <c:v>Circadian rhythm</c:v>
                </c:pt>
                <c:pt idx="9">
                  <c:v>ECM-receptor interaction</c:v>
                </c:pt>
                <c:pt idx="10">
                  <c:v>Insulin signaling pathway</c:v>
                </c:pt>
                <c:pt idx="11">
                  <c:v>Transcriptional misregulation</c:v>
                </c:pt>
                <c:pt idx="12">
                  <c:v>Autophagy</c:v>
                </c:pt>
                <c:pt idx="13">
                  <c:v>Focal adhesion</c:v>
                </c:pt>
                <c:pt idx="14">
                  <c:v>MAPK signaling pathway</c:v>
                </c:pt>
              </c:strCache>
            </c:strRef>
          </c:cat>
          <c:val>
            <c:numRef>
              <c:f>'KEGG fig'!$D$5:$D$19</c:f>
              <c:numCache>
                <c:formatCode>General</c:formatCode>
                <c:ptCount val="15"/>
                <c:pt idx="0">
                  <c:v>-4.1366906474820143E-2</c:v>
                </c:pt>
                <c:pt idx="1">
                  <c:v>-3.7769784172661872E-2</c:v>
                </c:pt>
                <c:pt idx="2">
                  <c:v>-3.237410071942446E-2</c:v>
                </c:pt>
                <c:pt idx="3">
                  <c:v>-2.2482014388489208E-2</c:v>
                </c:pt>
                <c:pt idx="4">
                  <c:v>-1.7985611510791366E-2</c:v>
                </c:pt>
                <c:pt idx="5">
                  <c:v>-1.5287769784172662E-2</c:v>
                </c:pt>
                <c:pt idx="6">
                  <c:v>-1.3489208633093525E-2</c:v>
                </c:pt>
                <c:pt idx="7">
                  <c:v>-1.0791366906474821E-2</c:v>
                </c:pt>
                <c:pt idx="8">
                  <c:v>1.3245033112582781E-2</c:v>
                </c:pt>
                <c:pt idx="9">
                  <c:v>1.7975402081362345E-2</c:v>
                </c:pt>
                <c:pt idx="10">
                  <c:v>3.6896877956480605E-2</c:v>
                </c:pt>
                <c:pt idx="11">
                  <c:v>4.1627246925260174E-2</c:v>
                </c:pt>
                <c:pt idx="12">
                  <c:v>4.5411542100283822E-2</c:v>
                </c:pt>
                <c:pt idx="13">
                  <c:v>5.4872280037842953E-2</c:v>
                </c:pt>
                <c:pt idx="14">
                  <c:v>5.7710501419110688E-2</c:v>
                </c:pt>
              </c:numCache>
            </c:numRef>
          </c:val>
          <c:extLst>
            <c:ext xmlns:c16="http://schemas.microsoft.com/office/drawing/2014/chart" uri="{C3380CC4-5D6E-409C-BE32-E72D297353CC}">
              <c16:uniqueId val="{0000001E-8CAF-45BF-B046-CEB993A5691C}"/>
            </c:ext>
          </c:extLst>
        </c:ser>
        <c:dLbls>
          <c:showLegendKey val="0"/>
          <c:showVal val="0"/>
          <c:showCatName val="0"/>
          <c:showSerName val="0"/>
          <c:showPercent val="0"/>
          <c:showBubbleSize val="0"/>
        </c:dLbls>
        <c:gapWidth val="60"/>
        <c:axId val="263375872"/>
        <c:axId val="215448320"/>
      </c:barChart>
      <c:catAx>
        <c:axId val="263375872"/>
        <c:scaling>
          <c:orientation val="minMax"/>
        </c:scaling>
        <c:delete val="0"/>
        <c:axPos val="l"/>
        <c:numFmt formatCode="General" sourceLinked="0"/>
        <c:majorTickMark val="none"/>
        <c:minorTickMark val="none"/>
        <c:tickLblPos val="low"/>
        <c:txPr>
          <a:bodyPr/>
          <a:lstStyle/>
          <a:p>
            <a:pPr>
              <a:defRPr sz="500" b="1"/>
            </a:pPr>
            <a:endParaRPr lang="en-US"/>
          </a:p>
        </c:txPr>
        <c:crossAx val="215448320"/>
        <c:crosses val="autoZero"/>
        <c:auto val="1"/>
        <c:lblAlgn val="ctr"/>
        <c:lblOffset val="100"/>
        <c:noMultiLvlLbl val="0"/>
      </c:catAx>
      <c:valAx>
        <c:axId val="215448320"/>
        <c:scaling>
          <c:orientation val="minMax"/>
          <c:max val="6.0000000000000012E-2"/>
        </c:scaling>
        <c:delete val="0"/>
        <c:axPos val="b"/>
        <c:title>
          <c:tx>
            <c:rich>
              <a:bodyPr/>
              <a:lstStyle/>
              <a:p>
                <a:pPr>
                  <a:defRPr sz="600"/>
                </a:pPr>
                <a:r>
                  <a:rPr lang="en-US" sz="600"/>
                  <a:t>Gene Ratio</a:t>
                </a:r>
              </a:p>
            </c:rich>
          </c:tx>
          <c:layout>
            <c:manualLayout>
              <c:xMode val="edge"/>
              <c:yMode val="edge"/>
              <c:x val="0.5528464832409925"/>
              <c:y val="0.83285630909056307"/>
            </c:manualLayout>
          </c:layout>
          <c:overlay val="0"/>
        </c:title>
        <c:numFmt formatCode="General" sourceLinked="1"/>
        <c:majorTickMark val="out"/>
        <c:minorTickMark val="none"/>
        <c:tickLblPos val="nextTo"/>
        <c:txPr>
          <a:bodyPr/>
          <a:lstStyle/>
          <a:p>
            <a:pPr>
              <a:defRPr sz="500"/>
            </a:pPr>
            <a:endParaRPr lang="en-US"/>
          </a:p>
        </c:txPr>
        <c:crossAx val="263375872"/>
        <c:crosses val="autoZero"/>
        <c:crossBetween val="between"/>
      </c:valAx>
    </c:plotArea>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ln>
              <a:solidFill>
                <a:sysClr val="windowText" lastClr="000000"/>
              </a:solidFill>
            </a:ln>
          </c:spPr>
          <c:invertIfNegative val="0"/>
          <c:dPt>
            <c:idx val="0"/>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1-45AF-492E-97B0-A87A6E7AF2A6}"/>
              </c:ext>
            </c:extLst>
          </c:dPt>
          <c:dPt>
            <c:idx val="1"/>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3-45AF-492E-97B0-A87A6E7AF2A6}"/>
              </c:ext>
            </c:extLst>
          </c:dPt>
          <c:dPt>
            <c:idx val="2"/>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5-45AF-492E-97B0-A87A6E7AF2A6}"/>
              </c:ext>
            </c:extLst>
          </c:dPt>
          <c:dPt>
            <c:idx val="3"/>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7-45AF-492E-97B0-A87A6E7AF2A6}"/>
              </c:ext>
            </c:extLst>
          </c:dPt>
          <c:dPt>
            <c:idx val="4"/>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9-45AF-492E-97B0-A87A6E7AF2A6}"/>
              </c:ext>
            </c:extLst>
          </c:dPt>
          <c:dPt>
            <c:idx val="5"/>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B-45AF-492E-97B0-A87A6E7AF2A6}"/>
              </c:ext>
            </c:extLst>
          </c:dPt>
          <c:dPt>
            <c:idx val="6"/>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D-45AF-492E-97B0-A87A6E7AF2A6}"/>
              </c:ext>
            </c:extLst>
          </c:dPt>
          <c:dPt>
            <c:idx val="7"/>
            <c:invertIfNegative val="0"/>
            <c:bubble3D val="0"/>
            <c:spPr>
              <a:solidFill>
                <a:schemeClr val="tx2">
                  <a:lumMod val="60000"/>
                  <a:lumOff val="40000"/>
                </a:schemeClr>
              </a:solidFill>
              <a:ln>
                <a:solidFill>
                  <a:sysClr val="windowText" lastClr="000000"/>
                </a:solidFill>
              </a:ln>
            </c:spPr>
            <c:extLst>
              <c:ext xmlns:c16="http://schemas.microsoft.com/office/drawing/2014/chart" uri="{C3380CC4-5D6E-409C-BE32-E72D297353CC}">
                <c16:uniqueId val="{0000000F-45AF-492E-97B0-A87A6E7AF2A6}"/>
              </c:ext>
            </c:extLst>
          </c:dPt>
          <c:dPt>
            <c:idx val="8"/>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1-45AF-492E-97B0-A87A6E7AF2A6}"/>
              </c:ext>
            </c:extLst>
          </c:dPt>
          <c:dPt>
            <c:idx val="9"/>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3-45AF-492E-97B0-A87A6E7AF2A6}"/>
              </c:ext>
            </c:extLst>
          </c:dPt>
          <c:dPt>
            <c:idx val="10"/>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5-45AF-492E-97B0-A87A6E7AF2A6}"/>
              </c:ext>
            </c:extLst>
          </c:dPt>
          <c:dPt>
            <c:idx val="11"/>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7-45AF-492E-97B0-A87A6E7AF2A6}"/>
              </c:ext>
            </c:extLst>
          </c:dPt>
          <c:dPt>
            <c:idx val="12"/>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9-45AF-492E-97B0-A87A6E7AF2A6}"/>
              </c:ext>
            </c:extLst>
          </c:dPt>
          <c:dPt>
            <c:idx val="13"/>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B-45AF-492E-97B0-A87A6E7AF2A6}"/>
              </c:ext>
            </c:extLst>
          </c:dPt>
          <c:dPt>
            <c:idx val="14"/>
            <c:invertIfNegative val="0"/>
            <c:bubble3D val="0"/>
            <c:spPr>
              <a:solidFill>
                <a:srgbClr val="FFC000"/>
              </a:solidFill>
              <a:ln>
                <a:solidFill>
                  <a:sysClr val="windowText" lastClr="000000"/>
                </a:solidFill>
              </a:ln>
            </c:spPr>
            <c:extLst>
              <c:ext xmlns:c16="http://schemas.microsoft.com/office/drawing/2014/chart" uri="{C3380CC4-5D6E-409C-BE32-E72D297353CC}">
                <c16:uniqueId val="{0000001D-45AF-492E-97B0-A87A6E7AF2A6}"/>
              </c:ext>
            </c:extLst>
          </c:dPt>
          <c:cat>
            <c:strRef>
              <c:f>'KEGG fig'!$H$5:$H$17</c:f>
              <c:strCache>
                <c:ptCount val="13"/>
                <c:pt idx="0">
                  <c:v>Cell cycle</c:v>
                </c:pt>
                <c:pt idx="1">
                  <c:v>Nucleocytoplasmic transport</c:v>
                </c:pt>
                <c:pt idx="2">
                  <c:v>Biosynthesis of cofactors</c:v>
                </c:pt>
                <c:pt idx="3">
                  <c:v>DNA replication</c:v>
                </c:pt>
                <c:pt idx="4">
                  <c:v>N-Glycan biosynthesis</c:v>
                </c:pt>
                <c:pt idx="5">
                  <c:v>mRNA surveillance pathway</c:v>
                </c:pt>
                <c:pt idx="6">
                  <c:v>Mismatch repair</c:v>
                </c:pt>
                <c:pt idx="7">
                  <c:v>Steroid biosynthesis</c:v>
                </c:pt>
                <c:pt idx="8">
                  <c:v>Circadian rhythm</c:v>
                </c:pt>
                <c:pt idx="9">
                  <c:v>ECM-receptor interaction</c:v>
                </c:pt>
                <c:pt idx="10">
                  <c:v>Autophagy</c:v>
                </c:pt>
                <c:pt idx="11">
                  <c:v>Transcriptional misregulation</c:v>
                </c:pt>
                <c:pt idx="12">
                  <c:v>MAPK signaling pathway</c:v>
                </c:pt>
              </c:strCache>
            </c:strRef>
          </c:cat>
          <c:val>
            <c:numRef>
              <c:f>'KEGG fig'!$J$5:$J$17</c:f>
              <c:numCache>
                <c:formatCode>General</c:formatCode>
                <c:ptCount val="13"/>
                <c:pt idx="0">
                  <c:v>-6.9204152249134954E-2</c:v>
                </c:pt>
                <c:pt idx="1">
                  <c:v>-3.9792387543252594E-2</c:v>
                </c:pt>
                <c:pt idx="2">
                  <c:v>-3.1141868512110725E-2</c:v>
                </c:pt>
                <c:pt idx="3">
                  <c:v>-2.9411764705882353E-2</c:v>
                </c:pt>
                <c:pt idx="4">
                  <c:v>-2.4221453287197232E-2</c:v>
                </c:pt>
                <c:pt idx="5">
                  <c:v>-2.0761245674740483E-2</c:v>
                </c:pt>
                <c:pt idx="6">
                  <c:v>-1.7301038062283738E-2</c:v>
                </c:pt>
                <c:pt idx="7">
                  <c:v>-1.0380622837370242E-2</c:v>
                </c:pt>
                <c:pt idx="8">
                  <c:v>1.2406947890818859E-2</c:v>
                </c:pt>
                <c:pt idx="9">
                  <c:v>1.9851116625310174E-2</c:v>
                </c:pt>
                <c:pt idx="10">
                  <c:v>3.2258064516129031E-2</c:v>
                </c:pt>
                <c:pt idx="11">
                  <c:v>4.7146401985111663E-2</c:v>
                </c:pt>
                <c:pt idx="12">
                  <c:v>5.7071960297766747E-2</c:v>
                </c:pt>
              </c:numCache>
            </c:numRef>
          </c:val>
          <c:extLst>
            <c:ext xmlns:c16="http://schemas.microsoft.com/office/drawing/2014/chart" uri="{C3380CC4-5D6E-409C-BE32-E72D297353CC}">
              <c16:uniqueId val="{0000001E-45AF-492E-97B0-A87A6E7AF2A6}"/>
            </c:ext>
          </c:extLst>
        </c:ser>
        <c:dLbls>
          <c:showLegendKey val="0"/>
          <c:showVal val="0"/>
          <c:showCatName val="0"/>
          <c:showSerName val="0"/>
          <c:showPercent val="0"/>
          <c:showBubbleSize val="0"/>
        </c:dLbls>
        <c:gapWidth val="60"/>
        <c:axId val="263377920"/>
        <c:axId val="280309696"/>
      </c:barChart>
      <c:catAx>
        <c:axId val="263377920"/>
        <c:scaling>
          <c:orientation val="minMax"/>
        </c:scaling>
        <c:delete val="0"/>
        <c:axPos val="l"/>
        <c:numFmt formatCode="General" sourceLinked="0"/>
        <c:majorTickMark val="none"/>
        <c:minorTickMark val="none"/>
        <c:tickLblPos val="low"/>
        <c:txPr>
          <a:bodyPr/>
          <a:lstStyle/>
          <a:p>
            <a:pPr>
              <a:defRPr sz="500" b="1"/>
            </a:pPr>
            <a:endParaRPr lang="en-US"/>
          </a:p>
        </c:txPr>
        <c:crossAx val="280309696"/>
        <c:crosses val="autoZero"/>
        <c:auto val="1"/>
        <c:lblAlgn val="ctr"/>
        <c:lblOffset val="100"/>
        <c:noMultiLvlLbl val="0"/>
      </c:catAx>
      <c:valAx>
        <c:axId val="280309696"/>
        <c:scaling>
          <c:orientation val="minMax"/>
          <c:max val="6.0000000000000012E-2"/>
        </c:scaling>
        <c:delete val="0"/>
        <c:axPos val="b"/>
        <c:title>
          <c:tx>
            <c:rich>
              <a:bodyPr/>
              <a:lstStyle/>
              <a:p>
                <a:pPr>
                  <a:defRPr sz="600"/>
                </a:pPr>
                <a:r>
                  <a:rPr lang="en-US" sz="600"/>
                  <a:t>Gene Ratio</a:t>
                </a:r>
              </a:p>
            </c:rich>
          </c:tx>
          <c:layout>
            <c:manualLayout>
              <c:xMode val="edge"/>
              <c:yMode val="edge"/>
              <c:x val="0.55285229858699225"/>
              <c:y val="0.82851654696455179"/>
            </c:manualLayout>
          </c:layout>
          <c:overlay val="0"/>
        </c:title>
        <c:numFmt formatCode="General" sourceLinked="1"/>
        <c:majorTickMark val="out"/>
        <c:minorTickMark val="none"/>
        <c:tickLblPos val="nextTo"/>
        <c:txPr>
          <a:bodyPr/>
          <a:lstStyle/>
          <a:p>
            <a:pPr>
              <a:defRPr sz="500"/>
            </a:pPr>
            <a:endParaRPr lang="en-US"/>
          </a:p>
        </c:txPr>
        <c:crossAx val="263377920"/>
        <c:crosses val="autoZero"/>
        <c:crossBetween val="between"/>
      </c:valAx>
    </c:plotArea>
    <c:plotVisOnly val="1"/>
    <c:dispBlanksAs val="gap"/>
    <c:showDLblsOverMax val="0"/>
  </c:chart>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838184876867032E-2"/>
          <c:y val="0.10654225479551213"/>
          <c:w val="0.76959013189219638"/>
          <c:h val="0.83025651465798045"/>
        </c:manualLayout>
      </c:layout>
      <c:scatterChart>
        <c:scatterStyle val="lineMarker"/>
        <c:varyColors val="0"/>
        <c:ser>
          <c:idx val="0"/>
          <c:order val="0"/>
          <c:spPr>
            <a:ln w="28575">
              <a:noFill/>
            </a:ln>
          </c:spPr>
          <c:marker>
            <c:symbol val="diamond"/>
            <c:size val="5"/>
            <c:spPr>
              <a:solidFill>
                <a:srgbClr val="FF0000"/>
              </a:solidFill>
              <a:ln>
                <a:noFill/>
              </a:ln>
            </c:spPr>
          </c:marker>
          <c:xVal>
            <c:numRef>
              <c:f>'KEGG fig'!$K$5:$K$17</c:f>
              <c:numCache>
                <c:formatCode>General</c:formatCode>
                <c:ptCount val="13"/>
                <c:pt idx="0">
                  <c:v>3.6935243457091457E-14</c:v>
                </c:pt>
                <c:pt idx="1">
                  <c:v>3.4263086519528795E-7</c:v>
                </c:pt>
                <c:pt idx="2">
                  <c:v>1.0740175662496316E-2</c:v>
                </c:pt>
                <c:pt idx="3">
                  <c:v>1.5310226450556515E-11</c:v>
                </c:pt>
                <c:pt idx="4">
                  <c:v>4.9182412618781532E-6</c:v>
                </c:pt>
                <c:pt idx="5">
                  <c:v>3.5746318705055978E-2</c:v>
                </c:pt>
                <c:pt idx="6">
                  <c:v>6.9017596178878971E-7</c:v>
                </c:pt>
                <c:pt idx="7">
                  <c:v>1.3318560903544257E-3</c:v>
                </c:pt>
                <c:pt idx="8">
                  <c:v>1.7894800408308556E-2</c:v>
                </c:pt>
                <c:pt idx="9">
                  <c:v>4.9301686572171426E-2</c:v>
                </c:pt>
                <c:pt idx="10">
                  <c:v>4.4662597008468342E-2</c:v>
                </c:pt>
                <c:pt idx="11">
                  <c:v>1.2478386500171573E-3</c:v>
                </c:pt>
                <c:pt idx="12">
                  <c:v>9.9377053238004429E-3</c:v>
                </c:pt>
              </c:numCache>
            </c:numRef>
          </c:xVal>
          <c:yVal>
            <c:numRef>
              <c:f>'KEGG fig'!$F$5:$F$17</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yVal>
          <c:smooth val="0"/>
          <c:extLst>
            <c:ext xmlns:c16="http://schemas.microsoft.com/office/drawing/2014/chart" uri="{C3380CC4-5D6E-409C-BE32-E72D297353CC}">
              <c16:uniqueId val="{00000000-4095-4D86-ABFA-917F9834B3C0}"/>
            </c:ext>
          </c:extLst>
        </c:ser>
        <c:dLbls>
          <c:showLegendKey val="0"/>
          <c:showVal val="0"/>
          <c:showCatName val="0"/>
          <c:showSerName val="0"/>
          <c:showPercent val="0"/>
          <c:showBubbleSize val="0"/>
        </c:dLbls>
        <c:axId val="307832512"/>
        <c:axId val="307833088"/>
      </c:scatterChart>
      <c:valAx>
        <c:axId val="307832512"/>
        <c:scaling>
          <c:logBase val="10"/>
          <c:orientation val="maxMin"/>
          <c:max val="1"/>
          <c:min val="1.0000000000000009E-15"/>
        </c:scaling>
        <c:delete val="0"/>
        <c:axPos val="t"/>
        <c:numFmt formatCode="0.0E+00" sourceLinked="0"/>
        <c:majorTickMark val="out"/>
        <c:minorTickMark val="none"/>
        <c:tickLblPos val="high"/>
        <c:txPr>
          <a:bodyPr/>
          <a:lstStyle/>
          <a:p>
            <a:pPr>
              <a:defRPr sz="500">
                <a:solidFill>
                  <a:srgbClr val="FF0000"/>
                </a:solidFill>
              </a:defRPr>
            </a:pPr>
            <a:endParaRPr lang="en-US"/>
          </a:p>
        </c:txPr>
        <c:crossAx val="307833088"/>
        <c:crosses val="max"/>
        <c:crossBetween val="midCat"/>
        <c:majorUnit val="100"/>
      </c:valAx>
      <c:valAx>
        <c:axId val="307833088"/>
        <c:scaling>
          <c:orientation val="minMax"/>
        </c:scaling>
        <c:delete val="0"/>
        <c:axPos val="r"/>
        <c:numFmt formatCode="General" sourceLinked="0"/>
        <c:majorTickMark val="none"/>
        <c:minorTickMark val="none"/>
        <c:tickLblPos val="none"/>
        <c:crossAx val="307832512"/>
        <c:crosses val="autoZero"/>
        <c:crossBetween val="midCat"/>
      </c:valAx>
    </c:plotArea>
    <c:plotVisOnly val="1"/>
    <c:dispBlanksAs val="gap"/>
    <c:showDLblsOverMax val="0"/>
  </c:chart>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248623494947894E-2"/>
          <c:y val="7.3766477276626108E-2"/>
          <c:w val="0.8361511544011544"/>
          <c:h val="0.85536301967895767"/>
        </c:manualLayout>
      </c:layout>
      <c:scatterChart>
        <c:scatterStyle val="lineMarker"/>
        <c:varyColors val="0"/>
        <c:ser>
          <c:idx val="0"/>
          <c:order val="0"/>
          <c:spPr>
            <a:ln w="28575">
              <a:noFill/>
            </a:ln>
          </c:spPr>
          <c:marker>
            <c:symbol val="diamond"/>
            <c:size val="5"/>
            <c:spPr>
              <a:solidFill>
                <a:srgbClr val="FF0000"/>
              </a:solidFill>
              <a:ln>
                <a:noFill/>
              </a:ln>
            </c:spPr>
          </c:marker>
          <c:xVal>
            <c:numRef>
              <c:f>'KEGG fig'!$E$5:$E$19</c:f>
              <c:numCache>
                <c:formatCode>General</c:formatCode>
                <c:ptCount val="15"/>
                <c:pt idx="0">
                  <c:v>1.9559374070995155E-8</c:v>
                </c:pt>
                <c:pt idx="1">
                  <c:v>4.8360754777924635E-7</c:v>
                </c:pt>
                <c:pt idx="2">
                  <c:v>1.4718612729972072E-8</c:v>
                </c:pt>
                <c:pt idx="3">
                  <c:v>3.5978618396885507E-15</c:v>
                </c:pt>
                <c:pt idx="4">
                  <c:v>3.0243346563709892E-2</c:v>
                </c:pt>
                <c:pt idx="5">
                  <c:v>1.6478076784201648E-4</c:v>
                </c:pt>
                <c:pt idx="6">
                  <c:v>4.1987415295040227E-4</c:v>
                </c:pt>
                <c:pt idx="7">
                  <c:v>5.2365534332138715E-6</c:v>
                </c:pt>
                <c:pt idx="8">
                  <c:v>1.5251524938791312E-5</c:v>
                </c:pt>
                <c:pt idx="9">
                  <c:v>7.9580501040887198E-3</c:v>
                </c:pt>
                <c:pt idx="10">
                  <c:v>1.4429909943006497E-7</c:v>
                </c:pt>
                <c:pt idx="11">
                  <c:v>1.3947742425569182E-5</c:v>
                </c:pt>
                <c:pt idx="12">
                  <c:v>4.3964645277198705E-9</c:v>
                </c:pt>
                <c:pt idx="13">
                  <c:v>8.0990979423569025E-11</c:v>
                </c:pt>
                <c:pt idx="14">
                  <c:v>1.6452746526258272E-5</c:v>
                </c:pt>
              </c:numCache>
            </c:numRef>
          </c:xVal>
          <c:yVal>
            <c:numRef>
              <c:f>'KEGG fig'!$F$5:$F$19</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yVal>
          <c:smooth val="0"/>
          <c:extLst>
            <c:ext xmlns:c16="http://schemas.microsoft.com/office/drawing/2014/chart" uri="{C3380CC4-5D6E-409C-BE32-E72D297353CC}">
              <c16:uniqueId val="{00000000-B96B-49D1-92BC-85840F4FD443}"/>
            </c:ext>
          </c:extLst>
        </c:ser>
        <c:dLbls>
          <c:showLegendKey val="0"/>
          <c:showVal val="0"/>
          <c:showCatName val="0"/>
          <c:showSerName val="0"/>
          <c:showPercent val="0"/>
          <c:showBubbleSize val="0"/>
        </c:dLbls>
        <c:axId val="307834816"/>
        <c:axId val="307835392"/>
      </c:scatterChart>
      <c:valAx>
        <c:axId val="307834816"/>
        <c:scaling>
          <c:logBase val="10"/>
          <c:orientation val="maxMin"/>
          <c:max val="1"/>
          <c:min val="1.0000000000000009E-15"/>
        </c:scaling>
        <c:delete val="0"/>
        <c:axPos val="t"/>
        <c:numFmt formatCode="0.0E+00" sourceLinked="0"/>
        <c:majorTickMark val="out"/>
        <c:minorTickMark val="none"/>
        <c:tickLblPos val="high"/>
        <c:txPr>
          <a:bodyPr/>
          <a:lstStyle/>
          <a:p>
            <a:pPr>
              <a:defRPr sz="500" b="0">
                <a:solidFill>
                  <a:srgbClr val="FF0000"/>
                </a:solidFill>
              </a:defRPr>
            </a:pPr>
            <a:endParaRPr lang="en-US"/>
          </a:p>
        </c:txPr>
        <c:crossAx val="307835392"/>
        <c:crosses val="max"/>
        <c:crossBetween val="midCat"/>
        <c:majorUnit val="100"/>
      </c:valAx>
      <c:valAx>
        <c:axId val="307835392"/>
        <c:scaling>
          <c:orientation val="minMax"/>
        </c:scaling>
        <c:delete val="0"/>
        <c:axPos val="r"/>
        <c:numFmt formatCode="General" sourceLinked="0"/>
        <c:majorTickMark val="none"/>
        <c:minorTickMark val="none"/>
        <c:tickLblPos val="none"/>
        <c:crossAx val="307834816"/>
        <c:crosses val="autoZero"/>
        <c:crossBetween val="midCat"/>
      </c:valAx>
    </c:plotArea>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827531025891817"/>
          <c:y val="5.1400554097404488E-2"/>
          <c:w val="0.33739743137769046"/>
          <c:h val="0.65669364246135908"/>
        </c:manualLayout>
      </c:layout>
      <c:barChart>
        <c:barDir val="col"/>
        <c:grouping val="clustered"/>
        <c:varyColors val="0"/>
        <c:ser>
          <c:idx val="2"/>
          <c:order val="0"/>
          <c:tx>
            <c:strRef>
              <c:f>Hoja1!$F$2</c:f>
              <c:strCache>
                <c:ptCount val="1"/>
                <c:pt idx="0">
                  <c:v>KM12SM-SCR</c:v>
                </c:pt>
              </c:strCache>
            </c:strRef>
          </c:tx>
          <c:spPr>
            <a:solidFill>
              <a:schemeClr val="bg1">
                <a:lumMod val="95000"/>
              </a:schemeClr>
            </a:solidFill>
            <a:ln>
              <a:solidFill>
                <a:sysClr val="windowText" lastClr="000000"/>
              </a:solidFill>
            </a:ln>
          </c:spPr>
          <c:invertIfNegative val="0"/>
          <c:errBars>
            <c:errBarType val="plus"/>
            <c:errValType val="cust"/>
            <c:noEndCap val="0"/>
            <c:plus>
              <c:numRef>
                <c:f>Hoja1!$F$7:$G$7</c:f>
                <c:numCache>
                  <c:formatCode>General</c:formatCode>
                  <c:ptCount val="2"/>
                  <c:pt idx="0">
                    <c:v>7.0710678118654755</c:v>
                  </c:pt>
                  <c:pt idx="1">
                    <c:v>2.8284271247461903</c:v>
                  </c:pt>
                </c:numCache>
              </c:numRef>
            </c:plus>
            <c:minus>
              <c:numLit>
                <c:formatCode>General</c:formatCode>
                <c:ptCount val="1"/>
                <c:pt idx="0">
                  <c:v>1</c:v>
                </c:pt>
              </c:numLit>
            </c:minus>
          </c:errBars>
          <c:cat>
            <c:strRef>
              <c:f>Hoja1!$D$3:$E$3</c:f>
              <c:strCache>
                <c:ptCount val="2"/>
                <c:pt idx="0">
                  <c:v>Medium</c:v>
                </c:pt>
                <c:pt idx="1">
                  <c:v>Serum</c:v>
                </c:pt>
              </c:strCache>
            </c:strRef>
          </c:cat>
          <c:val>
            <c:numRef>
              <c:f>Hoja1!$F$6:$G$6</c:f>
              <c:numCache>
                <c:formatCode>General</c:formatCode>
                <c:ptCount val="2"/>
                <c:pt idx="0">
                  <c:v>50</c:v>
                </c:pt>
                <c:pt idx="1">
                  <c:v>113</c:v>
                </c:pt>
              </c:numCache>
            </c:numRef>
          </c:val>
          <c:extLst>
            <c:ext xmlns:c16="http://schemas.microsoft.com/office/drawing/2014/chart" uri="{C3380CC4-5D6E-409C-BE32-E72D297353CC}">
              <c16:uniqueId val="{00000000-CF42-457E-BDBE-C61F0B8D2780}"/>
            </c:ext>
          </c:extLst>
        </c:ser>
        <c:ser>
          <c:idx val="0"/>
          <c:order val="1"/>
          <c:tx>
            <c:v>KM12SM-sh60</c:v>
          </c:tx>
          <c:spPr>
            <a:solidFill>
              <a:srgbClr val="FF8585"/>
            </a:solidFill>
            <a:ln>
              <a:solidFill>
                <a:sysClr val="windowText" lastClr="000000"/>
              </a:solidFill>
            </a:ln>
          </c:spPr>
          <c:invertIfNegative val="0"/>
          <c:errBars>
            <c:errBarType val="plus"/>
            <c:errValType val="cust"/>
            <c:noEndCap val="0"/>
            <c:plus>
              <c:numRef>
                <c:f>Hoja1!$B$7:$C$7</c:f>
                <c:numCache>
                  <c:formatCode>General</c:formatCode>
                  <c:ptCount val="2"/>
                  <c:pt idx="0">
                    <c:v>3.5355339059327378</c:v>
                  </c:pt>
                  <c:pt idx="1">
                    <c:v>9.1923881554251174</c:v>
                  </c:pt>
                </c:numCache>
              </c:numRef>
            </c:plus>
            <c:minus>
              <c:numLit>
                <c:formatCode>General</c:formatCode>
                <c:ptCount val="1"/>
                <c:pt idx="0">
                  <c:v>1</c:v>
                </c:pt>
              </c:numLit>
            </c:minus>
          </c:errBars>
          <c:cat>
            <c:strRef>
              <c:f>Hoja1!$D$3:$E$3</c:f>
              <c:strCache>
                <c:ptCount val="2"/>
                <c:pt idx="0">
                  <c:v>Medium</c:v>
                </c:pt>
                <c:pt idx="1">
                  <c:v>Serum</c:v>
                </c:pt>
              </c:strCache>
            </c:strRef>
          </c:cat>
          <c:val>
            <c:numRef>
              <c:f>Hoja1!$B$6:$C$6</c:f>
              <c:numCache>
                <c:formatCode>General</c:formatCode>
                <c:ptCount val="2"/>
                <c:pt idx="0">
                  <c:v>27.5</c:v>
                </c:pt>
                <c:pt idx="1">
                  <c:v>143.5</c:v>
                </c:pt>
              </c:numCache>
            </c:numRef>
          </c:val>
          <c:extLst>
            <c:ext xmlns:c16="http://schemas.microsoft.com/office/drawing/2014/chart" uri="{C3380CC4-5D6E-409C-BE32-E72D297353CC}">
              <c16:uniqueId val="{00000001-CF42-457E-BDBE-C61F0B8D2780}"/>
            </c:ext>
          </c:extLst>
        </c:ser>
        <c:dLbls>
          <c:showLegendKey val="0"/>
          <c:showVal val="0"/>
          <c:showCatName val="0"/>
          <c:showSerName val="0"/>
          <c:showPercent val="0"/>
          <c:showBubbleSize val="0"/>
        </c:dLbls>
        <c:gapWidth val="100"/>
        <c:axId val="306634752"/>
        <c:axId val="232710720"/>
      </c:barChart>
      <c:catAx>
        <c:axId val="306634752"/>
        <c:scaling>
          <c:orientation val="minMax"/>
        </c:scaling>
        <c:delete val="0"/>
        <c:axPos val="b"/>
        <c:numFmt formatCode="General" sourceLinked="0"/>
        <c:majorTickMark val="out"/>
        <c:minorTickMark val="none"/>
        <c:tickLblPos val="nextTo"/>
        <c:txPr>
          <a:bodyPr/>
          <a:lstStyle/>
          <a:p>
            <a:pPr>
              <a:defRPr b="1"/>
            </a:pPr>
            <a:endParaRPr lang="en-US"/>
          </a:p>
        </c:txPr>
        <c:crossAx val="232710720"/>
        <c:crosses val="autoZero"/>
        <c:auto val="1"/>
        <c:lblAlgn val="ctr"/>
        <c:lblOffset val="100"/>
        <c:noMultiLvlLbl val="0"/>
      </c:catAx>
      <c:valAx>
        <c:axId val="232710720"/>
        <c:scaling>
          <c:orientation val="minMax"/>
          <c:max val="160"/>
        </c:scaling>
        <c:delete val="0"/>
        <c:axPos val="l"/>
        <c:title>
          <c:tx>
            <c:rich>
              <a:bodyPr rot="-5400000" vert="horz"/>
              <a:lstStyle/>
              <a:p>
                <a:pPr>
                  <a:defRPr/>
                </a:pPr>
                <a:r>
                  <a:rPr lang="en-US"/>
                  <a:t>Invasive cells</a:t>
                </a:r>
              </a:p>
            </c:rich>
          </c:tx>
          <c:layout/>
          <c:overlay val="0"/>
        </c:title>
        <c:numFmt formatCode="General" sourceLinked="1"/>
        <c:majorTickMark val="out"/>
        <c:minorTickMark val="none"/>
        <c:tickLblPos val="nextTo"/>
        <c:txPr>
          <a:bodyPr/>
          <a:lstStyle/>
          <a:p>
            <a:pPr>
              <a:defRPr sz="800"/>
            </a:pPr>
            <a:endParaRPr lang="en-US"/>
          </a:p>
        </c:txPr>
        <c:crossAx val="306634752"/>
        <c:crosses val="autoZero"/>
        <c:crossBetween val="between"/>
      </c:valAx>
    </c:plotArea>
    <c:legend>
      <c:legendPos val="r"/>
      <c:layout>
        <c:manualLayout>
          <c:xMode val="edge"/>
          <c:yMode val="edge"/>
          <c:x val="0.17363141287708483"/>
          <c:y val="0.82893737241178189"/>
          <c:w val="0.32556610329898034"/>
          <c:h val="0.14768081073199182"/>
        </c:manualLayout>
      </c:layout>
      <c:overlay val="0"/>
      <c:txPr>
        <a:bodyPr/>
        <a:lstStyle/>
        <a:p>
          <a:pPr>
            <a:defRPr b="1"/>
          </a:pPr>
          <a:endParaRPr lang="en-US"/>
        </a:p>
      </c:txPr>
    </c:legend>
    <c:plotVisOnly val="1"/>
    <c:dispBlanksAs val="gap"/>
    <c:showDLblsOverMax val="0"/>
  </c:chart>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2456785007137268"/>
          <c:y val="5.0925925925925923E-2"/>
          <c:w val="0.46490583413915365"/>
          <c:h val="0.66120042286380865"/>
        </c:manualLayout>
      </c:layout>
      <c:barChart>
        <c:barDir val="col"/>
        <c:grouping val="clustered"/>
        <c:varyColors val="0"/>
        <c:ser>
          <c:idx val="0"/>
          <c:order val="0"/>
          <c:spPr>
            <a:solidFill>
              <a:schemeClr val="bg1">
                <a:lumMod val="95000"/>
              </a:schemeClr>
            </a:solidFill>
            <a:ln>
              <a:solidFill>
                <a:sysClr val="windowText" lastClr="000000"/>
              </a:solidFill>
            </a:ln>
          </c:spPr>
          <c:invertIfNegative val="0"/>
          <c:dPt>
            <c:idx val="1"/>
            <c:invertIfNegative val="0"/>
            <c:bubble3D val="0"/>
            <c:spPr>
              <a:solidFill>
                <a:srgbClr val="FF8585"/>
              </a:solidFill>
              <a:ln>
                <a:solidFill>
                  <a:sysClr val="windowText" lastClr="000000"/>
                </a:solidFill>
              </a:ln>
            </c:spPr>
            <c:extLst>
              <c:ext xmlns:c16="http://schemas.microsoft.com/office/drawing/2014/chart" uri="{C3380CC4-5D6E-409C-BE32-E72D297353CC}">
                <c16:uniqueId val="{00000001-446D-4809-8C8A-E0070AD93D6C}"/>
              </c:ext>
            </c:extLst>
          </c:dPt>
          <c:errBars>
            <c:errBarType val="plus"/>
            <c:errValType val="cust"/>
            <c:noEndCap val="0"/>
            <c:plus>
              <c:numRef>
                <c:f>(Hoja1!$K$23;Hoja1!$M$23)</c:f>
                <c:numCache>
                  <c:formatCode>General</c:formatCode>
                  <c:ptCount val="2"/>
                  <c:pt idx="0">
                    <c:v>0.45961940777125615</c:v>
                  </c:pt>
                  <c:pt idx="1">
                    <c:v>0.1</c:v>
                  </c:pt>
                </c:numCache>
              </c:numRef>
            </c:plus>
            <c:minus>
              <c:numLit>
                <c:formatCode>General</c:formatCode>
                <c:ptCount val="1"/>
                <c:pt idx="0">
                  <c:v>1</c:v>
                </c:pt>
              </c:numLit>
            </c:minus>
          </c:errBars>
          <c:cat>
            <c:strRef>
              <c:f>Hoja1!$N$26:$N$27</c:f>
              <c:strCache>
                <c:ptCount val="2"/>
                <c:pt idx="0">
                  <c:v>KM12SM-SCR</c:v>
                </c:pt>
                <c:pt idx="1">
                  <c:v>KM12SM-sh60</c:v>
                </c:pt>
              </c:strCache>
            </c:strRef>
          </c:cat>
          <c:val>
            <c:numRef>
              <c:f>(Hoja1!$K$22;Hoja1!$M$22)</c:f>
              <c:numCache>
                <c:formatCode>General</c:formatCode>
                <c:ptCount val="2"/>
                <c:pt idx="0">
                  <c:v>8.8649999999999984</c:v>
                </c:pt>
                <c:pt idx="1">
                  <c:v>10.6</c:v>
                </c:pt>
              </c:numCache>
            </c:numRef>
          </c:val>
          <c:extLst>
            <c:ext xmlns:c16="http://schemas.microsoft.com/office/drawing/2014/chart" uri="{C3380CC4-5D6E-409C-BE32-E72D297353CC}">
              <c16:uniqueId val="{00000002-446D-4809-8C8A-E0070AD93D6C}"/>
            </c:ext>
          </c:extLst>
        </c:ser>
        <c:dLbls>
          <c:showLegendKey val="0"/>
          <c:showVal val="0"/>
          <c:showCatName val="0"/>
          <c:showSerName val="0"/>
          <c:showPercent val="0"/>
          <c:showBubbleSize val="0"/>
        </c:dLbls>
        <c:gapWidth val="140"/>
        <c:axId val="306635776"/>
        <c:axId val="232712448"/>
      </c:barChart>
      <c:catAx>
        <c:axId val="306635776"/>
        <c:scaling>
          <c:orientation val="minMax"/>
        </c:scaling>
        <c:delete val="0"/>
        <c:axPos val="b"/>
        <c:numFmt formatCode="General" sourceLinked="0"/>
        <c:majorTickMark val="out"/>
        <c:minorTickMark val="none"/>
        <c:tickLblPos val="nextTo"/>
        <c:txPr>
          <a:bodyPr/>
          <a:lstStyle/>
          <a:p>
            <a:pPr>
              <a:defRPr b="1"/>
            </a:pPr>
            <a:endParaRPr lang="en-US"/>
          </a:p>
        </c:txPr>
        <c:crossAx val="232712448"/>
        <c:crosses val="autoZero"/>
        <c:auto val="1"/>
        <c:lblAlgn val="ctr"/>
        <c:lblOffset val="100"/>
        <c:noMultiLvlLbl val="0"/>
      </c:catAx>
      <c:valAx>
        <c:axId val="232712448"/>
        <c:scaling>
          <c:orientation val="minMax"/>
          <c:min val="0"/>
        </c:scaling>
        <c:delete val="0"/>
        <c:axPos val="l"/>
        <c:title>
          <c:tx>
            <c:rich>
              <a:bodyPr rot="-5400000" vert="horz"/>
              <a:lstStyle/>
              <a:p>
                <a:pPr>
                  <a:defRPr/>
                </a:pPr>
                <a:r>
                  <a:rPr lang="en-US"/>
                  <a:t>Migratory speed (</a:t>
                </a:r>
                <a:r>
                  <a:rPr lang="el-GR"/>
                  <a:t>μ</a:t>
                </a:r>
                <a:r>
                  <a:rPr lang="en-US"/>
                  <a:t>m/h)</a:t>
                </a:r>
              </a:p>
            </c:rich>
          </c:tx>
          <c:layout/>
          <c:overlay val="0"/>
        </c:title>
        <c:numFmt formatCode="General" sourceLinked="1"/>
        <c:majorTickMark val="out"/>
        <c:minorTickMark val="none"/>
        <c:tickLblPos val="nextTo"/>
        <c:txPr>
          <a:bodyPr/>
          <a:lstStyle/>
          <a:p>
            <a:pPr>
              <a:defRPr sz="800"/>
            </a:pPr>
            <a:endParaRPr lang="en-US"/>
          </a:p>
        </c:txPr>
        <c:crossAx val="306635776"/>
        <c:crosses val="autoZero"/>
        <c:crossBetween val="between"/>
      </c:valAx>
    </c:plotArea>
    <c:plotVisOnly val="1"/>
    <c:dispBlanksAs val="gap"/>
    <c:showDLblsOverMax val="0"/>
  </c:chart>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594270555677088"/>
          <c:y val="0.11158591688729243"/>
          <c:w val="0.38941257342832147"/>
          <c:h val="0.67663240011665204"/>
        </c:manualLayout>
      </c:layout>
      <c:lineChart>
        <c:grouping val="standard"/>
        <c:varyColors val="0"/>
        <c:ser>
          <c:idx val="0"/>
          <c:order val="0"/>
          <c:tx>
            <c:v>Control</c:v>
          </c:tx>
          <c:spPr>
            <a:ln>
              <a:solidFill>
                <a:srgbClr val="0070C0"/>
              </a:solidFill>
            </a:ln>
          </c:spPr>
          <c:marker>
            <c:symbol val="square"/>
            <c:size val="4"/>
            <c:spPr>
              <a:solidFill>
                <a:srgbClr val="0070C0"/>
              </a:solidFill>
              <a:ln>
                <a:solidFill>
                  <a:srgbClr val="0070C0"/>
                </a:solidFill>
              </a:ln>
            </c:spPr>
          </c:marker>
          <c:errBars>
            <c:errDir val="y"/>
            <c:errBarType val="both"/>
            <c:errValType val="cust"/>
            <c:noEndCap val="0"/>
            <c:plus>
              <c:numRef>
                <c:f>Hoja1!$C$16:$D$16</c:f>
                <c:numCache>
                  <c:formatCode>General</c:formatCode>
                  <c:ptCount val="2"/>
                  <c:pt idx="0">
                    <c:v>3.9284066463181902E-2</c:v>
                  </c:pt>
                  <c:pt idx="1">
                    <c:v>2.7684882004864221E-2</c:v>
                  </c:pt>
                </c:numCache>
              </c:numRef>
            </c:plus>
            <c:minus>
              <c:numRef>
                <c:f>Hoja1!$C$16:$D$16</c:f>
                <c:numCache>
                  <c:formatCode>General</c:formatCode>
                  <c:ptCount val="2"/>
                  <c:pt idx="0">
                    <c:v>3.9284066463181902E-2</c:v>
                  </c:pt>
                  <c:pt idx="1">
                    <c:v>2.7684882004864221E-2</c:v>
                  </c:pt>
                </c:numCache>
              </c:numRef>
            </c:minus>
            <c:spPr>
              <a:ln>
                <a:solidFill>
                  <a:srgbClr val="0070C0"/>
                </a:solidFill>
              </a:ln>
            </c:spPr>
          </c:errBars>
          <c:cat>
            <c:strRef>
              <c:f>Hoja1!$G$3:$I$3</c:f>
              <c:strCache>
                <c:ptCount val="3"/>
                <c:pt idx="0">
                  <c:v>Medium</c:v>
                </c:pt>
                <c:pt idx="1">
                  <c:v>5-FU</c:v>
                </c:pt>
                <c:pt idx="2">
                  <c:v>CPT-11</c:v>
                </c:pt>
              </c:strCache>
            </c:strRef>
          </c:cat>
          <c:val>
            <c:numRef>
              <c:f>Hoja1!$C$15:$D$15</c:f>
              <c:numCache>
                <c:formatCode>#,#00%</c:formatCode>
                <c:ptCount val="2"/>
                <c:pt idx="0">
                  <c:v>1.0002510040160644</c:v>
                </c:pt>
                <c:pt idx="1">
                  <c:v>0.59404283801874169</c:v>
                </c:pt>
              </c:numCache>
            </c:numRef>
          </c:val>
          <c:smooth val="0"/>
          <c:extLst>
            <c:ext xmlns:c16="http://schemas.microsoft.com/office/drawing/2014/chart" uri="{C3380CC4-5D6E-409C-BE32-E72D297353CC}">
              <c16:uniqueId val="{00000000-8A0C-4DFD-B556-C9563D7D45EB}"/>
            </c:ext>
          </c:extLst>
        </c:ser>
        <c:ser>
          <c:idx val="1"/>
          <c:order val="1"/>
          <c:tx>
            <c:v>LGR5</c:v>
          </c:tx>
          <c:marker>
            <c:symbol val="square"/>
            <c:size val="4"/>
          </c:marker>
          <c:errBars>
            <c:errDir val="y"/>
            <c:errBarType val="both"/>
            <c:errValType val="cust"/>
            <c:noEndCap val="0"/>
            <c:plus>
              <c:numRef>
                <c:f>Hoja1!$G$16:$H$16</c:f>
                <c:numCache>
                  <c:formatCode>General</c:formatCode>
                  <c:ptCount val="2"/>
                  <c:pt idx="0">
                    <c:v>2.3537343125344272E-2</c:v>
                  </c:pt>
                  <c:pt idx="1">
                    <c:v>3.3122386991476287E-2</c:v>
                  </c:pt>
                </c:numCache>
              </c:numRef>
            </c:plus>
            <c:minus>
              <c:numRef>
                <c:f>Hoja1!$G$16:$H$16</c:f>
                <c:numCache>
                  <c:formatCode>General</c:formatCode>
                  <c:ptCount val="2"/>
                  <c:pt idx="0">
                    <c:v>2.3537343125344272E-2</c:v>
                  </c:pt>
                  <c:pt idx="1">
                    <c:v>3.3122386991476287E-2</c:v>
                  </c:pt>
                </c:numCache>
              </c:numRef>
            </c:minus>
            <c:spPr>
              <a:ln>
                <a:solidFill>
                  <a:schemeClr val="accent2"/>
                </a:solidFill>
              </a:ln>
            </c:spPr>
          </c:errBars>
          <c:cat>
            <c:strRef>
              <c:f>Hoja1!$G$3:$I$3</c:f>
              <c:strCache>
                <c:ptCount val="3"/>
                <c:pt idx="0">
                  <c:v>Medium</c:v>
                </c:pt>
                <c:pt idx="1">
                  <c:v>5-FU</c:v>
                </c:pt>
                <c:pt idx="2">
                  <c:v>CPT-11</c:v>
                </c:pt>
              </c:strCache>
            </c:strRef>
          </c:cat>
          <c:val>
            <c:numRef>
              <c:f>Hoja1!$G$15:$H$15</c:f>
              <c:numCache>
                <c:formatCode>#,#00%</c:formatCode>
                <c:ptCount val="2"/>
                <c:pt idx="0">
                  <c:v>1.0012550200803212</c:v>
                </c:pt>
                <c:pt idx="1">
                  <c:v>0.57479919678714864</c:v>
                </c:pt>
              </c:numCache>
            </c:numRef>
          </c:val>
          <c:smooth val="0"/>
          <c:extLst>
            <c:ext xmlns:c16="http://schemas.microsoft.com/office/drawing/2014/chart" uri="{C3380CC4-5D6E-409C-BE32-E72D297353CC}">
              <c16:uniqueId val="{00000001-8A0C-4DFD-B556-C9563D7D45EB}"/>
            </c:ext>
          </c:extLst>
        </c:ser>
        <c:dLbls>
          <c:showLegendKey val="0"/>
          <c:showVal val="0"/>
          <c:showCatName val="0"/>
          <c:showSerName val="0"/>
          <c:showPercent val="0"/>
          <c:showBubbleSize val="0"/>
        </c:dLbls>
        <c:marker val="1"/>
        <c:smooth val="0"/>
        <c:axId val="307023360"/>
        <c:axId val="232716480"/>
      </c:lineChart>
      <c:catAx>
        <c:axId val="307023360"/>
        <c:scaling>
          <c:orientation val="minMax"/>
        </c:scaling>
        <c:delete val="0"/>
        <c:axPos val="b"/>
        <c:numFmt formatCode="General" sourceLinked="0"/>
        <c:majorTickMark val="out"/>
        <c:minorTickMark val="none"/>
        <c:tickLblPos val="nextTo"/>
        <c:txPr>
          <a:bodyPr/>
          <a:lstStyle/>
          <a:p>
            <a:pPr>
              <a:defRPr b="1"/>
            </a:pPr>
            <a:endParaRPr lang="en-US"/>
          </a:p>
        </c:txPr>
        <c:crossAx val="232716480"/>
        <c:crosses val="autoZero"/>
        <c:auto val="1"/>
        <c:lblAlgn val="ctr"/>
        <c:lblOffset val="100"/>
        <c:noMultiLvlLbl val="0"/>
      </c:catAx>
      <c:valAx>
        <c:axId val="232716480"/>
        <c:scaling>
          <c:orientation val="minMax"/>
        </c:scaling>
        <c:delete val="0"/>
        <c:axPos val="l"/>
        <c:title>
          <c:tx>
            <c:rich>
              <a:bodyPr rot="-5400000" vert="horz"/>
              <a:lstStyle/>
              <a:p>
                <a:pPr>
                  <a:defRPr/>
                </a:pPr>
                <a:r>
                  <a:rPr lang="en-US"/>
                  <a:t>Cell viability (%)</a:t>
                </a:r>
              </a:p>
            </c:rich>
          </c:tx>
          <c:layout/>
          <c:overlay val="0"/>
        </c:title>
        <c:numFmt formatCode="0%" sourceLinked="0"/>
        <c:majorTickMark val="out"/>
        <c:minorTickMark val="none"/>
        <c:tickLblPos val="nextTo"/>
        <c:crossAx val="307023360"/>
        <c:crosses val="autoZero"/>
        <c:crossBetween val="between"/>
      </c:valAx>
    </c:plotArea>
    <c:plotVisOnly val="1"/>
    <c:dispBlanksAs val="gap"/>
    <c:showDLblsOverMax val="0"/>
  </c:chart>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796031555554612"/>
          <c:y val="0.10517775185381037"/>
          <c:w val="0.38941257342832147"/>
          <c:h val="0.67663240011665204"/>
        </c:manualLayout>
      </c:layout>
      <c:lineChart>
        <c:grouping val="standard"/>
        <c:varyColors val="0"/>
        <c:ser>
          <c:idx val="0"/>
          <c:order val="0"/>
          <c:tx>
            <c:v>Control</c:v>
          </c:tx>
          <c:spPr>
            <a:ln>
              <a:solidFill>
                <a:srgbClr val="0070C0"/>
              </a:solidFill>
            </a:ln>
          </c:spPr>
          <c:marker>
            <c:symbol val="square"/>
            <c:size val="4"/>
            <c:spPr>
              <a:solidFill>
                <a:srgbClr val="0070C0"/>
              </a:solidFill>
              <a:ln>
                <a:solidFill>
                  <a:srgbClr val="0070C0"/>
                </a:solidFill>
              </a:ln>
            </c:spPr>
          </c:marker>
          <c:errBars>
            <c:errDir val="y"/>
            <c:errBarType val="both"/>
            <c:errValType val="cust"/>
            <c:noEndCap val="0"/>
            <c:plus>
              <c:numRef>
                <c:f>(Hoja1!$C$33,Hoja1!$E$33)</c:f>
                <c:numCache>
                  <c:formatCode>General</c:formatCode>
                  <c:ptCount val="2"/>
                  <c:pt idx="0">
                    <c:v>1.3054361384369403E-2</c:v>
                  </c:pt>
                  <c:pt idx="1">
                    <c:v>3.6451289953159216E-2</c:v>
                  </c:pt>
                </c:numCache>
              </c:numRef>
            </c:plus>
            <c:minus>
              <c:numRef>
                <c:f>(Hoja1!$C$33,Hoja1!$E$33)</c:f>
                <c:numCache>
                  <c:formatCode>General</c:formatCode>
                  <c:ptCount val="2"/>
                  <c:pt idx="0">
                    <c:v>1.3054361384369403E-2</c:v>
                  </c:pt>
                  <c:pt idx="1">
                    <c:v>3.6451289953159216E-2</c:v>
                  </c:pt>
                </c:numCache>
              </c:numRef>
            </c:minus>
            <c:spPr>
              <a:ln>
                <a:solidFill>
                  <a:srgbClr val="0070C0"/>
                </a:solidFill>
              </a:ln>
            </c:spPr>
          </c:errBars>
          <c:cat>
            <c:strRef>
              <c:f>(Hoja1!$C$20,Hoja1!$E$20)</c:f>
              <c:strCache>
                <c:ptCount val="2"/>
                <c:pt idx="0">
                  <c:v>Medium</c:v>
                </c:pt>
                <c:pt idx="1">
                  <c:v>CPT-11</c:v>
                </c:pt>
              </c:strCache>
            </c:strRef>
          </c:cat>
          <c:val>
            <c:numRef>
              <c:f>(Hoja1!$C$32,Hoja1!$E$32)</c:f>
              <c:numCache>
                <c:formatCode>#,#00%</c:formatCode>
                <c:ptCount val="2"/>
                <c:pt idx="0">
                  <c:v>0.99968632371392729</c:v>
                </c:pt>
                <c:pt idx="1">
                  <c:v>0.44291091593475529</c:v>
                </c:pt>
              </c:numCache>
            </c:numRef>
          </c:val>
          <c:smooth val="0"/>
          <c:extLst>
            <c:ext xmlns:c16="http://schemas.microsoft.com/office/drawing/2014/chart" uri="{C3380CC4-5D6E-409C-BE32-E72D297353CC}">
              <c16:uniqueId val="{00000000-89DC-43F8-B2CD-FEBCD7A85E4B}"/>
            </c:ext>
          </c:extLst>
        </c:ser>
        <c:ser>
          <c:idx val="1"/>
          <c:order val="1"/>
          <c:tx>
            <c:v>LGR5</c:v>
          </c:tx>
          <c:marker>
            <c:symbol val="square"/>
            <c:size val="4"/>
          </c:marker>
          <c:errBars>
            <c:errDir val="y"/>
            <c:errBarType val="both"/>
            <c:errValType val="cust"/>
            <c:noEndCap val="0"/>
            <c:plus>
              <c:numRef>
                <c:f>(Hoja1!$G$33,Hoja1!$I$33)</c:f>
                <c:numCache>
                  <c:formatCode>General</c:formatCode>
                  <c:ptCount val="2"/>
                  <c:pt idx="0">
                    <c:v>1.9165937661881403E-3</c:v>
                  </c:pt>
                  <c:pt idx="1">
                    <c:v>3.8500915795330749E-2</c:v>
                  </c:pt>
                </c:numCache>
              </c:numRef>
            </c:plus>
            <c:minus>
              <c:numRef>
                <c:f>(Hoja1!$G$33,Hoja1!$I$33)</c:f>
                <c:numCache>
                  <c:formatCode>General</c:formatCode>
                  <c:ptCount val="2"/>
                  <c:pt idx="0">
                    <c:v>1.9165937661881403E-3</c:v>
                  </c:pt>
                  <c:pt idx="1">
                    <c:v>3.8500915795330749E-2</c:v>
                  </c:pt>
                </c:numCache>
              </c:numRef>
            </c:minus>
            <c:spPr>
              <a:ln>
                <a:solidFill>
                  <a:schemeClr val="accent2"/>
                </a:solidFill>
              </a:ln>
            </c:spPr>
          </c:errBars>
          <c:cat>
            <c:strRef>
              <c:f>(Hoja1!$C$20,Hoja1!$E$20)</c:f>
              <c:strCache>
                <c:ptCount val="2"/>
                <c:pt idx="0">
                  <c:v>Medium</c:v>
                </c:pt>
                <c:pt idx="1">
                  <c:v>CPT-11</c:v>
                </c:pt>
              </c:strCache>
            </c:strRef>
          </c:cat>
          <c:val>
            <c:numRef>
              <c:f>(Hoja1!$G$32,Hoja1!$I$32)</c:f>
              <c:numCache>
                <c:formatCode>#,#00%</c:formatCode>
                <c:ptCount val="2"/>
                <c:pt idx="0">
                  <c:v>0.99958176495190298</c:v>
                </c:pt>
                <c:pt idx="1">
                  <c:v>0.23745294855708912</c:v>
                </c:pt>
              </c:numCache>
            </c:numRef>
          </c:val>
          <c:smooth val="0"/>
          <c:extLst>
            <c:ext xmlns:c16="http://schemas.microsoft.com/office/drawing/2014/chart" uri="{C3380CC4-5D6E-409C-BE32-E72D297353CC}">
              <c16:uniqueId val="{00000001-89DC-43F8-B2CD-FEBCD7A85E4B}"/>
            </c:ext>
          </c:extLst>
        </c:ser>
        <c:dLbls>
          <c:showLegendKey val="0"/>
          <c:showVal val="0"/>
          <c:showCatName val="0"/>
          <c:showSerName val="0"/>
          <c:showPercent val="0"/>
          <c:showBubbleSize val="0"/>
        </c:dLbls>
        <c:marker val="1"/>
        <c:smooth val="0"/>
        <c:axId val="309329920"/>
        <c:axId val="232818368"/>
      </c:lineChart>
      <c:catAx>
        <c:axId val="309329920"/>
        <c:scaling>
          <c:orientation val="minMax"/>
        </c:scaling>
        <c:delete val="0"/>
        <c:axPos val="b"/>
        <c:numFmt formatCode="General" sourceLinked="0"/>
        <c:majorTickMark val="out"/>
        <c:minorTickMark val="none"/>
        <c:tickLblPos val="nextTo"/>
        <c:txPr>
          <a:bodyPr/>
          <a:lstStyle/>
          <a:p>
            <a:pPr>
              <a:defRPr b="1"/>
            </a:pPr>
            <a:endParaRPr lang="en-US"/>
          </a:p>
        </c:txPr>
        <c:crossAx val="232818368"/>
        <c:crosses val="autoZero"/>
        <c:auto val="1"/>
        <c:lblAlgn val="ctr"/>
        <c:lblOffset val="100"/>
        <c:noMultiLvlLbl val="0"/>
      </c:catAx>
      <c:valAx>
        <c:axId val="232818368"/>
        <c:scaling>
          <c:orientation val="minMax"/>
        </c:scaling>
        <c:delete val="0"/>
        <c:axPos val="l"/>
        <c:title>
          <c:tx>
            <c:rich>
              <a:bodyPr rot="-5400000" vert="horz"/>
              <a:lstStyle/>
              <a:p>
                <a:pPr>
                  <a:defRPr/>
                </a:pPr>
                <a:r>
                  <a:rPr lang="en-US"/>
                  <a:t>Cell viability (%)</a:t>
                </a:r>
              </a:p>
            </c:rich>
          </c:tx>
          <c:layout/>
          <c:overlay val="0"/>
        </c:title>
        <c:numFmt formatCode="0%" sourceLinked="0"/>
        <c:majorTickMark val="out"/>
        <c:minorTickMark val="none"/>
        <c:tickLblPos val="nextTo"/>
        <c:crossAx val="309329920"/>
        <c:crosses val="autoZero"/>
        <c:crossBetween val="between"/>
      </c:valAx>
    </c:plotArea>
    <c:plotVisOnly val="1"/>
    <c:dispBlanksAs val="gap"/>
    <c:showDLblsOverMax val="0"/>
  </c:chart>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695151055615853"/>
          <c:y val="0.11158586058377368"/>
          <c:w val="0.38941257342832147"/>
          <c:h val="0.67663240011665204"/>
        </c:manualLayout>
      </c:layout>
      <c:lineChart>
        <c:grouping val="standard"/>
        <c:varyColors val="0"/>
        <c:ser>
          <c:idx val="0"/>
          <c:order val="0"/>
          <c:tx>
            <c:v>Control</c:v>
          </c:tx>
          <c:spPr>
            <a:ln>
              <a:solidFill>
                <a:srgbClr val="0070C0"/>
              </a:solidFill>
            </a:ln>
          </c:spPr>
          <c:marker>
            <c:symbol val="square"/>
            <c:size val="4"/>
            <c:spPr>
              <a:solidFill>
                <a:srgbClr val="0070C0"/>
              </a:solidFill>
              <a:ln>
                <a:solidFill>
                  <a:srgbClr val="0070C0"/>
                </a:solidFill>
              </a:ln>
            </c:spPr>
          </c:marker>
          <c:errBars>
            <c:errDir val="y"/>
            <c:errBarType val="both"/>
            <c:errValType val="cust"/>
            <c:noEndCap val="0"/>
            <c:plus>
              <c:numRef>
                <c:f>Hoja1!$C$33:$D$33</c:f>
                <c:numCache>
                  <c:formatCode>General</c:formatCode>
                  <c:ptCount val="2"/>
                  <c:pt idx="0">
                    <c:v>1.3054361384369403E-2</c:v>
                  </c:pt>
                  <c:pt idx="1">
                    <c:v>4.6558127683129689E-2</c:v>
                  </c:pt>
                </c:numCache>
              </c:numRef>
            </c:plus>
            <c:minus>
              <c:numRef>
                <c:f>Hoja1!$C$33:$D$33</c:f>
                <c:numCache>
                  <c:formatCode>General</c:formatCode>
                  <c:ptCount val="2"/>
                  <c:pt idx="0">
                    <c:v>1.3054361384369403E-2</c:v>
                  </c:pt>
                  <c:pt idx="1">
                    <c:v>4.6558127683129689E-2</c:v>
                  </c:pt>
                </c:numCache>
              </c:numRef>
            </c:minus>
            <c:spPr>
              <a:ln>
                <a:solidFill>
                  <a:srgbClr val="0070C0"/>
                </a:solidFill>
              </a:ln>
            </c:spPr>
          </c:errBars>
          <c:cat>
            <c:strRef>
              <c:f>Hoja1!$G$3:$I$3</c:f>
              <c:strCache>
                <c:ptCount val="3"/>
                <c:pt idx="0">
                  <c:v>Medium</c:v>
                </c:pt>
                <c:pt idx="1">
                  <c:v>5-FU</c:v>
                </c:pt>
                <c:pt idx="2">
                  <c:v>CPT-11</c:v>
                </c:pt>
              </c:strCache>
            </c:strRef>
          </c:cat>
          <c:val>
            <c:numRef>
              <c:f>Hoja1!$C$32:$D$32</c:f>
              <c:numCache>
                <c:formatCode>#,#00%</c:formatCode>
                <c:ptCount val="2"/>
                <c:pt idx="0">
                  <c:v>0.99968632371392729</c:v>
                </c:pt>
                <c:pt idx="1">
                  <c:v>0.40621079046424086</c:v>
                </c:pt>
              </c:numCache>
            </c:numRef>
          </c:val>
          <c:smooth val="0"/>
          <c:extLst>
            <c:ext xmlns:c16="http://schemas.microsoft.com/office/drawing/2014/chart" uri="{C3380CC4-5D6E-409C-BE32-E72D297353CC}">
              <c16:uniqueId val="{00000000-2EDB-4B2A-80D9-D17830BF04C8}"/>
            </c:ext>
          </c:extLst>
        </c:ser>
        <c:ser>
          <c:idx val="1"/>
          <c:order val="1"/>
          <c:tx>
            <c:v>LGR5</c:v>
          </c:tx>
          <c:marker>
            <c:symbol val="square"/>
            <c:size val="4"/>
          </c:marker>
          <c:errBars>
            <c:errDir val="y"/>
            <c:errBarType val="both"/>
            <c:errValType val="cust"/>
            <c:noEndCap val="0"/>
            <c:plus>
              <c:numRef>
                <c:f>Hoja1!$G$33:$H$33</c:f>
                <c:numCache>
                  <c:formatCode>General</c:formatCode>
                  <c:ptCount val="2"/>
                  <c:pt idx="0">
                    <c:v>1.9165937661881403E-3</c:v>
                  </c:pt>
                  <c:pt idx="1">
                    <c:v>3.3298969969657984E-2</c:v>
                  </c:pt>
                </c:numCache>
              </c:numRef>
            </c:plus>
            <c:minus>
              <c:numRef>
                <c:f>Hoja1!$G$33:$H$33</c:f>
                <c:numCache>
                  <c:formatCode>General</c:formatCode>
                  <c:ptCount val="2"/>
                  <c:pt idx="0">
                    <c:v>1.9165937661881403E-3</c:v>
                  </c:pt>
                  <c:pt idx="1">
                    <c:v>3.3298969969657984E-2</c:v>
                  </c:pt>
                </c:numCache>
              </c:numRef>
            </c:minus>
            <c:spPr>
              <a:ln>
                <a:solidFill>
                  <a:schemeClr val="accent2"/>
                </a:solidFill>
              </a:ln>
            </c:spPr>
          </c:errBars>
          <c:cat>
            <c:strRef>
              <c:f>Hoja1!$G$3:$I$3</c:f>
              <c:strCache>
                <c:ptCount val="3"/>
                <c:pt idx="0">
                  <c:v>Medium</c:v>
                </c:pt>
                <c:pt idx="1">
                  <c:v>5-FU</c:v>
                </c:pt>
                <c:pt idx="2">
                  <c:v>CPT-11</c:v>
                </c:pt>
              </c:strCache>
            </c:strRef>
          </c:cat>
          <c:val>
            <c:numRef>
              <c:f>Hoja1!$G$32:$H$32</c:f>
              <c:numCache>
                <c:formatCode>#,#00%</c:formatCode>
                <c:ptCount val="2"/>
                <c:pt idx="0">
                  <c:v>0.99958176495190298</c:v>
                </c:pt>
                <c:pt idx="1">
                  <c:v>0.20765370138017566</c:v>
                </c:pt>
              </c:numCache>
            </c:numRef>
          </c:val>
          <c:smooth val="0"/>
          <c:extLst>
            <c:ext xmlns:c16="http://schemas.microsoft.com/office/drawing/2014/chart" uri="{C3380CC4-5D6E-409C-BE32-E72D297353CC}">
              <c16:uniqueId val="{00000001-2EDB-4B2A-80D9-D17830BF04C8}"/>
            </c:ext>
          </c:extLst>
        </c:ser>
        <c:dLbls>
          <c:showLegendKey val="0"/>
          <c:showVal val="0"/>
          <c:showCatName val="0"/>
          <c:showSerName val="0"/>
          <c:showPercent val="0"/>
          <c:showBubbleSize val="0"/>
        </c:dLbls>
        <c:marker val="1"/>
        <c:smooth val="0"/>
        <c:axId val="309330944"/>
        <c:axId val="232820096"/>
      </c:lineChart>
      <c:catAx>
        <c:axId val="309330944"/>
        <c:scaling>
          <c:orientation val="minMax"/>
        </c:scaling>
        <c:delete val="0"/>
        <c:axPos val="b"/>
        <c:numFmt formatCode="General" sourceLinked="0"/>
        <c:majorTickMark val="out"/>
        <c:minorTickMark val="none"/>
        <c:tickLblPos val="nextTo"/>
        <c:txPr>
          <a:bodyPr/>
          <a:lstStyle/>
          <a:p>
            <a:pPr>
              <a:defRPr b="1"/>
            </a:pPr>
            <a:endParaRPr lang="en-US"/>
          </a:p>
        </c:txPr>
        <c:crossAx val="232820096"/>
        <c:crosses val="autoZero"/>
        <c:auto val="1"/>
        <c:lblAlgn val="ctr"/>
        <c:lblOffset val="100"/>
        <c:noMultiLvlLbl val="0"/>
      </c:catAx>
      <c:valAx>
        <c:axId val="232820096"/>
        <c:scaling>
          <c:orientation val="minMax"/>
        </c:scaling>
        <c:delete val="0"/>
        <c:axPos val="l"/>
        <c:title>
          <c:tx>
            <c:rich>
              <a:bodyPr rot="-5400000" vert="horz"/>
              <a:lstStyle/>
              <a:p>
                <a:pPr>
                  <a:defRPr/>
                </a:pPr>
                <a:r>
                  <a:rPr lang="en-US"/>
                  <a:t>Cell viability (%)</a:t>
                </a:r>
              </a:p>
            </c:rich>
          </c:tx>
          <c:layout/>
          <c:overlay val="0"/>
        </c:title>
        <c:numFmt formatCode="0%" sourceLinked="0"/>
        <c:majorTickMark val="out"/>
        <c:minorTickMark val="none"/>
        <c:tickLblPos val="nextTo"/>
        <c:crossAx val="309330944"/>
        <c:crosses val="autoZero"/>
        <c:crossBetween val="between"/>
      </c:valAx>
    </c:plotArea>
    <c:plotVisOnly val="1"/>
    <c:dispBlanksAs val="gap"/>
    <c:showDLblsOverMax val="0"/>
  </c:chart>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695151055615853"/>
          <c:y val="0.11158591688729243"/>
          <c:w val="0.38941257342832147"/>
          <c:h val="0.67663240011665204"/>
        </c:manualLayout>
      </c:layout>
      <c:lineChart>
        <c:grouping val="standard"/>
        <c:varyColors val="0"/>
        <c:ser>
          <c:idx val="0"/>
          <c:order val="0"/>
          <c:tx>
            <c:v>Control</c:v>
          </c:tx>
          <c:spPr>
            <a:ln>
              <a:solidFill>
                <a:srgbClr val="0070C0"/>
              </a:solidFill>
            </a:ln>
          </c:spPr>
          <c:marker>
            <c:symbol val="square"/>
            <c:size val="4"/>
            <c:spPr>
              <a:solidFill>
                <a:srgbClr val="0070C0"/>
              </a:solidFill>
              <a:ln>
                <a:solidFill>
                  <a:srgbClr val="0070C0"/>
                </a:solidFill>
              </a:ln>
            </c:spPr>
          </c:marker>
          <c:errBars>
            <c:errDir val="y"/>
            <c:errBarType val="both"/>
            <c:errValType val="cust"/>
            <c:noEndCap val="0"/>
            <c:plus>
              <c:numRef>
                <c:f>(Hoja1!$C$16,Hoja1!$E$16)</c:f>
                <c:numCache>
                  <c:formatCode>General</c:formatCode>
                  <c:ptCount val="2"/>
                  <c:pt idx="0">
                    <c:v>3.9284066463181902E-2</c:v>
                  </c:pt>
                  <c:pt idx="1">
                    <c:v>9.8884114475864589E-3</c:v>
                  </c:pt>
                </c:numCache>
              </c:numRef>
            </c:plus>
            <c:minus>
              <c:numRef>
                <c:f>(Hoja1!$C$16,Hoja1!$E$16)</c:f>
                <c:numCache>
                  <c:formatCode>General</c:formatCode>
                  <c:ptCount val="2"/>
                  <c:pt idx="0">
                    <c:v>3.9284066463181902E-2</c:v>
                  </c:pt>
                  <c:pt idx="1">
                    <c:v>9.8884114475864589E-3</c:v>
                  </c:pt>
                </c:numCache>
              </c:numRef>
            </c:minus>
            <c:spPr>
              <a:ln>
                <a:solidFill>
                  <a:srgbClr val="0070C0"/>
                </a:solidFill>
              </a:ln>
            </c:spPr>
          </c:errBars>
          <c:cat>
            <c:strRef>
              <c:f>(Hoja1!$G$3,Hoja1!$I$3)</c:f>
              <c:strCache>
                <c:ptCount val="2"/>
                <c:pt idx="0">
                  <c:v>Medium</c:v>
                </c:pt>
                <c:pt idx="1">
                  <c:v>CPT-11</c:v>
                </c:pt>
              </c:strCache>
            </c:strRef>
          </c:cat>
          <c:val>
            <c:numRef>
              <c:f>(Hoja1!$C$15,Hoja1!$E$15)</c:f>
              <c:numCache>
                <c:formatCode>#,#00%</c:formatCode>
                <c:ptCount val="2"/>
                <c:pt idx="0">
                  <c:v>1.0002510040160644</c:v>
                </c:pt>
                <c:pt idx="1">
                  <c:v>0.64859437751004023</c:v>
                </c:pt>
              </c:numCache>
            </c:numRef>
          </c:val>
          <c:smooth val="0"/>
          <c:extLst>
            <c:ext xmlns:c16="http://schemas.microsoft.com/office/drawing/2014/chart" uri="{C3380CC4-5D6E-409C-BE32-E72D297353CC}">
              <c16:uniqueId val="{00000000-4505-4DB7-957C-4D5935D2F346}"/>
            </c:ext>
          </c:extLst>
        </c:ser>
        <c:ser>
          <c:idx val="1"/>
          <c:order val="1"/>
          <c:tx>
            <c:v>LGR5</c:v>
          </c:tx>
          <c:marker>
            <c:symbol val="square"/>
            <c:size val="4"/>
          </c:marker>
          <c:errBars>
            <c:errDir val="y"/>
            <c:errBarType val="both"/>
            <c:errValType val="cust"/>
            <c:noEndCap val="0"/>
            <c:plus>
              <c:numRef>
                <c:f>(Hoja1!$G$16,Hoja1!$I$16)</c:f>
                <c:numCache>
                  <c:formatCode>General</c:formatCode>
                  <c:ptCount val="2"/>
                  <c:pt idx="0">
                    <c:v>2.3537343125344272E-2</c:v>
                  </c:pt>
                  <c:pt idx="1">
                    <c:v>4.2671667049045452E-2</c:v>
                  </c:pt>
                </c:numCache>
              </c:numRef>
            </c:plus>
            <c:minus>
              <c:numRef>
                <c:f>(Hoja1!$G$16,Hoja1!$I$16)</c:f>
                <c:numCache>
                  <c:formatCode>General</c:formatCode>
                  <c:ptCount val="2"/>
                  <c:pt idx="0">
                    <c:v>2.3537343125344272E-2</c:v>
                  </c:pt>
                  <c:pt idx="1">
                    <c:v>4.2671667049045452E-2</c:v>
                  </c:pt>
                </c:numCache>
              </c:numRef>
            </c:minus>
            <c:spPr>
              <a:ln>
                <a:solidFill>
                  <a:schemeClr val="accent2"/>
                </a:solidFill>
              </a:ln>
            </c:spPr>
          </c:errBars>
          <c:cat>
            <c:strRef>
              <c:f>(Hoja1!$G$3,Hoja1!$I$3)</c:f>
              <c:strCache>
                <c:ptCount val="2"/>
                <c:pt idx="0">
                  <c:v>Medium</c:v>
                </c:pt>
                <c:pt idx="1">
                  <c:v>CPT-11</c:v>
                </c:pt>
              </c:strCache>
            </c:strRef>
          </c:cat>
          <c:val>
            <c:numRef>
              <c:f>(Hoja1!$G$15,Hoja1!$I$15)</c:f>
              <c:numCache>
                <c:formatCode>#,#00%</c:formatCode>
                <c:ptCount val="2"/>
                <c:pt idx="0">
                  <c:v>1.0012550200803212</c:v>
                </c:pt>
                <c:pt idx="1">
                  <c:v>0.45348058902275767</c:v>
                </c:pt>
              </c:numCache>
            </c:numRef>
          </c:val>
          <c:smooth val="0"/>
          <c:extLst>
            <c:ext xmlns:c16="http://schemas.microsoft.com/office/drawing/2014/chart" uri="{C3380CC4-5D6E-409C-BE32-E72D297353CC}">
              <c16:uniqueId val="{00000001-4505-4DB7-957C-4D5935D2F346}"/>
            </c:ext>
          </c:extLst>
        </c:ser>
        <c:dLbls>
          <c:showLegendKey val="0"/>
          <c:showVal val="0"/>
          <c:showCatName val="0"/>
          <c:showSerName val="0"/>
          <c:showPercent val="0"/>
          <c:showBubbleSize val="0"/>
        </c:dLbls>
        <c:marker val="1"/>
        <c:smooth val="0"/>
        <c:axId val="309332992"/>
        <c:axId val="232822400"/>
      </c:lineChart>
      <c:catAx>
        <c:axId val="309332992"/>
        <c:scaling>
          <c:orientation val="minMax"/>
        </c:scaling>
        <c:delete val="0"/>
        <c:axPos val="b"/>
        <c:numFmt formatCode="General" sourceLinked="0"/>
        <c:majorTickMark val="out"/>
        <c:minorTickMark val="none"/>
        <c:tickLblPos val="nextTo"/>
        <c:txPr>
          <a:bodyPr/>
          <a:lstStyle/>
          <a:p>
            <a:pPr>
              <a:defRPr b="1"/>
            </a:pPr>
            <a:endParaRPr lang="en-US"/>
          </a:p>
        </c:txPr>
        <c:crossAx val="232822400"/>
        <c:crosses val="autoZero"/>
        <c:auto val="1"/>
        <c:lblAlgn val="ctr"/>
        <c:lblOffset val="100"/>
        <c:noMultiLvlLbl val="0"/>
      </c:catAx>
      <c:valAx>
        <c:axId val="232822400"/>
        <c:scaling>
          <c:orientation val="minMax"/>
        </c:scaling>
        <c:delete val="0"/>
        <c:axPos val="l"/>
        <c:title>
          <c:tx>
            <c:rich>
              <a:bodyPr rot="-5400000" vert="horz"/>
              <a:lstStyle/>
              <a:p>
                <a:pPr>
                  <a:defRPr/>
                </a:pPr>
                <a:r>
                  <a:rPr lang="en-US"/>
                  <a:t>Cell viability (%)</a:t>
                </a:r>
              </a:p>
            </c:rich>
          </c:tx>
          <c:layout/>
          <c:overlay val="0"/>
        </c:title>
        <c:numFmt formatCode="0%" sourceLinked="0"/>
        <c:majorTickMark val="out"/>
        <c:minorTickMark val="none"/>
        <c:tickLblPos val="nextTo"/>
        <c:crossAx val="309332992"/>
        <c:crosses val="autoZero"/>
        <c:crossBetween val="between"/>
      </c:valAx>
    </c:plotArea>
    <c:plotVisOnly val="1"/>
    <c:dispBlanksAs val="gap"/>
    <c:showDLblsOverMax val="0"/>
  </c:chart>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Hoja1!$A$4</c:f>
              <c:strCache>
                <c:ptCount val="1"/>
                <c:pt idx="0">
                  <c:v>CDH17</c:v>
                </c:pt>
              </c:strCache>
            </c:strRef>
          </c:tx>
          <c:spPr>
            <a:solidFill>
              <a:schemeClr val="bg1">
                <a:lumMod val="95000"/>
              </a:schemeClr>
            </a:solidFill>
            <a:ln>
              <a:solidFill>
                <a:sysClr val="windowText" lastClr="000000"/>
              </a:solidFill>
            </a:ln>
          </c:spPr>
          <c:invertIfNegative val="0"/>
          <c:errBars>
            <c:errBarType val="plus"/>
            <c:errValType val="cust"/>
            <c:noEndCap val="0"/>
            <c:plus>
              <c:numRef>
                <c:f>Hoja1!$B$9:$D$9</c:f>
                <c:numCache>
                  <c:formatCode>General</c:formatCode>
                  <c:ptCount val="3"/>
                  <c:pt idx="0">
                    <c:v>322.44069222106566</c:v>
                  </c:pt>
                  <c:pt idx="1">
                    <c:v>553.66460966906675</c:v>
                  </c:pt>
                  <c:pt idx="2">
                    <c:v>283.54981925580557</c:v>
                  </c:pt>
                </c:numCache>
              </c:numRef>
            </c:plus>
            <c:minus>
              <c:numLit>
                <c:formatCode>General</c:formatCode>
                <c:ptCount val="1"/>
                <c:pt idx="0">
                  <c:v>1</c:v>
                </c:pt>
              </c:numLit>
            </c:minus>
          </c:errBars>
          <c:cat>
            <c:strRef>
              <c:f>Hoja1!$B$3:$D$3</c:f>
              <c:strCache>
                <c:ptCount val="3"/>
                <c:pt idx="0">
                  <c:v>Control</c:v>
                </c:pt>
                <c:pt idx="1">
                  <c:v>SLC38A5</c:v>
                </c:pt>
                <c:pt idx="2">
                  <c:v>LGR5</c:v>
                </c:pt>
              </c:strCache>
            </c:strRef>
          </c:cat>
          <c:val>
            <c:numRef>
              <c:f>Hoja1!$B$8:$C$8</c:f>
              <c:numCache>
                <c:formatCode>General</c:formatCode>
                <c:ptCount val="2"/>
                <c:pt idx="0">
                  <c:v>5480</c:v>
                </c:pt>
                <c:pt idx="1">
                  <c:v>5330.5</c:v>
                </c:pt>
              </c:numCache>
            </c:numRef>
          </c:val>
          <c:extLst>
            <c:ext xmlns:c16="http://schemas.microsoft.com/office/drawing/2014/chart" uri="{C3380CC4-5D6E-409C-BE32-E72D297353CC}">
              <c16:uniqueId val="{00000000-DF9A-456A-9FAE-A403A3BB5577}"/>
            </c:ext>
          </c:extLst>
        </c:ser>
        <c:dLbls>
          <c:showLegendKey val="0"/>
          <c:showVal val="0"/>
          <c:showCatName val="0"/>
          <c:showSerName val="0"/>
          <c:showPercent val="0"/>
          <c:showBubbleSize val="0"/>
        </c:dLbls>
        <c:gapWidth val="100"/>
        <c:axId val="353704448"/>
        <c:axId val="261103616"/>
      </c:barChart>
      <c:catAx>
        <c:axId val="353704448"/>
        <c:scaling>
          <c:orientation val="minMax"/>
        </c:scaling>
        <c:delete val="0"/>
        <c:axPos val="b"/>
        <c:numFmt formatCode="General" sourceLinked="0"/>
        <c:majorTickMark val="out"/>
        <c:minorTickMark val="none"/>
        <c:tickLblPos val="nextTo"/>
        <c:txPr>
          <a:bodyPr/>
          <a:lstStyle/>
          <a:p>
            <a:pPr>
              <a:defRPr b="1"/>
            </a:pPr>
            <a:endParaRPr lang="en-US"/>
          </a:p>
        </c:txPr>
        <c:crossAx val="261103616"/>
        <c:crosses val="autoZero"/>
        <c:auto val="1"/>
        <c:lblAlgn val="ctr"/>
        <c:lblOffset val="100"/>
        <c:noMultiLvlLbl val="0"/>
      </c:catAx>
      <c:valAx>
        <c:axId val="261103616"/>
        <c:scaling>
          <c:orientation val="minMax"/>
          <c:min val="0"/>
        </c:scaling>
        <c:delete val="0"/>
        <c:axPos val="l"/>
        <c:title>
          <c:tx>
            <c:rich>
              <a:bodyPr rot="-5400000" vert="horz"/>
              <a:lstStyle/>
              <a:p>
                <a:pPr>
                  <a:defRPr/>
                </a:pPr>
                <a:r>
                  <a:rPr lang="en-US" sz="800" b="1" i="0" u="none" strike="noStrike" baseline="0" dirty="0" smtClean="0">
                    <a:effectLst/>
                  </a:rPr>
                  <a:t>CDH17 expression (</a:t>
                </a:r>
                <a:r>
                  <a:rPr lang="en-US" sz="800" b="1" i="0" u="none" strike="noStrike" baseline="0" dirty="0" err="1" smtClean="0">
                    <a:effectLst/>
                  </a:rPr>
                  <a:t>mfi</a:t>
                </a:r>
                <a:r>
                  <a:rPr lang="en-US" sz="800" b="1" i="0" u="none" strike="noStrike" baseline="0" dirty="0" smtClean="0">
                    <a:effectLst/>
                  </a:rPr>
                  <a:t>)</a:t>
                </a:r>
                <a:endParaRPr lang="en-US" dirty="0"/>
              </a:p>
            </c:rich>
          </c:tx>
          <c:layout>
            <c:manualLayout>
              <c:xMode val="edge"/>
              <c:yMode val="edge"/>
              <c:x val="8.2687338501291993E-2"/>
              <c:y val="8.4813008130081302E-2"/>
            </c:manualLayout>
          </c:layout>
          <c:overlay val="0"/>
        </c:title>
        <c:numFmt formatCode="General" sourceLinked="1"/>
        <c:majorTickMark val="out"/>
        <c:minorTickMark val="none"/>
        <c:tickLblPos val="nextTo"/>
        <c:crossAx val="353704448"/>
        <c:crosses val="autoZero"/>
        <c:crossBetween val="between"/>
      </c:valAx>
    </c:plotArea>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Hoja1!$A$4</c:f>
              <c:strCache>
                <c:ptCount val="1"/>
                <c:pt idx="0">
                  <c:v>CDH17</c:v>
                </c:pt>
              </c:strCache>
            </c:strRef>
          </c:tx>
          <c:spPr>
            <a:solidFill>
              <a:schemeClr val="bg1">
                <a:lumMod val="95000"/>
              </a:schemeClr>
            </a:solidFill>
            <a:ln>
              <a:solidFill>
                <a:sysClr val="windowText" lastClr="000000"/>
              </a:solidFill>
            </a:ln>
          </c:spPr>
          <c:invertIfNegative val="0"/>
          <c:errBars>
            <c:errBarType val="plus"/>
            <c:errValType val="cust"/>
            <c:noEndCap val="0"/>
            <c:plus>
              <c:numRef>
                <c:f>Hoja1!$J$9:$L$9</c:f>
                <c:numCache>
                  <c:formatCode>General</c:formatCode>
                  <c:ptCount val="3"/>
                  <c:pt idx="0">
                    <c:v>640.638743755012</c:v>
                  </c:pt>
                  <c:pt idx="1">
                    <c:v>287.08535316173828</c:v>
                  </c:pt>
                  <c:pt idx="2">
                    <c:v>423.55696193074198</c:v>
                  </c:pt>
                </c:numCache>
              </c:numRef>
            </c:plus>
            <c:minus>
              <c:numLit>
                <c:formatCode>General</c:formatCode>
                <c:ptCount val="1"/>
                <c:pt idx="0">
                  <c:v>1</c:v>
                </c:pt>
              </c:numLit>
            </c:minus>
          </c:errBars>
          <c:cat>
            <c:strRef>
              <c:f>Hoja1!$B$3:$D$3</c:f>
              <c:strCache>
                <c:ptCount val="3"/>
                <c:pt idx="0">
                  <c:v>Control</c:v>
                </c:pt>
                <c:pt idx="1">
                  <c:v>SLC38A5</c:v>
                </c:pt>
                <c:pt idx="2">
                  <c:v>LGR5</c:v>
                </c:pt>
              </c:strCache>
            </c:strRef>
          </c:cat>
          <c:val>
            <c:numRef>
              <c:f>Hoja1!$J$8:$K$8</c:f>
              <c:numCache>
                <c:formatCode>General</c:formatCode>
                <c:ptCount val="2"/>
                <c:pt idx="0">
                  <c:v>14061</c:v>
                </c:pt>
                <c:pt idx="1">
                  <c:v>14032</c:v>
                </c:pt>
              </c:numCache>
            </c:numRef>
          </c:val>
          <c:extLst>
            <c:ext xmlns:c16="http://schemas.microsoft.com/office/drawing/2014/chart" uri="{C3380CC4-5D6E-409C-BE32-E72D297353CC}">
              <c16:uniqueId val="{00000000-3EC3-4184-AA13-9F41ECCB1A9E}"/>
            </c:ext>
          </c:extLst>
        </c:ser>
        <c:dLbls>
          <c:showLegendKey val="0"/>
          <c:showVal val="0"/>
          <c:showCatName val="0"/>
          <c:showSerName val="0"/>
          <c:showPercent val="0"/>
          <c:showBubbleSize val="0"/>
        </c:dLbls>
        <c:gapWidth val="100"/>
        <c:axId val="353704960"/>
        <c:axId val="261105920"/>
      </c:barChart>
      <c:catAx>
        <c:axId val="353704960"/>
        <c:scaling>
          <c:orientation val="minMax"/>
        </c:scaling>
        <c:delete val="0"/>
        <c:axPos val="b"/>
        <c:numFmt formatCode="General" sourceLinked="0"/>
        <c:majorTickMark val="out"/>
        <c:minorTickMark val="none"/>
        <c:tickLblPos val="nextTo"/>
        <c:txPr>
          <a:bodyPr/>
          <a:lstStyle/>
          <a:p>
            <a:pPr>
              <a:defRPr b="1"/>
            </a:pPr>
            <a:endParaRPr lang="en-US"/>
          </a:p>
        </c:txPr>
        <c:crossAx val="261105920"/>
        <c:crosses val="autoZero"/>
        <c:auto val="1"/>
        <c:lblAlgn val="ctr"/>
        <c:lblOffset val="100"/>
        <c:noMultiLvlLbl val="0"/>
      </c:catAx>
      <c:valAx>
        <c:axId val="261105920"/>
        <c:scaling>
          <c:orientation val="minMax"/>
          <c:min val="0"/>
        </c:scaling>
        <c:delete val="0"/>
        <c:axPos val="l"/>
        <c:title>
          <c:tx>
            <c:rich>
              <a:bodyPr rot="-5400000" vert="horz"/>
              <a:lstStyle/>
              <a:p>
                <a:pPr>
                  <a:defRPr/>
                </a:pPr>
                <a:r>
                  <a:rPr lang="en-US" sz="800" b="1" i="0" u="none" strike="noStrike" baseline="0" dirty="0" smtClean="0">
                    <a:effectLst/>
                  </a:rPr>
                  <a:t>CDH17 expression (</a:t>
                </a:r>
                <a:r>
                  <a:rPr lang="en-US" sz="800" b="1" i="0" u="none" strike="noStrike" baseline="0" dirty="0" err="1" smtClean="0">
                    <a:effectLst/>
                  </a:rPr>
                  <a:t>mfi</a:t>
                </a:r>
                <a:r>
                  <a:rPr lang="en-US" sz="800" b="1" i="0" u="none" strike="noStrike" baseline="0" dirty="0" smtClean="0">
                    <a:effectLst/>
                  </a:rPr>
                  <a:t>)</a:t>
                </a:r>
                <a:endParaRPr lang="en-US" dirty="0"/>
              </a:p>
            </c:rich>
          </c:tx>
          <c:layout>
            <c:manualLayout>
              <c:xMode val="edge"/>
              <c:yMode val="edge"/>
              <c:x val="8.2687338501291993E-2"/>
              <c:y val="8.4813008130081302E-2"/>
            </c:manualLayout>
          </c:layout>
          <c:overlay val="0"/>
        </c:title>
        <c:numFmt formatCode="General" sourceLinked="1"/>
        <c:majorTickMark val="out"/>
        <c:minorTickMark val="none"/>
        <c:tickLblPos val="nextTo"/>
        <c:crossAx val="353704960"/>
        <c:crosses val="autoZero"/>
        <c:crossBetween val="between"/>
      </c:valAx>
    </c:plotArea>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275387870120933"/>
          <c:y val="3.5846073828542865E-2"/>
          <c:w val="0.42930944238309127"/>
          <c:h val="0.53670258083187428"/>
        </c:manualLayout>
      </c:layout>
      <c:barChart>
        <c:barDir val="col"/>
        <c:grouping val="clustered"/>
        <c:varyColors val="0"/>
        <c:ser>
          <c:idx val="0"/>
          <c:order val="0"/>
          <c:tx>
            <c:strRef>
              <c:f>Hoja1!$B$2</c:f>
              <c:strCache>
                <c:ptCount val="1"/>
                <c:pt idx="0">
                  <c:v>Control</c:v>
                </c:pt>
              </c:strCache>
            </c:strRef>
          </c:tx>
          <c:spPr>
            <a:solidFill>
              <a:schemeClr val="bg1">
                <a:lumMod val="95000"/>
              </a:schemeClr>
            </a:solidFill>
            <a:ln>
              <a:solidFill>
                <a:sysClr val="windowText" lastClr="000000"/>
              </a:solidFill>
            </a:ln>
          </c:spPr>
          <c:invertIfNegative val="0"/>
          <c:errBars>
            <c:errBarType val="plus"/>
            <c:errValType val="cust"/>
            <c:noEndCap val="0"/>
            <c:plus>
              <c:numRef>
                <c:f>(Hoja1!$B$19;Hoja1!$F$19;Hoja1!$J$19)</c:f>
                <c:numCache>
                  <c:formatCode>General</c:formatCode>
                  <c:ptCount val="3"/>
                  <c:pt idx="0">
                    <c:v>3.2398197526133397E-2</c:v>
                  </c:pt>
                  <c:pt idx="1">
                    <c:v>1.9151491389385201E-2</c:v>
                  </c:pt>
                  <c:pt idx="2">
                    <c:v>2.5484516683128115E-2</c:v>
                  </c:pt>
                </c:numCache>
              </c:numRef>
            </c:plus>
            <c:minus>
              <c:numLit>
                <c:formatCode>General</c:formatCode>
                <c:ptCount val="1"/>
                <c:pt idx="0">
                  <c:v>1</c:v>
                </c:pt>
              </c:numLit>
            </c:minus>
          </c:errBars>
          <c:cat>
            <c:strRef>
              <c:f>(Hoja1!$B$1;Hoja1!$F$1;Hoja1!$J$1)</c:f>
              <c:strCache>
                <c:ptCount val="3"/>
                <c:pt idx="0">
                  <c:v>Medium</c:v>
                </c:pt>
                <c:pt idx="1">
                  <c:v>Oxidative stress</c:v>
                </c:pt>
                <c:pt idx="2">
                  <c:v>Anoikis</c:v>
                </c:pt>
              </c:strCache>
            </c:strRef>
          </c:cat>
          <c:val>
            <c:numRef>
              <c:f>(Hoja1!$B$18;Hoja1!$F$18;Hoja1!$J$18)</c:f>
              <c:numCache>
                <c:formatCode>0%</c:formatCode>
                <c:ptCount val="3"/>
                <c:pt idx="0">
                  <c:v>1.0002276607854297</c:v>
                </c:pt>
                <c:pt idx="1">
                  <c:v>0.46518687156137345</c:v>
                </c:pt>
                <c:pt idx="2">
                  <c:v>0.55421172453044965</c:v>
                </c:pt>
              </c:numCache>
            </c:numRef>
          </c:val>
          <c:extLst>
            <c:ext xmlns:c16="http://schemas.microsoft.com/office/drawing/2014/chart" uri="{C3380CC4-5D6E-409C-BE32-E72D297353CC}">
              <c16:uniqueId val="{00000000-99D7-46AE-AED0-817DA3505C5C}"/>
            </c:ext>
          </c:extLst>
        </c:ser>
        <c:ser>
          <c:idx val="1"/>
          <c:order val="1"/>
          <c:tx>
            <c:v>CDH17 #2</c:v>
          </c:tx>
          <c:spPr>
            <a:solidFill>
              <a:srgbClr val="FF7C80"/>
            </a:solidFill>
            <a:ln>
              <a:solidFill>
                <a:sysClr val="windowText" lastClr="000000"/>
              </a:solidFill>
            </a:ln>
          </c:spPr>
          <c:invertIfNegative val="0"/>
          <c:errBars>
            <c:errBarType val="plus"/>
            <c:errValType val="cust"/>
            <c:noEndCap val="0"/>
            <c:plus>
              <c:numRef>
                <c:f>(Hoja1!$C$19;Hoja1!$G$19;Hoja1!$K$19)</c:f>
                <c:numCache>
                  <c:formatCode>General</c:formatCode>
                  <c:ptCount val="3"/>
                  <c:pt idx="0">
                    <c:v>5.9548365671131025E-2</c:v>
                  </c:pt>
                  <c:pt idx="1">
                    <c:v>2.4512990303601288E-2</c:v>
                  </c:pt>
                  <c:pt idx="2">
                    <c:v>3.1130583371869847E-2</c:v>
                  </c:pt>
                </c:numCache>
              </c:numRef>
            </c:plus>
            <c:minus>
              <c:numLit>
                <c:formatCode>General</c:formatCode>
                <c:ptCount val="1"/>
                <c:pt idx="0">
                  <c:v>1</c:v>
                </c:pt>
              </c:numLit>
            </c:minus>
          </c:errBars>
          <c:val>
            <c:numRef>
              <c:f>(Hoja1!$C$18;Hoja1!$G$18;Hoja1!$K$18)</c:f>
              <c:numCache>
                <c:formatCode>0%</c:formatCode>
                <c:ptCount val="3"/>
                <c:pt idx="0">
                  <c:v>0.99874786568013663</c:v>
                </c:pt>
                <c:pt idx="1">
                  <c:v>0.47116296717890344</c:v>
                </c:pt>
                <c:pt idx="2">
                  <c:v>0.54536141149686967</c:v>
                </c:pt>
              </c:numCache>
            </c:numRef>
          </c:val>
          <c:extLst>
            <c:ext xmlns:c16="http://schemas.microsoft.com/office/drawing/2014/chart" uri="{C3380CC4-5D6E-409C-BE32-E72D297353CC}">
              <c16:uniqueId val="{00000001-99D7-46AE-AED0-817DA3505C5C}"/>
            </c:ext>
          </c:extLst>
        </c:ser>
        <c:ser>
          <c:idx val="2"/>
          <c:order val="2"/>
          <c:tx>
            <c:v>SLC38A5 #2</c:v>
          </c:tx>
          <c:spPr>
            <a:solidFill>
              <a:schemeClr val="accent5"/>
            </a:solidFill>
            <a:ln>
              <a:solidFill>
                <a:sysClr val="windowText" lastClr="000000"/>
              </a:solidFill>
            </a:ln>
          </c:spPr>
          <c:invertIfNegative val="0"/>
          <c:errBars>
            <c:errBarType val="plus"/>
            <c:errValType val="cust"/>
            <c:noEndCap val="0"/>
            <c:plus>
              <c:numRef>
                <c:f>(Hoja1!$D$19;Hoja1!$H$19;Hoja1!$L$19)</c:f>
                <c:numCache>
                  <c:formatCode>General</c:formatCode>
                  <c:ptCount val="3"/>
                  <c:pt idx="0">
                    <c:v>4.3890436991402104E-2</c:v>
                  </c:pt>
                  <c:pt idx="1">
                    <c:v>3.3021606384446081E-2</c:v>
                  </c:pt>
                  <c:pt idx="2">
                    <c:v>1.929836446694971E-2</c:v>
                  </c:pt>
                </c:numCache>
              </c:numRef>
            </c:plus>
            <c:minus>
              <c:numLit>
                <c:formatCode>General</c:formatCode>
                <c:ptCount val="1"/>
                <c:pt idx="0">
                  <c:v>1</c:v>
                </c:pt>
              </c:numLit>
            </c:minus>
          </c:errBars>
          <c:val>
            <c:numRef>
              <c:f>(Hoja1!$D$18;Hoja1!$H$18;Hoja1!$L$18)</c:f>
              <c:numCache>
                <c:formatCode>0%</c:formatCode>
                <c:ptCount val="3"/>
                <c:pt idx="0">
                  <c:v>1.0003414911781447</c:v>
                </c:pt>
                <c:pt idx="1">
                  <c:v>0.47820147979510536</c:v>
                </c:pt>
                <c:pt idx="2">
                  <c:v>0.52430278884462156</c:v>
                </c:pt>
              </c:numCache>
            </c:numRef>
          </c:val>
          <c:extLst>
            <c:ext xmlns:c16="http://schemas.microsoft.com/office/drawing/2014/chart" uri="{C3380CC4-5D6E-409C-BE32-E72D297353CC}">
              <c16:uniqueId val="{00000002-99D7-46AE-AED0-817DA3505C5C}"/>
            </c:ext>
          </c:extLst>
        </c:ser>
        <c:ser>
          <c:idx val="3"/>
          <c:order val="3"/>
          <c:tx>
            <c:v>CDH17 #2 + SLC38A5 #2</c:v>
          </c:tx>
          <c:spPr>
            <a:solidFill>
              <a:srgbClr val="FFC000"/>
            </a:solidFill>
            <a:ln>
              <a:solidFill>
                <a:sysClr val="windowText" lastClr="000000"/>
              </a:solidFill>
            </a:ln>
          </c:spPr>
          <c:invertIfNegative val="0"/>
          <c:errBars>
            <c:errBarType val="plus"/>
            <c:errValType val="cust"/>
            <c:noEndCap val="0"/>
            <c:plus>
              <c:numRef>
                <c:f>(Hoja1!$E$19;Hoja1!$I$19;Hoja1!$M$19)</c:f>
                <c:numCache>
                  <c:formatCode>General</c:formatCode>
                  <c:ptCount val="3"/>
                  <c:pt idx="0">
                    <c:v>3.0538154324555863E-2</c:v>
                  </c:pt>
                  <c:pt idx="1">
                    <c:v>1.9393806181776919E-2</c:v>
                  </c:pt>
                  <c:pt idx="2">
                    <c:v>7.6719489116697228E-3</c:v>
                  </c:pt>
                </c:numCache>
              </c:numRef>
            </c:plus>
            <c:minus>
              <c:numLit>
                <c:formatCode>General</c:formatCode>
                <c:ptCount val="1"/>
                <c:pt idx="0">
                  <c:v>1</c:v>
                </c:pt>
              </c:numLit>
            </c:minus>
          </c:errBars>
          <c:val>
            <c:numRef>
              <c:f>(Hoja1!$E$18;Hoja1!$I$18;Hoja1!$M$18)</c:f>
              <c:numCache>
                <c:formatCode>0%</c:formatCode>
                <c:ptCount val="3"/>
                <c:pt idx="0">
                  <c:v>1.0001422879908937</c:v>
                </c:pt>
                <c:pt idx="1">
                  <c:v>0.30364257256687538</c:v>
                </c:pt>
                <c:pt idx="2">
                  <c:v>0.40056915196357429</c:v>
                </c:pt>
              </c:numCache>
            </c:numRef>
          </c:val>
          <c:extLst>
            <c:ext xmlns:c16="http://schemas.microsoft.com/office/drawing/2014/chart" uri="{C3380CC4-5D6E-409C-BE32-E72D297353CC}">
              <c16:uniqueId val="{00000003-99D7-46AE-AED0-817DA3505C5C}"/>
            </c:ext>
          </c:extLst>
        </c:ser>
        <c:dLbls>
          <c:showLegendKey val="0"/>
          <c:showVal val="0"/>
          <c:showCatName val="0"/>
          <c:showSerName val="0"/>
          <c:showPercent val="0"/>
          <c:showBubbleSize val="0"/>
        </c:dLbls>
        <c:gapWidth val="150"/>
        <c:axId val="394561536"/>
        <c:axId val="261109376"/>
      </c:barChart>
      <c:catAx>
        <c:axId val="394561536"/>
        <c:scaling>
          <c:orientation val="minMax"/>
        </c:scaling>
        <c:delete val="0"/>
        <c:axPos val="b"/>
        <c:numFmt formatCode="General" sourceLinked="0"/>
        <c:majorTickMark val="out"/>
        <c:minorTickMark val="none"/>
        <c:tickLblPos val="nextTo"/>
        <c:txPr>
          <a:bodyPr/>
          <a:lstStyle/>
          <a:p>
            <a:pPr>
              <a:defRPr b="1"/>
            </a:pPr>
            <a:endParaRPr lang="en-US"/>
          </a:p>
        </c:txPr>
        <c:crossAx val="261109376"/>
        <c:crosses val="autoZero"/>
        <c:auto val="1"/>
        <c:lblAlgn val="ctr"/>
        <c:lblOffset val="100"/>
        <c:noMultiLvlLbl val="0"/>
      </c:catAx>
      <c:valAx>
        <c:axId val="261109376"/>
        <c:scaling>
          <c:orientation val="minMax"/>
        </c:scaling>
        <c:delete val="0"/>
        <c:axPos val="l"/>
        <c:title>
          <c:tx>
            <c:rich>
              <a:bodyPr rot="-5400000" vert="horz"/>
              <a:lstStyle/>
              <a:p>
                <a:pPr>
                  <a:defRPr/>
                </a:pPr>
                <a:r>
                  <a:rPr lang="en-US"/>
                  <a:t>Cell viability (%)</a:t>
                </a:r>
              </a:p>
            </c:rich>
          </c:tx>
          <c:layout>
            <c:manualLayout>
              <c:xMode val="edge"/>
              <c:yMode val="edge"/>
              <c:x val="6.8485832835923521E-2"/>
              <c:y val="0.20224923476387849"/>
            </c:manualLayout>
          </c:layout>
          <c:overlay val="0"/>
        </c:title>
        <c:numFmt formatCode="0%" sourceLinked="1"/>
        <c:majorTickMark val="out"/>
        <c:minorTickMark val="none"/>
        <c:tickLblPos val="nextTo"/>
        <c:crossAx val="394561536"/>
        <c:crosses val="autoZero"/>
        <c:crossBetween val="between"/>
      </c:valAx>
    </c:plotArea>
    <c:legend>
      <c:legendPos val="r"/>
      <c:layout>
        <c:manualLayout>
          <c:xMode val="edge"/>
          <c:yMode val="edge"/>
          <c:x val="0.42092363526305876"/>
          <c:y val="0.75390775162157553"/>
          <c:w val="0.55339417742346986"/>
          <c:h val="0.14261759475153948"/>
        </c:manualLayout>
      </c:layout>
      <c:overlay val="0"/>
      <c:txPr>
        <a:bodyPr/>
        <a:lstStyle/>
        <a:p>
          <a:pPr>
            <a:defRPr b="1"/>
          </a:pPr>
          <a:endParaRPr lang="en-US"/>
        </a:p>
      </c:txPr>
    </c:legend>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261561469738485"/>
          <c:y val="3.4946163646319667E-2"/>
          <c:w val="0.62892895924231551"/>
          <c:h val="0.6586994130695506"/>
        </c:manualLayout>
      </c:layout>
      <c:barChart>
        <c:barDir val="col"/>
        <c:grouping val="clustered"/>
        <c:varyColors val="0"/>
        <c:ser>
          <c:idx val="0"/>
          <c:order val="0"/>
          <c:tx>
            <c:strRef>
              <c:f>Hoja1!$B$2</c:f>
              <c:strCache>
                <c:ptCount val="1"/>
                <c:pt idx="0">
                  <c:v>Control</c:v>
                </c:pt>
              </c:strCache>
            </c:strRef>
          </c:tx>
          <c:spPr>
            <a:solidFill>
              <a:schemeClr val="bg1">
                <a:lumMod val="95000"/>
              </a:schemeClr>
            </a:solidFill>
            <a:ln>
              <a:solidFill>
                <a:sysClr val="windowText" lastClr="000000"/>
              </a:solidFill>
            </a:ln>
          </c:spPr>
          <c:invertIfNegative val="0"/>
          <c:errBars>
            <c:errBarType val="plus"/>
            <c:errValType val="cust"/>
            <c:noEndCap val="0"/>
            <c:plus>
              <c:numRef>
                <c:f>(Hoja1!$B$51;Hoja1!$F$51;Hoja1!$J$51)</c:f>
                <c:numCache>
                  <c:formatCode>General</c:formatCode>
                  <c:ptCount val="3"/>
                  <c:pt idx="0">
                    <c:v>5.6251262544327905E-2</c:v>
                  </c:pt>
                  <c:pt idx="1">
                    <c:v>3.9890037011182551E-2</c:v>
                  </c:pt>
                  <c:pt idx="2">
                    <c:v>6.928731435012335E-2</c:v>
                  </c:pt>
                </c:numCache>
              </c:numRef>
            </c:plus>
            <c:minus>
              <c:numLit>
                <c:formatCode>General</c:formatCode>
                <c:ptCount val="1"/>
                <c:pt idx="0">
                  <c:v>1</c:v>
                </c:pt>
              </c:numLit>
            </c:minus>
          </c:errBars>
          <c:cat>
            <c:strRef>
              <c:f>(Hoja1!$B$1;Hoja1!$F$1;Hoja1!$J$1)</c:f>
              <c:strCache>
                <c:ptCount val="3"/>
                <c:pt idx="0">
                  <c:v>Medium</c:v>
                </c:pt>
                <c:pt idx="1">
                  <c:v>Oxidative stress</c:v>
                </c:pt>
                <c:pt idx="2">
                  <c:v>Anoikis</c:v>
                </c:pt>
              </c:strCache>
            </c:strRef>
          </c:cat>
          <c:val>
            <c:numRef>
              <c:f>(Hoja1!$B$50;Hoja1!$F$50;Hoja1!$J$50)</c:f>
              <c:numCache>
                <c:formatCode>0%</c:formatCode>
                <c:ptCount val="3"/>
                <c:pt idx="0">
                  <c:v>1.0034798534798535</c:v>
                </c:pt>
                <c:pt idx="1">
                  <c:v>0.56105006105006117</c:v>
                </c:pt>
                <c:pt idx="2">
                  <c:v>0.686996336996337</c:v>
                </c:pt>
              </c:numCache>
            </c:numRef>
          </c:val>
          <c:extLst>
            <c:ext xmlns:c16="http://schemas.microsoft.com/office/drawing/2014/chart" uri="{C3380CC4-5D6E-409C-BE32-E72D297353CC}">
              <c16:uniqueId val="{00000000-7140-479B-BC82-940FF0CD01A9}"/>
            </c:ext>
          </c:extLst>
        </c:ser>
        <c:ser>
          <c:idx val="1"/>
          <c:order val="1"/>
          <c:tx>
            <c:strRef>
              <c:f>Hoja1!$C$2</c:f>
              <c:strCache>
                <c:ptCount val="1"/>
                <c:pt idx="0">
                  <c:v>CDH17</c:v>
                </c:pt>
              </c:strCache>
            </c:strRef>
          </c:tx>
          <c:spPr>
            <a:solidFill>
              <a:srgbClr val="FF7C80"/>
            </a:solidFill>
            <a:ln>
              <a:solidFill>
                <a:sysClr val="windowText" lastClr="000000"/>
              </a:solidFill>
            </a:ln>
          </c:spPr>
          <c:invertIfNegative val="0"/>
          <c:errBars>
            <c:errBarType val="plus"/>
            <c:errValType val="cust"/>
            <c:noEndCap val="0"/>
            <c:plus>
              <c:numRef>
                <c:f>(Hoja1!$C$51;Hoja1!$G$51;Hoja1!$K$51)</c:f>
                <c:numCache>
                  <c:formatCode>General</c:formatCode>
                  <c:ptCount val="3"/>
                  <c:pt idx="0">
                    <c:v>7.3337580934474025E-2</c:v>
                  </c:pt>
                  <c:pt idx="1">
                    <c:v>2.8693247796926051E-2</c:v>
                  </c:pt>
                  <c:pt idx="2">
                    <c:v>8.0837098465617971E-2</c:v>
                  </c:pt>
                </c:numCache>
              </c:numRef>
            </c:plus>
            <c:minus>
              <c:numLit>
                <c:formatCode>General</c:formatCode>
                <c:ptCount val="1"/>
                <c:pt idx="0">
                  <c:v>1</c:v>
                </c:pt>
              </c:numLit>
            </c:minus>
          </c:errBars>
          <c:val>
            <c:numRef>
              <c:f>(Hoja1!$C$50;Hoja1!$G$50;Hoja1!$K$50)</c:f>
              <c:numCache>
                <c:formatCode>0%</c:formatCode>
                <c:ptCount val="3"/>
                <c:pt idx="0">
                  <c:v>1.0010802469135802</c:v>
                </c:pt>
                <c:pt idx="1">
                  <c:v>0.56527777777777777</c:v>
                </c:pt>
                <c:pt idx="2">
                  <c:v>0.7</c:v>
                </c:pt>
              </c:numCache>
            </c:numRef>
          </c:val>
          <c:extLst>
            <c:ext xmlns:c16="http://schemas.microsoft.com/office/drawing/2014/chart" uri="{C3380CC4-5D6E-409C-BE32-E72D297353CC}">
              <c16:uniqueId val="{00000001-7140-479B-BC82-940FF0CD01A9}"/>
            </c:ext>
          </c:extLst>
        </c:ser>
        <c:ser>
          <c:idx val="2"/>
          <c:order val="2"/>
          <c:tx>
            <c:strRef>
              <c:f>Hoja1!$D$2</c:f>
              <c:strCache>
                <c:ptCount val="1"/>
                <c:pt idx="0">
                  <c:v>SLC38A5</c:v>
                </c:pt>
              </c:strCache>
            </c:strRef>
          </c:tx>
          <c:spPr>
            <a:solidFill>
              <a:srgbClr val="5B9BD5"/>
            </a:solidFill>
            <a:ln>
              <a:solidFill>
                <a:sysClr val="windowText" lastClr="000000"/>
              </a:solidFill>
            </a:ln>
          </c:spPr>
          <c:invertIfNegative val="0"/>
          <c:errBars>
            <c:errBarType val="plus"/>
            <c:errValType val="cust"/>
            <c:noEndCap val="0"/>
            <c:plus>
              <c:numRef>
                <c:f>(Hoja1!$D$51;Hoja1!$H$51;Hoja1!$L$51)</c:f>
                <c:numCache>
                  <c:formatCode>General</c:formatCode>
                  <c:ptCount val="3"/>
                  <c:pt idx="0">
                    <c:v>4.5673589935084954E-2</c:v>
                  </c:pt>
                  <c:pt idx="1">
                    <c:v>3.6704136609673109E-2</c:v>
                  </c:pt>
                  <c:pt idx="2">
                    <c:v>5.3845597986247419E-2</c:v>
                  </c:pt>
                </c:numCache>
              </c:numRef>
            </c:plus>
            <c:minus>
              <c:numLit>
                <c:formatCode>General</c:formatCode>
                <c:ptCount val="1"/>
                <c:pt idx="0">
                  <c:v>1</c:v>
                </c:pt>
              </c:numLit>
            </c:minus>
          </c:errBars>
          <c:val>
            <c:numRef>
              <c:f>(Hoja1!$D$50;Hoja1!$H$50;Hoja1!$L$50)</c:f>
              <c:numCache>
                <c:formatCode>0%</c:formatCode>
                <c:ptCount val="3"/>
                <c:pt idx="0">
                  <c:v>0.99796296296296283</c:v>
                </c:pt>
                <c:pt idx="1">
                  <c:v>0.56373456790123455</c:v>
                </c:pt>
                <c:pt idx="2">
                  <c:v>0.70037037037037031</c:v>
                </c:pt>
              </c:numCache>
            </c:numRef>
          </c:val>
          <c:extLst>
            <c:ext xmlns:c16="http://schemas.microsoft.com/office/drawing/2014/chart" uri="{C3380CC4-5D6E-409C-BE32-E72D297353CC}">
              <c16:uniqueId val="{00000002-7140-479B-BC82-940FF0CD01A9}"/>
            </c:ext>
          </c:extLst>
        </c:ser>
        <c:ser>
          <c:idx val="3"/>
          <c:order val="3"/>
          <c:tx>
            <c:strRef>
              <c:f>Hoja1!$E$2</c:f>
              <c:strCache>
                <c:ptCount val="1"/>
                <c:pt idx="0">
                  <c:v>CDH17 + SLC38A5</c:v>
                </c:pt>
              </c:strCache>
            </c:strRef>
          </c:tx>
          <c:spPr>
            <a:solidFill>
              <a:srgbClr val="FFC000"/>
            </a:solidFill>
            <a:ln>
              <a:solidFill>
                <a:sysClr val="windowText" lastClr="000000"/>
              </a:solidFill>
            </a:ln>
          </c:spPr>
          <c:invertIfNegative val="0"/>
          <c:errBars>
            <c:errBarType val="plus"/>
            <c:errValType val="cust"/>
            <c:noEndCap val="0"/>
            <c:plus>
              <c:numRef>
                <c:f>(Hoja1!$E$51;Hoja1!$I$51;Hoja1!$M$51)</c:f>
                <c:numCache>
                  <c:formatCode>General</c:formatCode>
                  <c:ptCount val="3"/>
                  <c:pt idx="0">
                    <c:v>1.8662633676616986E-2</c:v>
                  </c:pt>
                  <c:pt idx="1">
                    <c:v>4.8032862931054784E-2</c:v>
                  </c:pt>
                  <c:pt idx="2">
                    <c:v>4.6902207848369654E-2</c:v>
                  </c:pt>
                </c:numCache>
              </c:numRef>
            </c:plus>
            <c:minus>
              <c:numLit>
                <c:formatCode>General</c:formatCode>
                <c:ptCount val="1"/>
                <c:pt idx="0">
                  <c:v>1</c:v>
                </c:pt>
              </c:numLit>
            </c:minus>
          </c:errBars>
          <c:val>
            <c:numRef>
              <c:f>(Hoja1!$E$50;Hoja1!$I$50;Hoja1!$M$50)</c:f>
              <c:numCache>
                <c:formatCode>0%</c:formatCode>
                <c:ptCount val="3"/>
                <c:pt idx="0">
                  <c:v>0.99745370370370368</c:v>
                </c:pt>
                <c:pt idx="1">
                  <c:v>0.37716049382716044</c:v>
                </c:pt>
                <c:pt idx="2">
                  <c:v>0.65493827160493812</c:v>
                </c:pt>
              </c:numCache>
            </c:numRef>
          </c:val>
          <c:extLst>
            <c:ext xmlns:c16="http://schemas.microsoft.com/office/drawing/2014/chart" uri="{C3380CC4-5D6E-409C-BE32-E72D297353CC}">
              <c16:uniqueId val="{00000003-7140-479B-BC82-940FF0CD01A9}"/>
            </c:ext>
          </c:extLst>
        </c:ser>
        <c:dLbls>
          <c:showLegendKey val="0"/>
          <c:showVal val="0"/>
          <c:showCatName val="0"/>
          <c:showSerName val="0"/>
          <c:showPercent val="0"/>
          <c:showBubbleSize val="0"/>
        </c:dLbls>
        <c:gapWidth val="150"/>
        <c:axId val="395747840"/>
        <c:axId val="303423488"/>
      </c:barChart>
      <c:catAx>
        <c:axId val="395747840"/>
        <c:scaling>
          <c:orientation val="minMax"/>
        </c:scaling>
        <c:delete val="0"/>
        <c:axPos val="b"/>
        <c:numFmt formatCode="General" sourceLinked="0"/>
        <c:majorTickMark val="out"/>
        <c:minorTickMark val="none"/>
        <c:tickLblPos val="nextTo"/>
        <c:txPr>
          <a:bodyPr/>
          <a:lstStyle/>
          <a:p>
            <a:pPr>
              <a:defRPr b="1"/>
            </a:pPr>
            <a:endParaRPr lang="en-US"/>
          </a:p>
        </c:txPr>
        <c:crossAx val="303423488"/>
        <c:crosses val="autoZero"/>
        <c:auto val="1"/>
        <c:lblAlgn val="ctr"/>
        <c:lblOffset val="100"/>
        <c:noMultiLvlLbl val="0"/>
      </c:catAx>
      <c:valAx>
        <c:axId val="303423488"/>
        <c:scaling>
          <c:orientation val="minMax"/>
        </c:scaling>
        <c:delete val="0"/>
        <c:axPos val="l"/>
        <c:title>
          <c:tx>
            <c:rich>
              <a:bodyPr rot="-5400000" vert="horz"/>
              <a:lstStyle/>
              <a:p>
                <a:pPr>
                  <a:defRPr/>
                </a:pPr>
                <a:r>
                  <a:rPr lang="en-US"/>
                  <a:t>Cell viability (%)</a:t>
                </a:r>
              </a:p>
            </c:rich>
          </c:tx>
          <c:layout>
            <c:manualLayout>
              <c:xMode val="edge"/>
              <c:yMode val="edge"/>
              <c:x val="9.3348308264044874E-2"/>
              <c:y val="0.23406971857921241"/>
            </c:manualLayout>
          </c:layout>
          <c:overlay val="0"/>
        </c:title>
        <c:numFmt formatCode="0%" sourceLinked="1"/>
        <c:majorTickMark val="out"/>
        <c:minorTickMark val="none"/>
        <c:tickLblPos val="nextTo"/>
        <c:txPr>
          <a:bodyPr/>
          <a:lstStyle/>
          <a:p>
            <a:pPr>
              <a:defRPr sz="700"/>
            </a:pPr>
            <a:endParaRPr lang="en-US"/>
          </a:p>
        </c:txPr>
        <c:crossAx val="395747840"/>
        <c:crosses val="autoZero"/>
        <c:crossBetween val="between"/>
      </c:valAx>
    </c:plotArea>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51144038074291"/>
          <c:y val="6.4064771720928185E-2"/>
          <c:w val="0.4499719031798094"/>
          <c:h val="0.57990940014842485"/>
        </c:manualLayout>
      </c:layout>
      <c:barChart>
        <c:barDir val="col"/>
        <c:grouping val="clustered"/>
        <c:varyColors val="0"/>
        <c:ser>
          <c:idx val="0"/>
          <c:order val="0"/>
          <c:tx>
            <c:strRef>
              <c:f>Hoja1!$B$3</c:f>
              <c:strCache>
                <c:ptCount val="1"/>
                <c:pt idx="0">
                  <c:v>Control</c:v>
                </c:pt>
              </c:strCache>
            </c:strRef>
          </c:tx>
          <c:spPr>
            <a:solidFill>
              <a:schemeClr val="bg1">
                <a:lumMod val="95000"/>
              </a:schemeClr>
            </a:solidFill>
            <a:ln>
              <a:solidFill>
                <a:sysClr val="windowText" lastClr="000000"/>
              </a:solidFill>
            </a:ln>
          </c:spPr>
          <c:invertIfNegative val="0"/>
          <c:errBars>
            <c:errBarType val="plus"/>
            <c:errValType val="cust"/>
            <c:noEndCap val="0"/>
            <c:plus>
              <c:numRef>
                <c:f>(Hoja1!$B$33;Hoja1!$F$33;Hoja1!$J$33)</c:f>
                <c:numCache>
                  <c:formatCode>General</c:formatCode>
                  <c:ptCount val="3"/>
                  <c:pt idx="0">
                    <c:v>2.6391534274958453E-2</c:v>
                  </c:pt>
                  <c:pt idx="1">
                    <c:v>2.5188916876574267E-2</c:v>
                  </c:pt>
                  <c:pt idx="2">
                    <c:v>2.850611504485823E-2</c:v>
                  </c:pt>
                </c:numCache>
              </c:numRef>
            </c:plus>
            <c:minus>
              <c:numLit>
                <c:formatCode>General</c:formatCode>
                <c:ptCount val="1"/>
                <c:pt idx="0">
                  <c:v>1</c:v>
                </c:pt>
              </c:numLit>
            </c:minus>
          </c:errBars>
          <c:cat>
            <c:strRef>
              <c:f>(Hoja1!$B$2;Hoja1!$F$2;Hoja1!$J$2)</c:f>
              <c:strCache>
                <c:ptCount val="3"/>
                <c:pt idx="0">
                  <c:v>Medium</c:v>
                </c:pt>
                <c:pt idx="1">
                  <c:v>5-FU</c:v>
                </c:pt>
                <c:pt idx="2">
                  <c:v>CPT-11</c:v>
                </c:pt>
              </c:strCache>
            </c:strRef>
          </c:cat>
          <c:val>
            <c:numRef>
              <c:f>(Hoja1!$B$32;Hoja1!$F$32;Hoja1!$J$32)</c:f>
              <c:numCache>
                <c:formatCode>#,#00%</c:formatCode>
                <c:ptCount val="3"/>
                <c:pt idx="0">
                  <c:v>0.99999999999999989</c:v>
                </c:pt>
                <c:pt idx="1">
                  <c:v>0.66498740554156166</c:v>
                </c:pt>
                <c:pt idx="2">
                  <c:v>0.70573566084788031</c:v>
                </c:pt>
              </c:numCache>
            </c:numRef>
          </c:val>
          <c:extLst>
            <c:ext xmlns:c16="http://schemas.microsoft.com/office/drawing/2014/chart" uri="{C3380CC4-5D6E-409C-BE32-E72D297353CC}">
              <c16:uniqueId val="{00000000-F09C-4E1B-9719-67618645235A}"/>
            </c:ext>
          </c:extLst>
        </c:ser>
        <c:ser>
          <c:idx val="1"/>
          <c:order val="1"/>
          <c:tx>
            <c:strRef>
              <c:f>Hoja1!$C$3</c:f>
              <c:strCache>
                <c:ptCount val="1"/>
                <c:pt idx="0">
                  <c:v>CDH17 #2</c:v>
                </c:pt>
              </c:strCache>
            </c:strRef>
          </c:tx>
          <c:spPr>
            <a:solidFill>
              <a:srgbClr val="FF7C80"/>
            </a:solidFill>
            <a:ln>
              <a:solidFill>
                <a:sysClr val="windowText" lastClr="000000"/>
              </a:solidFill>
            </a:ln>
          </c:spPr>
          <c:invertIfNegative val="0"/>
          <c:errBars>
            <c:errBarType val="plus"/>
            <c:errValType val="cust"/>
            <c:noEndCap val="0"/>
            <c:plus>
              <c:numRef>
                <c:f>(Hoja1!$C$33;Hoja1!$G$33;Hoja1!$K$33)</c:f>
                <c:numCache>
                  <c:formatCode>General</c:formatCode>
                  <c:ptCount val="3"/>
                  <c:pt idx="0">
                    <c:v>2.1373504721003873E-2</c:v>
                  </c:pt>
                  <c:pt idx="1">
                    <c:v>2.8011464849055021E-2</c:v>
                  </c:pt>
                  <c:pt idx="2">
                    <c:v>5.0377833753147954E-3</c:v>
                  </c:pt>
                </c:numCache>
              </c:numRef>
            </c:plus>
            <c:minus>
              <c:numLit>
                <c:formatCode>General</c:formatCode>
                <c:ptCount val="1"/>
                <c:pt idx="0">
                  <c:v>1</c:v>
                </c:pt>
              </c:numLit>
            </c:minus>
          </c:errBars>
          <c:cat>
            <c:strRef>
              <c:f>(Hoja1!$B$2;Hoja1!$F$2;Hoja1!$J$2)</c:f>
              <c:strCache>
                <c:ptCount val="3"/>
                <c:pt idx="0">
                  <c:v>Medium</c:v>
                </c:pt>
                <c:pt idx="1">
                  <c:v>5-FU</c:v>
                </c:pt>
                <c:pt idx="2">
                  <c:v>CPT-11</c:v>
                </c:pt>
              </c:strCache>
            </c:strRef>
          </c:cat>
          <c:val>
            <c:numRef>
              <c:f>(Hoja1!$C$32;Hoja1!$G$32;Hoja1!$K$32)</c:f>
              <c:numCache>
                <c:formatCode>#,#00%</c:formatCode>
                <c:ptCount val="3"/>
                <c:pt idx="0">
                  <c:v>1</c:v>
                </c:pt>
                <c:pt idx="1">
                  <c:v>0.67128463476070532</c:v>
                </c:pt>
                <c:pt idx="2">
                  <c:v>0.69269521410579349</c:v>
                </c:pt>
              </c:numCache>
            </c:numRef>
          </c:val>
          <c:extLst>
            <c:ext xmlns:c16="http://schemas.microsoft.com/office/drawing/2014/chart" uri="{C3380CC4-5D6E-409C-BE32-E72D297353CC}">
              <c16:uniqueId val="{00000001-F09C-4E1B-9719-67618645235A}"/>
            </c:ext>
          </c:extLst>
        </c:ser>
        <c:ser>
          <c:idx val="2"/>
          <c:order val="2"/>
          <c:tx>
            <c:strRef>
              <c:f>Hoja1!$D$3</c:f>
              <c:strCache>
                <c:ptCount val="1"/>
                <c:pt idx="0">
                  <c:v>SLC38A5 #2</c:v>
                </c:pt>
              </c:strCache>
            </c:strRef>
          </c:tx>
          <c:spPr>
            <a:solidFill>
              <a:srgbClr val="5B9BD5"/>
            </a:solidFill>
            <a:ln>
              <a:solidFill>
                <a:sysClr val="windowText" lastClr="000000"/>
              </a:solidFill>
            </a:ln>
          </c:spPr>
          <c:invertIfNegative val="0"/>
          <c:errBars>
            <c:errBarType val="plus"/>
            <c:errValType val="cust"/>
            <c:noEndCap val="0"/>
            <c:plus>
              <c:numRef>
                <c:f>(Hoja1!$D$33;Hoja1!$H$33;Hoja1!$L$33)</c:f>
                <c:numCache>
                  <c:formatCode>General</c:formatCode>
                  <c:ptCount val="3"/>
                  <c:pt idx="0">
                    <c:v>3.1147122186525628E-2</c:v>
                  </c:pt>
                  <c:pt idx="1">
                    <c:v>2.2810345359953875E-2</c:v>
                  </c:pt>
                  <c:pt idx="2">
                    <c:v>1.2551678196626359E-2</c:v>
                  </c:pt>
                </c:numCache>
              </c:numRef>
            </c:plus>
            <c:minus>
              <c:numLit>
                <c:formatCode>General</c:formatCode>
                <c:ptCount val="1"/>
                <c:pt idx="0">
                  <c:v>1</c:v>
                </c:pt>
              </c:numLit>
            </c:minus>
          </c:errBars>
          <c:cat>
            <c:strRef>
              <c:f>(Hoja1!$B$2;Hoja1!$F$2;Hoja1!$J$2)</c:f>
              <c:strCache>
                <c:ptCount val="3"/>
                <c:pt idx="0">
                  <c:v>Medium</c:v>
                </c:pt>
                <c:pt idx="1">
                  <c:v>5-FU</c:v>
                </c:pt>
                <c:pt idx="2">
                  <c:v>CPT-11</c:v>
                </c:pt>
              </c:strCache>
            </c:strRef>
          </c:cat>
          <c:val>
            <c:numRef>
              <c:f>(Hoja1!$D$32;Hoja1!$H$32;Hoja1!$L$32)</c:f>
              <c:numCache>
                <c:formatCode>#,#00%</c:formatCode>
                <c:ptCount val="3"/>
                <c:pt idx="0">
                  <c:v>1</c:v>
                </c:pt>
                <c:pt idx="1">
                  <c:v>0.65710723192019949</c:v>
                </c:pt>
                <c:pt idx="2">
                  <c:v>0.66916043225270161</c:v>
                </c:pt>
              </c:numCache>
            </c:numRef>
          </c:val>
          <c:extLst>
            <c:ext xmlns:c16="http://schemas.microsoft.com/office/drawing/2014/chart" uri="{C3380CC4-5D6E-409C-BE32-E72D297353CC}">
              <c16:uniqueId val="{00000002-F09C-4E1B-9719-67618645235A}"/>
            </c:ext>
          </c:extLst>
        </c:ser>
        <c:ser>
          <c:idx val="3"/>
          <c:order val="3"/>
          <c:tx>
            <c:strRef>
              <c:f>Hoja1!$E$3</c:f>
              <c:strCache>
                <c:ptCount val="1"/>
                <c:pt idx="0">
                  <c:v>CDH17 #2 + SLC38A5 #2</c:v>
                </c:pt>
              </c:strCache>
            </c:strRef>
          </c:tx>
          <c:spPr>
            <a:solidFill>
              <a:srgbClr val="FFC000"/>
            </a:solidFill>
            <a:ln>
              <a:solidFill>
                <a:sysClr val="windowText" lastClr="000000"/>
              </a:solidFill>
            </a:ln>
          </c:spPr>
          <c:invertIfNegative val="0"/>
          <c:errBars>
            <c:errBarType val="plus"/>
            <c:errValType val="cust"/>
            <c:noEndCap val="0"/>
            <c:plus>
              <c:numRef>
                <c:f>(Hoja1!$E$33;Hoja1!$I$33;Hoja1!$M$33)</c:f>
                <c:numCache>
                  <c:formatCode>General</c:formatCode>
                  <c:ptCount val="3"/>
                  <c:pt idx="0">
                    <c:v>3.1460947095206006E-2</c:v>
                  </c:pt>
                  <c:pt idx="1">
                    <c:v>2.8903298871634793E-2</c:v>
                  </c:pt>
                  <c:pt idx="2">
                    <c:v>4.2821158690176324E-2</c:v>
                  </c:pt>
                </c:numCache>
              </c:numRef>
            </c:plus>
            <c:minus>
              <c:numLit>
                <c:formatCode>General</c:formatCode>
                <c:ptCount val="1"/>
                <c:pt idx="0">
                  <c:v>1</c:v>
                </c:pt>
              </c:numLit>
            </c:minus>
          </c:errBars>
          <c:cat>
            <c:strRef>
              <c:f>(Hoja1!$B$2;Hoja1!$F$2;Hoja1!$J$2)</c:f>
              <c:strCache>
                <c:ptCount val="3"/>
                <c:pt idx="0">
                  <c:v>Medium</c:v>
                </c:pt>
                <c:pt idx="1">
                  <c:v>5-FU</c:v>
                </c:pt>
                <c:pt idx="2">
                  <c:v>CPT-11</c:v>
                </c:pt>
              </c:strCache>
            </c:strRef>
          </c:cat>
          <c:val>
            <c:numRef>
              <c:f>(Hoja1!$E$32;Hoja1!$I$32;Hoja1!$M$32)</c:f>
              <c:numCache>
                <c:formatCode>#,#00%</c:formatCode>
                <c:ptCount val="3"/>
                <c:pt idx="0">
                  <c:v>1</c:v>
                </c:pt>
                <c:pt idx="1">
                  <c:v>0.47229219143576817</c:v>
                </c:pt>
                <c:pt idx="2">
                  <c:v>0.48488664987405533</c:v>
                </c:pt>
              </c:numCache>
            </c:numRef>
          </c:val>
          <c:extLst>
            <c:ext xmlns:c16="http://schemas.microsoft.com/office/drawing/2014/chart" uri="{C3380CC4-5D6E-409C-BE32-E72D297353CC}">
              <c16:uniqueId val="{00000003-F09C-4E1B-9719-67618645235A}"/>
            </c:ext>
          </c:extLst>
        </c:ser>
        <c:dLbls>
          <c:showLegendKey val="0"/>
          <c:showVal val="0"/>
          <c:showCatName val="0"/>
          <c:showSerName val="0"/>
          <c:showPercent val="0"/>
          <c:showBubbleSize val="0"/>
        </c:dLbls>
        <c:gapWidth val="150"/>
        <c:axId val="395750400"/>
        <c:axId val="303425792"/>
      </c:barChart>
      <c:catAx>
        <c:axId val="395750400"/>
        <c:scaling>
          <c:orientation val="minMax"/>
        </c:scaling>
        <c:delete val="0"/>
        <c:axPos val="b"/>
        <c:numFmt formatCode="General" sourceLinked="0"/>
        <c:majorTickMark val="out"/>
        <c:minorTickMark val="none"/>
        <c:tickLblPos val="nextTo"/>
        <c:txPr>
          <a:bodyPr/>
          <a:lstStyle/>
          <a:p>
            <a:pPr>
              <a:defRPr b="1"/>
            </a:pPr>
            <a:endParaRPr lang="en-US"/>
          </a:p>
        </c:txPr>
        <c:crossAx val="303425792"/>
        <c:crosses val="autoZero"/>
        <c:auto val="1"/>
        <c:lblAlgn val="ctr"/>
        <c:lblOffset val="100"/>
        <c:noMultiLvlLbl val="0"/>
      </c:catAx>
      <c:valAx>
        <c:axId val="303425792"/>
        <c:scaling>
          <c:orientation val="minMax"/>
        </c:scaling>
        <c:delete val="0"/>
        <c:axPos val="l"/>
        <c:title>
          <c:tx>
            <c:rich>
              <a:bodyPr rot="-5400000" vert="horz"/>
              <a:lstStyle/>
              <a:p>
                <a:pPr>
                  <a:defRPr/>
                </a:pPr>
                <a:r>
                  <a:rPr lang="es-ES" dirty="0" err="1" smtClean="0"/>
                  <a:t>Cell</a:t>
                </a:r>
                <a:r>
                  <a:rPr lang="es-ES" dirty="0" smtClean="0"/>
                  <a:t> </a:t>
                </a:r>
                <a:r>
                  <a:rPr lang="es-ES" dirty="0" err="1" smtClean="0"/>
                  <a:t>viability</a:t>
                </a:r>
                <a:r>
                  <a:rPr lang="es-ES" dirty="0" smtClean="0"/>
                  <a:t> (%)</a:t>
                </a:r>
                <a:endParaRPr lang="en-US" dirty="0"/>
              </a:p>
            </c:rich>
          </c:tx>
          <c:layout>
            <c:manualLayout>
              <c:xMode val="edge"/>
              <c:yMode val="edge"/>
              <c:x val="7.2445181103215364E-2"/>
              <c:y val="0.24431474896061223"/>
            </c:manualLayout>
          </c:layout>
          <c:overlay val="0"/>
        </c:title>
        <c:numFmt formatCode="0%" sourceLinked="0"/>
        <c:majorTickMark val="out"/>
        <c:minorTickMark val="none"/>
        <c:tickLblPos val="nextTo"/>
        <c:crossAx val="395750400"/>
        <c:crosses val="autoZero"/>
        <c:crossBetween val="between"/>
      </c:valAx>
    </c:plotArea>
    <c:legend>
      <c:legendPos val="r"/>
      <c:layout>
        <c:manualLayout>
          <c:xMode val="edge"/>
          <c:yMode val="edge"/>
          <c:x val="0.52709776312486212"/>
          <c:y val="0.83711924750257261"/>
          <c:w val="0.46390842171645191"/>
          <c:h val="0.15823661348569409"/>
        </c:manualLayout>
      </c:layout>
      <c:overlay val="0"/>
      <c:txPr>
        <a:bodyPr/>
        <a:lstStyle/>
        <a:p>
          <a:pPr>
            <a:defRPr b="1"/>
          </a:pPr>
          <a:endParaRPr lang="en-US"/>
        </a:p>
      </c:txPr>
    </c:legend>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203308732534207"/>
          <c:y val="0.21141700586402074"/>
          <c:w val="0.54440450335032853"/>
          <c:h val="0.69477904443162619"/>
        </c:manualLayout>
      </c:layout>
      <c:barChart>
        <c:barDir val="col"/>
        <c:grouping val="clustered"/>
        <c:varyColors val="0"/>
        <c:ser>
          <c:idx val="0"/>
          <c:order val="0"/>
          <c:tx>
            <c:strRef>
              <c:f>Hoja1!$B$3</c:f>
              <c:strCache>
                <c:ptCount val="1"/>
                <c:pt idx="0">
                  <c:v>Control</c:v>
                </c:pt>
              </c:strCache>
            </c:strRef>
          </c:tx>
          <c:spPr>
            <a:solidFill>
              <a:schemeClr val="bg1">
                <a:lumMod val="95000"/>
              </a:schemeClr>
            </a:solidFill>
            <a:ln>
              <a:solidFill>
                <a:sysClr val="windowText" lastClr="000000"/>
              </a:solidFill>
            </a:ln>
          </c:spPr>
          <c:invertIfNegative val="0"/>
          <c:errBars>
            <c:errBarType val="plus"/>
            <c:errValType val="cust"/>
            <c:noEndCap val="0"/>
            <c:plus>
              <c:numRef>
                <c:f>(Hoja1!$B$36;Hoja1!$F$36;Hoja1!$J$36)</c:f>
                <c:numCache>
                  <c:formatCode>General</c:formatCode>
                  <c:ptCount val="3"/>
                  <c:pt idx="0">
                    <c:v>2.1200966802840338E-2</c:v>
                  </c:pt>
                  <c:pt idx="1">
                    <c:v>1.9458336173378186E-2</c:v>
                  </c:pt>
                  <c:pt idx="2">
                    <c:v>7.8738414002677733E-3</c:v>
                  </c:pt>
                </c:numCache>
              </c:numRef>
            </c:plus>
            <c:minus>
              <c:numLit>
                <c:formatCode>General</c:formatCode>
                <c:ptCount val="1"/>
                <c:pt idx="0">
                  <c:v>1</c:v>
                </c:pt>
              </c:numLit>
            </c:minus>
          </c:errBars>
          <c:cat>
            <c:strRef>
              <c:f>(Hoja1!$B$2;Hoja1!$F$2;Hoja1!$J$2)</c:f>
              <c:strCache>
                <c:ptCount val="3"/>
                <c:pt idx="0">
                  <c:v>Medium</c:v>
                </c:pt>
                <c:pt idx="1">
                  <c:v>5-FU</c:v>
                </c:pt>
                <c:pt idx="2">
                  <c:v>CPT-11</c:v>
                </c:pt>
              </c:strCache>
            </c:strRef>
          </c:cat>
          <c:val>
            <c:numRef>
              <c:f>(Hoja1!$B$35;Hoja1!$F$35;Hoja1!$J$35)</c:f>
              <c:numCache>
                <c:formatCode>#,#00%</c:formatCode>
                <c:ptCount val="3"/>
                <c:pt idx="0">
                  <c:v>0.99871134020618557</c:v>
                </c:pt>
                <c:pt idx="1">
                  <c:v>0.34922680412371138</c:v>
                </c:pt>
                <c:pt idx="2">
                  <c:v>0.4063573883161512</c:v>
                </c:pt>
              </c:numCache>
            </c:numRef>
          </c:val>
          <c:extLst>
            <c:ext xmlns:c16="http://schemas.microsoft.com/office/drawing/2014/chart" uri="{C3380CC4-5D6E-409C-BE32-E72D297353CC}">
              <c16:uniqueId val="{00000000-512B-4C64-B11E-2C1B9C4B1C7F}"/>
            </c:ext>
          </c:extLst>
        </c:ser>
        <c:ser>
          <c:idx val="1"/>
          <c:order val="1"/>
          <c:tx>
            <c:strRef>
              <c:f>Hoja1!$C$3</c:f>
              <c:strCache>
                <c:ptCount val="1"/>
                <c:pt idx="0">
                  <c:v>CDH17 #2</c:v>
                </c:pt>
              </c:strCache>
            </c:strRef>
          </c:tx>
          <c:spPr>
            <a:solidFill>
              <a:srgbClr val="FF7C80"/>
            </a:solidFill>
            <a:ln>
              <a:solidFill>
                <a:sysClr val="windowText" lastClr="000000"/>
              </a:solidFill>
            </a:ln>
          </c:spPr>
          <c:invertIfNegative val="0"/>
          <c:errBars>
            <c:errBarType val="plus"/>
            <c:errValType val="cust"/>
            <c:noEndCap val="0"/>
            <c:plus>
              <c:numRef>
                <c:f>(Hoja1!$C$36;Hoja1!$G$36;Hoja1!$K$36)</c:f>
                <c:numCache>
                  <c:formatCode>General</c:formatCode>
                  <c:ptCount val="3"/>
                  <c:pt idx="0">
                    <c:v>2.7653865277665602E-2</c:v>
                  </c:pt>
                  <c:pt idx="1">
                    <c:v>2.0973615370183499E-2</c:v>
                  </c:pt>
                  <c:pt idx="2">
                    <c:v>3.0780852149321608E-2</c:v>
                  </c:pt>
                </c:numCache>
              </c:numRef>
            </c:plus>
            <c:minus>
              <c:numLit>
                <c:formatCode>General</c:formatCode>
                <c:ptCount val="1"/>
                <c:pt idx="0">
                  <c:v>1</c:v>
                </c:pt>
              </c:numLit>
            </c:minus>
          </c:errBars>
          <c:cat>
            <c:strRef>
              <c:f>(Hoja1!$B$2;Hoja1!$F$2;Hoja1!$J$2)</c:f>
              <c:strCache>
                <c:ptCount val="3"/>
                <c:pt idx="0">
                  <c:v>Medium</c:v>
                </c:pt>
                <c:pt idx="1">
                  <c:v>5-FU</c:v>
                </c:pt>
                <c:pt idx="2">
                  <c:v>CPT-11</c:v>
                </c:pt>
              </c:strCache>
            </c:strRef>
          </c:cat>
          <c:val>
            <c:numRef>
              <c:f>(Hoja1!$C$35;Hoja1!$G$35;Hoja1!$K$35)</c:f>
              <c:numCache>
                <c:formatCode>#,#00%</c:formatCode>
                <c:ptCount val="3"/>
                <c:pt idx="0">
                  <c:v>1.0002601456815816</c:v>
                </c:pt>
                <c:pt idx="1">
                  <c:v>0.3446930280957336</c:v>
                </c:pt>
                <c:pt idx="2">
                  <c:v>0.42663891779396457</c:v>
                </c:pt>
              </c:numCache>
            </c:numRef>
          </c:val>
          <c:extLst>
            <c:ext xmlns:c16="http://schemas.microsoft.com/office/drawing/2014/chart" uri="{C3380CC4-5D6E-409C-BE32-E72D297353CC}">
              <c16:uniqueId val="{00000001-512B-4C64-B11E-2C1B9C4B1C7F}"/>
            </c:ext>
          </c:extLst>
        </c:ser>
        <c:ser>
          <c:idx val="2"/>
          <c:order val="2"/>
          <c:tx>
            <c:strRef>
              <c:f>Hoja1!$D$3</c:f>
              <c:strCache>
                <c:ptCount val="1"/>
                <c:pt idx="0">
                  <c:v>SLC38A5 #2</c:v>
                </c:pt>
              </c:strCache>
            </c:strRef>
          </c:tx>
          <c:spPr>
            <a:solidFill>
              <a:srgbClr val="5B9BD5"/>
            </a:solidFill>
            <a:ln>
              <a:solidFill>
                <a:sysClr val="windowText" lastClr="000000"/>
              </a:solidFill>
            </a:ln>
          </c:spPr>
          <c:invertIfNegative val="0"/>
          <c:errBars>
            <c:errBarType val="plus"/>
            <c:errValType val="cust"/>
            <c:noEndCap val="0"/>
            <c:plus>
              <c:numRef>
                <c:f>(Hoja1!$E$36;Hoja1!$I$36;Hoja1!$M$36)</c:f>
                <c:numCache>
                  <c:formatCode>General</c:formatCode>
                  <c:ptCount val="3"/>
                  <c:pt idx="0">
                    <c:v>3.5033924486640736E-2</c:v>
                  </c:pt>
                  <c:pt idx="1">
                    <c:v>1.3747807839396676E-2</c:v>
                  </c:pt>
                  <c:pt idx="2">
                    <c:v>3.3607425547980324E-2</c:v>
                  </c:pt>
                </c:numCache>
              </c:numRef>
            </c:plus>
            <c:minus>
              <c:numLit>
                <c:formatCode>General</c:formatCode>
                <c:ptCount val="1"/>
                <c:pt idx="0">
                  <c:v>1</c:v>
                </c:pt>
              </c:numLit>
            </c:minus>
          </c:errBars>
          <c:cat>
            <c:strRef>
              <c:f>(Hoja1!$B$2;Hoja1!$F$2;Hoja1!$J$2)</c:f>
              <c:strCache>
                <c:ptCount val="3"/>
                <c:pt idx="0">
                  <c:v>Medium</c:v>
                </c:pt>
                <c:pt idx="1">
                  <c:v>5-FU</c:v>
                </c:pt>
                <c:pt idx="2">
                  <c:v>CPT-11</c:v>
                </c:pt>
              </c:strCache>
            </c:strRef>
          </c:cat>
          <c:val>
            <c:numRef>
              <c:f>(Hoja1!$D$35;Hoja1!$H$35;Hoja1!$L$35)</c:f>
              <c:numCache>
                <c:formatCode>#,#00%</c:formatCode>
                <c:ptCount val="3"/>
                <c:pt idx="0">
                  <c:v>0.99896747547754261</c:v>
                </c:pt>
                <c:pt idx="1">
                  <c:v>0.16004130098089828</c:v>
                </c:pt>
                <c:pt idx="2">
                  <c:v>0.39494062983995865</c:v>
                </c:pt>
              </c:numCache>
            </c:numRef>
          </c:val>
          <c:extLst>
            <c:ext xmlns:c16="http://schemas.microsoft.com/office/drawing/2014/chart" uri="{C3380CC4-5D6E-409C-BE32-E72D297353CC}">
              <c16:uniqueId val="{00000002-512B-4C64-B11E-2C1B9C4B1C7F}"/>
            </c:ext>
          </c:extLst>
        </c:ser>
        <c:ser>
          <c:idx val="3"/>
          <c:order val="3"/>
          <c:tx>
            <c:strRef>
              <c:f>Hoja1!$E$3</c:f>
              <c:strCache>
                <c:ptCount val="1"/>
                <c:pt idx="0">
                  <c:v>CDH17 #2 + SLC38A5 #2</c:v>
                </c:pt>
              </c:strCache>
            </c:strRef>
          </c:tx>
          <c:spPr>
            <a:solidFill>
              <a:srgbClr val="FFC000"/>
            </a:solidFill>
            <a:ln>
              <a:solidFill>
                <a:sysClr val="windowText" lastClr="000000"/>
              </a:solidFill>
            </a:ln>
          </c:spPr>
          <c:invertIfNegative val="0"/>
          <c:errBars>
            <c:errBarType val="plus"/>
            <c:errValType val="cust"/>
            <c:noEndCap val="0"/>
            <c:plus>
              <c:numRef>
                <c:f>(Hoja1!$E$36;Hoja1!$I$36;Hoja1!$M$36)</c:f>
                <c:numCache>
                  <c:formatCode>General</c:formatCode>
                  <c:ptCount val="3"/>
                  <c:pt idx="0">
                    <c:v>3.5033924486640736E-2</c:v>
                  </c:pt>
                  <c:pt idx="1">
                    <c:v>1.3747807839396676E-2</c:v>
                  </c:pt>
                  <c:pt idx="2">
                    <c:v>3.3607425547980324E-2</c:v>
                  </c:pt>
                </c:numCache>
              </c:numRef>
            </c:plus>
            <c:minus>
              <c:numLit>
                <c:formatCode>General</c:formatCode>
                <c:ptCount val="1"/>
                <c:pt idx="0">
                  <c:v>1</c:v>
                </c:pt>
              </c:numLit>
            </c:minus>
          </c:errBars>
          <c:cat>
            <c:strRef>
              <c:f>(Hoja1!$B$2;Hoja1!$F$2;Hoja1!$J$2)</c:f>
              <c:strCache>
                <c:ptCount val="3"/>
                <c:pt idx="0">
                  <c:v>Medium</c:v>
                </c:pt>
                <c:pt idx="1">
                  <c:v>5-FU</c:v>
                </c:pt>
                <c:pt idx="2">
                  <c:v>CPT-11</c:v>
                </c:pt>
              </c:strCache>
            </c:strRef>
          </c:cat>
          <c:val>
            <c:numRef>
              <c:f>(Hoja1!$E$35;Hoja1!$I$35;Hoja1!$M$35)</c:f>
              <c:numCache>
                <c:formatCode>#,#00%</c:formatCode>
                <c:ptCount val="3"/>
                <c:pt idx="0">
                  <c:v>0.99973863042341871</c:v>
                </c:pt>
                <c:pt idx="1">
                  <c:v>0.14506011500261368</c:v>
                </c:pt>
                <c:pt idx="2">
                  <c:v>0.22913399546959401</c:v>
                </c:pt>
              </c:numCache>
            </c:numRef>
          </c:val>
          <c:extLst>
            <c:ext xmlns:c16="http://schemas.microsoft.com/office/drawing/2014/chart" uri="{C3380CC4-5D6E-409C-BE32-E72D297353CC}">
              <c16:uniqueId val="{00000003-512B-4C64-B11E-2C1B9C4B1C7F}"/>
            </c:ext>
          </c:extLst>
        </c:ser>
        <c:dLbls>
          <c:showLegendKey val="0"/>
          <c:showVal val="0"/>
          <c:showCatName val="0"/>
          <c:showSerName val="0"/>
          <c:showPercent val="0"/>
          <c:showBubbleSize val="0"/>
        </c:dLbls>
        <c:gapWidth val="150"/>
        <c:axId val="395750912"/>
        <c:axId val="303430976"/>
      </c:barChart>
      <c:catAx>
        <c:axId val="395750912"/>
        <c:scaling>
          <c:orientation val="minMax"/>
        </c:scaling>
        <c:delete val="0"/>
        <c:axPos val="b"/>
        <c:numFmt formatCode="General" sourceLinked="0"/>
        <c:majorTickMark val="out"/>
        <c:minorTickMark val="none"/>
        <c:tickLblPos val="nextTo"/>
        <c:txPr>
          <a:bodyPr/>
          <a:lstStyle/>
          <a:p>
            <a:pPr>
              <a:defRPr b="1"/>
            </a:pPr>
            <a:endParaRPr lang="en-US"/>
          </a:p>
        </c:txPr>
        <c:crossAx val="303430976"/>
        <c:crosses val="autoZero"/>
        <c:auto val="1"/>
        <c:lblAlgn val="ctr"/>
        <c:lblOffset val="100"/>
        <c:noMultiLvlLbl val="0"/>
      </c:catAx>
      <c:valAx>
        <c:axId val="303430976"/>
        <c:scaling>
          <c:orientation val="minMax"/>
        </c:scaling>
        <c:delete val="0"/>
        <c:axPos val="l"/>
        <c:title>
          <c:tx>
            <c:rich>
              <a:bodyPr rot="-5400000" vert="horz"/>
              <a:lstStyle/>
              <a:p>
                <a:pPr>
                  <a:defRPr/>
                </a:pPr>
                <a:r>
                  <a:rPr lang="es-ES" dirty="0" err="1" smtClean="0"/>
                  <a:t>Cell</a:t>
                </a:r>
                <a:r>
                  <a:rPr lang="es-ES" dirty="0" smtClean="0"/>
                  <a:t> </a:t>
                </a:r>
                <a:r>
                  <a:rPr lang="es-ES" dirty="0" err="1" smtClean="0"/>
                  <a:t>viability</a:t>
                </a:r>
                <a:r>
                  <a:rPr lang="es-ES" dirty="0" smtClean="0"/>
                  <a:t> (%)</a:t>
                </a:r>
                <a:endParaRPr lang="en-US" dirty="0"/>
              </a:p>
            </c:rich>
          </c:tx>
          <c:layout>
            <c:manualLayout>
              <c:xMode val="edge"/>
              <c:yMode val="edge"/>
              <c:x val="2.098732126176767E-2"/>
              <c:y val="0.42583185730679002"/>
            </c:manualLayout>
          </c:layout>
          <c:overlay val="0"/>
        </c:title>
        <c:numFmt formatCode="0%" sourceLinked="0"/>
        <c:majorTickMark val="out"/>
        <c:minorTickMark val="none"/>
        <c:tickLblPos val="nextTo"/>
        <c:crossAx val="395750912"/>
        <c:crosses val="autoZero"/>
        <c:crossBetween val="between"/>
      </c:valAx>
    </c:plotArea>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0.02464</cdr:x>
      <cdr:y>0.79016</cdr:y>
    </cdr:from>
    <cdr:to>
      <cdr:x>0.65343</cdr:x>
      <cdr:y>0.89444</cdr:y>
    </cdr:to>
    <cdr:sp macro="" textlink="">
      <cdr:nvSpPr>
        <cdr:cNvPr id="2" name="13 CuadroTexto"/>
        <cdr:cNvSpPr txBox="1"/>
      </cdr:nvSpPr>
      <cdr:spPr>
        <a:xfrm xmlns:a="http://schemas.openxmlformats.org/drawingml/2006/main">
          <a:off x="31411" y="1542886"/>
          <a:ext cx="801576" cy="20361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800" b="1" dirty="0">
              <a:latin typeface="Arial" panose="020B0604020202020204" pitchFamily="34" charset="0"/>
              <a:cs typeface="Arial" panose="020B0604020202020204" pitchFamily="34" charset="0"/>
            </a:rPr>
            <a:t>siRNA:</a:t>
          </a:r>
        </a:p>
      </cdr:txBody>
    </cdr:sp>
  </cdr:relSizeAnchor>
</c:userShapes>
</file>

<file path=ppt/drawings/drawing2.xml><?xml version="1.0" encoding="utf-8"?>
<c:userShapes xmlns:c="http://schemas.openxmlformats.org/drawingml/2006/chart">
  <cdr:relSizeAnchor xmlns:cdr="http://schemas.openxmlformats.org/drawingml/2006/chartDrawing">
    <cdr:from>
      <cdr:x>0.02218</cdr:x>
      <cdr:y>0.76873</cdr:y>
    </cdr:from>
    <cdr:to>
      <cdr:x>0.42218</cdr:x>
      <cdr:y>0.85166</cdr:y>
    </cdr:to>
    <cdr:sp macro="" textlink="">
      <cdr:nvSpPr>
        <cdr:cNvPr id="4" name="13 CuadroTexto"/>
        <cdr:cNvSpPr txBox="1"/>
      </cdr:nvSpPr>
      <cdr:spPr>
        <a:xfrm xmlns:a="http://schemas.openxmlformats.org/drawingml/2006/main">
          <a:off x="29572" y="1501041"/>
          <a:ext cx="533400" cy="16193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800" b="1" dirty="0">
              <a:latin typeface="Arial" panose="020B0604020202020204" pitchFamily="34" charset="0"/>
              <a:cs typeface="Arial" panose="020B0604020202020204" pitchFamily="34" charset="0"/>
            </a:rPr>
            <a:t>siRNA:</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C5E59A1-8F69-49D8-84C3-0972FF38FA27}" type="datetimeFigureOut">
              <a:rPr lang="es-ES" smtClean="0"/>
              <a:t>21/10/2024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179782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C5E59A1-8F69-49D8-84C3-0972FF38FA27}" type="datetimeFigureOut">
              <a:rPr lang="es-ES" smtClean="0"/>
              <a:t>21/10/2024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2104188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C5E59A1-8F69-49D8-84C3-0972FF38FA27}" type="datetimeFigureOut">
              <a:rPr lang="es-ES" smtClean="0"/>
              <a:t>21/10/2024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683917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C5E59A1-8F69-49D8-84C3-0972FF38FA27}" type="datetimeFigureOut">
              <a:rPr lang="es-ES" smtClean="0"/>
              <a:t>21/10/2024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3908677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C5E59A1-8F69-49D8-84C3-0972FF38FA27}" type="datetimeFigureOut">
              <a:rPr lang="es-ES" smtClean="0"/>
              <a:t>21/10/2024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1942105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C5E59A1-8F69-49D8-84C3-0972FF38FA27}" type="datetimeFigureOut">
              <a:rPr lang="es-ES" smtClean="0"/>
              <a:t>21/10/2024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4012131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5E59A1-8F69-49D8-84C3-0972FF38FA27}" type="datetimeFigureOut">
              <a:rPr lang="es-ES" smtClean="0"/>
              <a:t>21/10/2024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3702693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C5E59A1-8F69-49D8-84C3-0972FF38FA27}" type="datetimeFigureOut">
              <a:rPr lang="es-ES" smtClean="0"/>
              <a:t>21/10/2024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2414628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C5E59A1-8F69-49D8-84C3-0972FF38FA27}" type="datetimeFigureOut">
              <a:rPr lang="es-ES" smtClean="0"/>
              <a:t>21/10/2024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2825883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C5E59A1-8F69-49D8-84C3-0972FF38FA27}" type="datetimeFigureOut">
              <a:rPr lang="es-ES" smtClean="0"/>
              <a:t>21/10/2024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322092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C5E59A1-8F69-49D8-84C3-0972FF38FA27}" type="datetimeFigureOut">
              <a:rPr lang="es-ES" smtClean="0"/>
              <a:t>21/10/2024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B68E2B5-C10E-454F-A0C1-2E90D1160294}" type="slidenum">
              <a:rPr lang="es-ES" smtClean="0"/>
              <a:t>‹Nº›</a:t>
            </a:fld>
            <a:endParaRPr lang="es-ES"/>
          </a:p>
        </p:txBody>
      </p:sp>
    </p:spTree>
    <p:extLst>
      <p:ext uri="{BB962C8B-B14F-4D97-AF65-F5344CB8AC3E}">
        <p14:creationId xmlns:p14="http://schemas.microsoft.com/office/powerpoint/2010/main" val="2043253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836967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468924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23854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30086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838529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7248323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7231875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92650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6056575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270210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21/10/2024</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548565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5E59A1-8F69-49D8-84C3-0972FF38FA27}" type="datetimeFigureOut">
              <a:rPr lang="es-ES" smtClean="0"/>
              <a:t>21/10/2024</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68E2B5-C10E-454F-A0C1-2E90D1160294}" type="slidenum">
              <a:rPr lang="es-ES" smtClean="0"/>
              <a:t>‹Nº›</a:t>
            </a:fld>
            <a:endParaRPr lang="es-ES"/>
          </a:p>
        </p:txBody>
      </p:sp>
    </p:spTree>
    <p:extLst>
      <p:ext uri="{BB962C8B-B14F-4D97-AF65-F5344CB8AC3E}">
        <p14:creationId xmlns:p14="http://schemas.microsoft.com/office/powerpoint/2010/main" val="417170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7A847CFC-816F-41D0-AAC0-9BF4FEBC753E}" type="datetimeFigureOut">
              <a:rPr lang="es-ES" smtClean="0">
                <a:solidFill>
                  <a:prstClr val="black">
                    <a:tint val="75000"/>
                  </a:prstClr>
                </a:solidFill>
              </a:rPr>
              <a:pPr defTabSz="914400"/>
              <a:t>21/10/2024</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132FADFE-3B8F-471C-ABF0-DBC7717ECBBC}" type="slidenum">
              <a:rPr lang="es-ES" smtClean="0">
                <a:solidFill>
                  <a:prstClr val="black">
                    <a:tint val="75000"/>
                  </a:prstClr>
                </a:solidFill>
              </a:rPr>
              <a:pPr defTabSz="914400"/>
              <a:t>‹Nº›</a:t>
            </a:fld>
            <a:endParaRPr lang="es-ES">
              <a:solidFill>
                <a:prstClr val="black">
                  <a:tint val="75000"/>
                </a:prstClr>
              </a:solidFill>
            </a:endParaRPr>
          </a:p>
        </p:txBody>
      </p:sp>
    </p:spTree>
    <p:extLst>
      <p:ext uri="{BB962C8B-B14F-4D97-AF65-F5344CB8AC3E}">
        <p14:creationId xmlns:p14="http://schemas.microsoft.com/office/powerpoint/2010/main" val="16764362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13" Type="http://schemas.openxmlformats.org/officeDocument/2006/relationships/chart" Target="../charts/chart6.xml"/><Relationship Id="rId18" Type="http://schemas.openxmlformats.org/officeDocument/2006/relationships/image" Target="../media/image11.png"/><Relationship Id="rId3" Type="http://schemas.openxmlformats.org/officeDocument/2006/relationships/image" Target="../media/image2.png"/><Relationship Id="rId21" Type="http://schemas.openxmlformats.org/officeDocument/2006/relationships/image" Target="../media/image14.png"/><Relationship Id="rId7" Type="http://schemas.openxmlformats.org/officeDocument/2006/relationships/image" Target="../media/image6.png"/><Relationship Id="rId12" Type="http://schemas.openxmlformats.org/officeDocument/2006/relationships/chart" Target="../charts/chart5.xml"/><Relationship Id="rId17" Type="http://schemas.openxmlformats.org/officeDocument/2006/relationships/image" Target="../media/image10.png"/><Relationship Id="rId2" Type="http://schemas.openxmlformats.org/officeDocument/2006/relationships/image" Target="../media/image1.png"/><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chart" Target="../charts/chart4.xml"/><Relationship Id="rId5" Type="http://schemas.openxmlformats.org/officeDocument/2006/relationships/image" Target="../media/image4.png"/><Relationship Id="rId15" Type="http://schemas.openxmlformats.org/officeDocument/2006/relationships/image" Target="../media/image8.png"/><Relationship Id="rId23" Type="http://schemas.openxmlformats.org/officeDocument/2006/relationships/image" Target="../media/image16.png"/><Relationship Id="rId10" Type="http://schemas.openxmlformats.org/officeDocument/2006/relationships/chart" Target="../charts/chart3.xml"/><Relationship Id="rId19"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chart" Target="../charts/chart2.xml"/><Relationship Id="rId14" Type="http://schemas.openxmlformats.org/officeDocument/2006/relationships/image" Target="../media/image7.png"/><Relationship Id="rId22"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35.png"/><Relationship Id="rId18" Type="http://schemas.microsoft.com/office/2007/relationships/hdphoto" Target="../media/hdphoto3.wdp"/><Relationship Id="rId3" Type="http://schemas.openxmlformats.org/officeDocument/2006/relationships/image" Target="../media/image26.jpeg"/><Relationship Id="rId7" Type="http://schemas.openxmlformats.org/officeDocument/2006/relationships/image" Target="../media/image30.png"/><Relationship Id="rId12" Type="http://schemas.openxmlformats.org/officeDocument/2006/relationships/image" Target="../media/image34.png"/><Relationship Id="rId17" Type="http://schemas.openxmlformats.org/officeDocument/2006/relationships/image" Target="../media/image38.png"/><Relationship Id="rId2" Type="http://schemas.openxmlformats.org/officeDocument/2006/relationships/image" Target="../media/image25.png"/><Relationship Id="rId16" Type="http://schemas.microsoft.com/office/2007/relationships/hdphoto" Target="../media/hdphoto2.wdp"/><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28.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 Id="rId1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chart" Target="../charts/chart10.xml"/><Relationship Id="rId7" Type="http://schemas.openxmlformats.org/officeDocument/2006/relationships/chart" Target="../charts/chart14.xml"/><Relationship Id="rId2" Type="http://schemas.openxmlformats.org/officeDocument/2006/relationships/chart" Target="../charts/chart9.xml"/><Relationship Id="rId1" Type="http://schemas.openxmlformats.org/officeDocument/2006/relationships/slideLayout" Target="../slideLayouts/slideLayout2.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chart" Target="../charts/chart11.xml"/></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chart" Target="../charts/chart16.xml"/><Relationship Id="rId18" Type="http://schemas.microsoft.com/office/2007/relationships/hdphoto" Target="../media/hdphoto8.wdp"/><Relationship Id="rId3" Type="http://schemas.openxmlformats.org/officeDocument/2006/relationships/image" Target="../media/image40.png"/><Relationship Id="rId21" Type="http://schemas.openxmlformats.org/officeDocument/2006/relationships/image" Target="../media/image48.png"/><Relationship Id="rId7" Type="http://schemas.openxmlformats.org/officeDocument/2006/relationships/image" Target="../media/image42.png"/><Relationship Id="rId12" Type="http://schemas.openxmlformats.org/officeDocument/2006/relationships/chart" Target="../charts/chart15.xml"/><Relationship Id="rId17" Type="http://schemas.openxmlformats.org/officeDocument/2006/relationships/image" Target="../media/image46.png"/><Relationship Id="rId2" Type="http://schemas.openxmlformats.org/officeDocument/2006/relationships/image" Target="../media/image39.png"/><Relationship Id="rId16" Type="http://schemas.openxmlformats.org/officeDocument/2006/relationships/image" Target="../media/image45.png"/><Relationship Id="rId20" Type="http://schemas.microsoft.com/office/2007/relationships/hdphoto" Target="../media/hdphoto9.wdp"/><Relationship Id="rId1" Type="http://schemas.openxmlformats.org/officeDocument/2006/relationships/slideLayout" Target="../slideLayouts/slideLayout2.xml"/><Relationship Id="rId6" Type="http://schemas.microsoft.com/office/2007/relationships/hdphoto" Target="../media/hdphoto5.wdp"/><Relationship Id="rId11" Type="http://schemas.microsoft.com/office/2007/relationships/hdphoto" Target="../media/hdphoto7.wdp"/><Relationship Id="rId5" Type="http://schemas.openxmlformats.org/officeDocument/2006/relationships/image" Target="../media/image41.png"/><Relationship Id="rId15" Type="http://schemas.openxmlformats.org/officeDocument/2006/relationships/chart" Target="../charts/chart18.xml"/><Relationship Id="rId23" Type="http://schemas.openxmlformats.org/officeDocument/2006/relationships/image" Target="../media/image50.png"/><Relationship Id="rId10" Type="http://schemas.openxmlformats.org/officeDocument/2006/relationships/image" Target="../media/image44.png"/><Relationship Id="rId19" Type="http://schemas.openxmlformats.org/officeDocument/2006/relationships/image" Target="../media/image47.png"/><Relationship Id="rId4" Type="http://schemas.microsoft.com/office/2007/relationships/hdphoto" Target="../media/hdphoto4.wdp"/><Relationship Id="rId9" Type="http://schemas.microsoft.com/office/2007/relationships/hdphoto" Target="../media/hdphoto6.wdp"/><Relationship Id="rId14" Type="http://schemas.openxmlformats.org/officeDocument/2006/relationships/chart" Target="../charts/chart17.xml"/><Relationship Id="rId22" Type="http://schemas.openxmlformats.org/officeDocument/2006/relationships/image" Target="../media/image49.png"/></Relationships>
</file>

<file path=ppt/slides/_rels/slide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4" descr="C:\Users\Ruben\Desktop\Analisis CDH17 KO Salamanca\2. GSEA\2.2. Hallmarks SM_sh60\HALLMARK_MYC_TARGETS_V2_18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6743"/>
          <a:stretch/>
        </p:blipFill>
        <p:spPr bwMode="auto">
          <a:xfrm>
            <a:off x="3607917" y="558938"/>
            <a:ext cx="630000" cy="2117819"/>
          </a:xfrm>
          <a:prstGeom prst="rect">
            <a:avLst/>
          </a:prstGeom>
          <a:noFill/>
          <a:extLst>
            <a:ext uri="{909E8E84-426E-40DD-AFC4-6F175D3DCCD1}">
              <a14:hiddenFill xmlns:a14="http://schemas.microsoft.com/office/drawing/2010/main">
                <a:solidFill>
                  <a:srgbClr val="FFFFFF"/>
                </a:solidFill>
              </a14:hiddenFill>
            </a:ext>
          </a:extLst>
        </p:spPr>
      </p:pic>
      <p:sp>
        <p:nvSpPr>
          <p:cNvPr id="46" name="CuadroTexto 24">
            <a:extLst>
              <a:ext uri="{FF2B5EF4-FFF2-40B4-BE49-F238E27FC236}">
                <a16:creationId xmlns:a16="http://schemas.microsoft.com/office/drawing/2014/main" id="{4686F368-17FF-DC91-CF84-315FEB3B762A}"/>
              </a:ext>
            </a:extLst>
          </p:cNvPr>
          <p:cNvSpPr txBox="1"/>
          <p:nvPr/>
        </p:nvSpPr>
        <p:spPr>
          <a:xfrm>
            <a:off x="3389050" y="45842"/>
            <a:ext cx="351378" cy="369332"/>
          </a:xfrm>
          <a:prstGeom prst="rect">
            <a:avLst/>
          </a:prstGeom>
          <a:noFill/>
        </p:spPr>
        <p:txBody>
          <a:bodyPr wrap="none" rtlCol="0">
            <a:spAutoFit/>
          </a:bodyPr>
          <a:lstStyle/>
          <a:p>
            <a:pPr defTabSz="914400"/>
            <a:r>
              <a:rPr lang="es-ES" b="1" dirty="0" smtClean="0">
                <a:solidFill>
                  <a:prstClr val="black"/>
                </a:solidFill>
                <a:latin typeface="Arial" panose="020B0604020202020204" pitchFamily="34" charset="0"/>
                <a:cs typeface="Arial" panose="020B0604020202020204" pitchFamily="34" charset="0"/>
              </a:rPr>
              <a:t>C</a:t>
            </a:r>
            <a:endParaRPr lang="en-GB" b="1" dirty="0">
              <a:solidFill>
                <a:prstClr val="black"/>
              </a:solidFill>
              <a:latin typeface="Arial" panose="020B0604020202020204" pitchFamily="34" charset="0"/>
              <a:cs typeface="Arial" panose="020B0604020202020204" pitchFamily="34" charset="0"/>
            </a:endParaRPr>
          </a:p>
        </p:txBody>
      </p:sp>
      <p:sp>
        <p:nvSpPr>
          <p:cNvPr id="48" name="47 CuadroTexto"/>
          <p:cNvSpPr txBox="1"/>
          <p:nvPr/>
        </p:nvSpPr>
        <p:spPr>
          <a:xfrm>
            <a:off x="60991" y="6398433"/>
            <a:ext cx="9036496" cy="400110"/>
          </a:xfrm>
          <a:prstGeom prst="rect">
            <a:avLst/>
          </a:prstGeom>
          <a:noFill/>
        </p:spPr>
        <p:txBody>
          <a:bodyPr wrap="square" rtlCol="0">
            <a:spAutoFit/>
          </a:bodyPr>
          <a:lstStyle/>
          <a:p>
            <a:pPr algn="just" defTabSz="914400"/>
            <a:r>
              <a:rPr lang="en-US" sz="1000" b="1" dirty="0">
                <a:solidFill>
                  <a:prstClr val="black"/>
                </a:solidFill>
                <a:latin typeface="Arial" panose="020B0604020202020204" pitchFamily="34" charset="0"/>
                <a:cs typeface="Arial" panose="020B0604020202020204" pitchFamily="34" charset="0"/>
              </a:rPr>
              <a:t>Figure </a:t>
            </a:r>
            <a:r>
              <a:rPr lang="en-US" sz="1000" b="1" dirty="0" smtClean="0">
                <a:solidFill>
                  <a:prstClr val="black"/>
                </a:solidFill>
                <a:latin typeface="Arial" panose="020B0604020202020204" pitchFamily="34" charset="0"/>
                <a:cs typeface="Arial" panose="020B0604020202020204" pitchFamily="34" charset="0"/>
              </a:rPr>
              <a:t>S1. Transcriptomic analysis of CDH17-silenced colon cancer cells.</a:t>
            </a:r>
            <a:r>
              <a:rPr lang="en-US" sz="1000" dirty="0" smtClean="0">
                <a:solidFill>
                  <a:prstClr val="black"/>
                </a:solidFill>
                <a:latin typeface="Arial" panose="020B0604020202020204" pitchFamily="34" charset="0"/>
                <a:cs typeface="Arial" panose="020B0604020202020204" pitchFamily="34" charset="0"/>
              </a:rPr>
              <a:t> KEGG (A) and GSEA (B) Analysis of significantly altered genes between CDH17-silenced (sh60) and control KM12SM and SW620 cells. (C) </a:t>
            </a:r>
            <a:r>
              <a:rPr lang="en-US" sz="1000" dirty="0" err="1" smtClean="0">
                <a:solidFill>
                  <a:prstClr val="black"/>
                </a:solidFill>
                <a:latin typeface="Arial" panose="020B0604020202020204" pitchFamily="34" charset="0"/>
                <a:cs typeface="Arial" panose="020B0604020202020204" pitchFamily="34" charset="0"/>
              </a:rPr>
              <a:t>Heatmaps</a:t>
            </a:r>
            <a:r>
              <a:rPr lang="en-US" sz="1000" dirty="0" smtClean="0">
                <a:solidFill>
                  <a:prstClr val="black"/>
                </a:solidFill>
                <a:latin typeface="Arial" panose="020B0604020202020204" pitchFamily="34" charset="0"/>
                <a:cs typeface="Arial" panose="020B0604020202020204" pitchFamily="34" charset="0"/>
              </a:rPr>
              <a:t> of selected GSEA hallmarks significantly altered in CDH17-silenced cells. </a:t>
            </a:r>
            <a:endParaRPr lang="en-US" sz="1000" dirty="0">
              <a:solidFill>
                <a:prstClr val="black"/>
              </a:solidFill>
              <a:latin typeface="Arial" panose="020B0604020202020204" pitchFamily="34" charset="0"/>
              <a:cs typeface="Arial" panose="020B0604020202020204" pitchFamily="34" charset="0"/>
            </a:endParaRPr>
          </a:p>
        </p:txBody>
      </p:sp>
      <p:grpSp>
        <p:nvGrpSpPr>
          <p:cNvPr id="55" name="54 Grupo"/>
          <p:cNvGrpSpPr/>
          <p:nvPr/>
        </p:nvGrpSpPr>
        <p:grpSpPr>
          <a:xfrm>
            <a:off x="3611127" y="153651"/>
            <a:ext cx="337323" cy="502782"/>
            <a:chOff x="3366617" y="322423"/>
            <a:chExt cx="337323" cy="502782"/>
          </a:xfrm>
        </p:grpSpPr>
        <p:sp>
          <p:nvSpPr>
            <p:cNvPr id="50" name="49 CuadroTexto"/>
            <p:cNvSpPr txBox="1"/>
            <p:nvPr/>
          </p:nvSpPr>
          <p:spPr>
            <a:xfrm rot="18370930">
              <a:off x="3254657" y="488410"/>
              <a:ext cx="476869" cy="196721"/>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      sh60</a:t>
              </a:r>
              <a:endParaRPr lang="en-US" sz="400" b="1" dirty="0">
                <a:solidFill>
                  <a:prstClr val="black"/>
                </a:solidFill>
                <a:latin typeface="Arial" panose="020B0604020202020204" pitchFamily="34" charset="0"/>
                <a:cs typeface="Arial" panose="020B0604020202020204" pitchFamily="34" charset="0"/>
              </a:endParaRPr>
            </a:p>
          </p:txBody>
        </p:sp>
        <p:sp>
          <p:nvSpPr>
            <p:cNvPr id="51" name="50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a:t>
              </a:r>
              <a:endParaRPr lang="en-US" sz="400" b="1" dirty="0">
                <a:solidFill>
                  <a:prstClr val="black"/>
                </a:solidFill>
                <a:latin typeface="Arial" panose="020B0604020202020204" pitchFamily="34" charset="0"/>
                <a:cs typeface="Arial" panose="020B0604020202020204" pitchFamily="34" charset="0"/>
              </a:endParaRPr>
            </a:p>
          </p:txBody>
        </p:sp>
        <p:cxnSp>
          <p:nvCxnSpPr>
            <p:cNvPr id="53" name="52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53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56" name="Picture 15" descr="C:\Users\Ruben\Desktop\Analisis CDH17 KO Salamanca\2. GSEA\2.2. Hallmarks SM_sh60\HALLMARK_E2F_TARGETS_189.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8442"/>
          <a:stretch/>
        </p:blipFill>
        <p:spPr bwMode="auto">
          <a:xfrm>
            <a:off x="4302906" y="558938"/>
            <a:ext cx="630000" cy="2580179"/>
          </a:xfrm>
          <a:prstGeom prst="rect">
            <a:avLst/>
          </a:prstGeom>
          <a:noFill/>
          <a:extLst>
            <a:ext uri="{909E8E84-426E-40DD-AFC4-6F175D3DCCD1}">
              <a14:hiddenFill xmlns:a14="http://schemas.microsoft.com/office/drawing/2010/main">
                <a:solidFill>
                  <a:srgbClr val="FFFFFF"/>
                </a:solidFill>
              </a14:hiddenFill>
            </a:ext>
          </a:extLst>
        </p:spPr>
      </p:pic>
      <p:sp>
        <p:nvSpPr>
          <p:cNvPr id="57" name="56 CuadroTexto"/>
          <p:cNvSpPr txBox="1"/>
          <p:nvPr/>
        </p:nvSpPr>
        <p:spPr>
          <a:xfrm>
            <a:off x="3562742" y="129817"/>
            <a:ext cx="749749" cy="184666"/>
          </a:xfrm>
          <a:prstGeom prst="rect">
            <a:avLst/>
          </a:prstGeom>
          <a:noFill/>
        </p:spPr>
        <p:txBody>
          <a:bodyPr wrap="square" rtlCol="0">
            <a:spAutoFit/>
          </a:bodyPr>
          <a:lstStyle/>
          <a:p>
            <a:pPr algn="ctr" defTabSz="914400"/>
            <a:r>
              <a:rPr lang="es-ES" sz="600" b="1" dirty="0" smtClean="0">
                <a:solidFill>
                  <a:srgbClr val="0070C0"/>
                </a:solidFill>
                <a:latin typeface="Arial" panose="020B0604020202020204" pitchFamily="34" charset="0"/>
                <a:cs typeface="Arial" panose="020B0604020202020204" pitchFamily="34" charset="0"/>
              </a:rPr>
              <a:t>MYC targets</a:t>
            </a:r>
            <a:endParaRPr lang="en-US" sz="500" b="1" dirty="0">
              <a:solidFill>
                <a:srgbClr val="0070C0"/>
              </a:solidFill>
              <a:latin typeface="Arial" panose="020B0604020202020204" pitchFamily="34" charset="0"/>
              <a:cs typeface="Arial" panose="020B0604020202020204" pitchFamily="34" charset="0"/>
            </a:endParaRPr>
          </a:p>
        </p:txBody>
      </p:sp>
      <p:grpSp>
        <p:nvGrpSpPr>
          <p:cNvPr id="58" name="57 Grupo"/>
          <p:cNvGrpSpPr/>
          <p:nvPr/>
        </p:nvGrpSpPr>
        <p:grpSpPr>
          <a:xfrm>
            <a:off x="3614348" y="3223506"/>
            <a:ext cx="337323" cy="502782"/>
            <a:chOff x="3366617" y="322423"/>
            <a:chExt cx="337323" cy="502782"/>
          </a:xfrm>
        </p:grpSpPr>
        <p:sp>
          <p:nvSpPr>
            <p:cNvPr id="59" name="58 CuadroTexto"/>
            <p:cNvSpPr txBox="1"/>
            <p:nvPr/>
          </p:nvSpPr>
          <p:spPr>
            <a:xfrm rot="18370930">
              <a:off x="3254657" y="489308"/>
              <a:ext cx="476869" cy="194925"/>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     sh60</a:t>
              </a:r>
              <a:endParaRPr lang="en-US" sz="400" b="1" dirty="0">
                <a:solidFill>
                  <a:prstClr val="black"/>
                </a:solidFill>
                <a:latin typeface="Arial" panose="020B0604020202020204" pitchFamily="34" charset="0"/>
                <a:cs typeface="Arial" panose="020B0604020202020204" pitchFamily="34" charset="0"/>
              </a:endParaRPr>
            </a:p>
          </p:txBody>
        </p:sp>
        <p:sp>
          <p:nvSpPr>
            <p:cNvPr id="60" name="59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a:t>
              </a:r>
              <a:endParaRPr lang="en-US" sz="400" b="1" dirty="0">
                <a:solidFill>
                  <a:prstClr val="black"/>
                </a:solidFill>
                <a:latin typeface="Arial" panose="020B0604020202020204" pitchFamily="34" charset="0"/>
                <a:cs typeface="Arial" panose="020B0604020202020204" pitchFamily="34" charset="0"/>
              </a:endParaRPr>
            </a:p>
          </p:txBody>
        </p:sp>
        <p:cxnSp>
          <p:nvCxnSpPr>
            <p:cNvPr id="61" name="60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61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3" name="62 CuadroTexto"/>
          <p:cNvSpPr txBox="1"/>
          <p:nvPr/>
        </p:nvSpPr>
        <p:spPr>
          <a:xfrm>
            <a:off x="3561987" y="3199672"/>
            <a:ext cx="749749" cy="184666"/>
          </a:xfrm>
          <a:prstGeom prst="rect">
            <a:avLst/>
          </a:prstGeom>
          <a:noFill/>
        </p:spPr>
        <p:txBody>
          <a:bodyPr wrap="square" rtlCol="0">
            <a:spAutoFit/>
          </a:bodyPr>
          <a:lstStyle/>
          <a:p>
            <a:pPr algn="ctr" defTabSz="914400"/>
            <a:r>
              <a:rPr lang="es-ES" sz="600" b="1" dirty="0" smtClean="0">
                <a:solidFill>
                  <a:srgbClr val="0070C0"/>
                </a:solidFill>
                <a:latin typeface="Arial" panose="020B0604020202020204" pitchFamily="34" charset="0"/>
                <a:cs typeface="Arial" panose="020B0604020202020204" pitchFamily="34" charset="0"/>
              </a:rPr>
              <a:t>E2F targets</a:t>
            </a:r>
            <a:endParaRPr lang="en-US" sz="500" b="1" dirty="0">
              <a:solidFill>
                <a:srgbClr val="0070C0"/>
              </a:solidFill>
              <a:latin typeface="Arial" panose="020B0604020202020204" pitchFamily="34" charset="0"/>
              <a:cs typeface="Arial" panose="020B0604020202020204" pitchFamily="34" charset="0"/>
            </a:endParaRPr>
          </a:p>
        </p:txBody>
      </p:sp>
      <p:grpSp>
        <p:nvGrpSpPr>
          <p:cNvPr id="67" name="66 Grupo"/>
          <p:cNvGrpSpPr/>
          <p:nvPr/>
        </p:nvGrpSpPr>
        <p:grpSpPr>
          <a:xfrm>
            <a:off x="4311252" y="154981"/>
            <a:ext cx="337323" cy="502782"/>
            <a:chOff x="3366617" y="322423"/>
            <a:chExt cx="337323" cy="502782"/>
          </a:xfrm>
        </p:grpSpPr>
        <p:sp>
          <p:nvSpPr>
            <p:cNvPr id="68" name="67 CuadroTexto"/>
            <p:cNvSpPr txBox="1"/>
            <p:nvPr/>
          </p:nvSpPr>
          <p:spPr>
            <a:xfrm rot="18370930">
              <a:off x="3254657" y="488410"/>
              <a:ext cx="476869" cy="196721"/>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      sh60</a:t>
              </a:r>
              <a:endParaRPr lang="en-US" sz="400" b="1" dirty="0">
                <a:solidFill>
                  <a:prstClr val="black"/>
                </a:solidFill>
                <a:latin typeface="Arial" panose="020B0604020202020204" pitchFamily="34" charset="0"/>
                <a:cs typeface="Arial" panose="020B0604020202020204" pitchFamily="34" charset="0"/>
              </a:endParaRPr>
            </a:p>
          </p:txBody>
        </p:sp>
        <p:sp>
          <p:nvSpPr>
            <p:cNvPr id="69" name="68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a:t>
              </a:r>
              <a:endParaRPr lang="en-US" sz="400" b="1" dirty="0">
                <a:solidFill>
                  <a:prstClr val="black"/>
                </a:solidFill>
                <a:latin typeface="Arial" panose="020B0604020202020204" pitchFamily="34" charset="0"/>
                <a:cs typeface="Arial" panose="020B0604020202020204" pitchFamily="34" charset="0"/>
              </a:endParaRPr>
            </a:p>
          </p:txBody>
        </p:sp>
        <p:cxnSp>
          <p:nvCxnSpPr>
            <p:cNvPr id="70" name="69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70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2" name="71 CuadroTexto"/>
          <p:cNvSpPr txBox="1"/>
          <p:nvPr/>
        </p:nvSpPr>
        <p:spPr>
          <a:xfrm>
            <a:off x="4262867" y="131147"/>
            <a:ext cx="749749" cy="184666"/>
          </a:xfrm>
          <a:prstGeom prst="rect">
            <a:avLst/>
          </a:prstGeom>
          <a:noFill/>
        </p:spPr>
        <p:txBody>
          <a:bodyPr wrap="square" rtlCol="0">
            <a:spAutoFit/>
          </a:bodyPr>
          <a:lstStyle/>
          <a:p>
            <a:pPr algn="ctr" defTabSz="914400"/>
            <a:r>
              <a:rPr lang="es-ES" sz="600" b="1" dirty="0" smtClean="0">
                <a:solidFill>
                  <a:srgbClr val="0070C0"/>
                </a:solidFill>
                <a:latin typeface="Arial" panose="020B0604020202020204" pitchFamily="34" charset="0"/>
                <a:cs typeface="Arial" panose="020B0604020202020204" pitchFamily="34" charset="0"/>
              </a:rPr>
              <a:t>E2F targets</a:t>
            </a:r>
            <a:endParaRPr lang="en-US" sz="500" b="1" dirty="0">
              <a:solidFill>
                <a:srgbClr val="0070C0"/>
              </a:solidFill>
              <a:latin typeface="Arial" panose="020B0604020202020204" pitchFamily="34" charset="0"/>
              <a:cs typeface="Arial" panose="020B0604020202020204" pitchFamily="34" charset="0"/>
            </a:endParaRPr>
          </a:p>
        </p:txBody>
      </p:sp>
      <p:pic>
        <p:nvPicPr>
          <p:cNvPr id="74" name="Picture 16" descr="C:\Users\Ruben\Desktop\Analisis CDH17 KO Salamanca\2. GSEA\2.2. Hallmarks SM_sh60\HALLMARK_G2M_CHECKPOINT_195.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8277" b="1"/>
          <a:stretch/>
        </p:blipFill>
        <p:spPr bwMode="auto">
          <a:xfrm>
            <a:off x="4993824" y="558938"/>
            <a:ext cx="630000" cy="2580179"/>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74 Grupo"/>
          <p:cNvGrpSpPr/>
          <p:nvPr/>
        </p:nvGrpSpPr>
        <p:grpSpPr>
          <a:xfrm>
            <a:off x="5005603" y="151224"/>
            <a:ext cx="337323" cy="502782"/>
            <a:chOff x="3366617" y="322423"/>
            <a:chExt cx="337323" cy="502782"/>
          </a:xfrm>
        </p:grpSpPr>
        <p:sp>
          <p:nvSpPr>
            <p:cNvPr id="76" name="75 CuadroTexto"/>
            <p:cNvSpPr txBox="1"/>
            <p:nvPr/>
          </p:nvSpPr>
          <p:spPr>
            <a:xfrm rot="18370930">
              <a:off x="3254657" y="488410"/>
              <a:ext cx="476869" cy="196721"/>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      sh60</a:t>
              </a:r>
              <a:endParaRPr lang="en-US" sz="400" b="1" dirty="0">
                <a:solidFill>
                  <a:prstClr val="black"/>
                </a:solidFill>
                <a:latin typeface="Arial" panose="020B0604020202020204" pitchFamily="34" charset="0"/>
                <a:cs typeface="Arial" panose="020B0604020202020204" pitchFamily="34" charset="0"/>
              </a:endParaRPr>
            </a:p>
          </p:txBody>
        </p:sp>
        <p:sp>
          <p:nvSpPr>
            <p:cNvPr id="77" name="76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a:t>
              </a:r>
              <a:endParaRPr lang="en-US" sz="400" b="1" dirty="0">
                <a:solidFill>
                  <a:prstClr val="black"/>
                </a:solidFill>
                <a:latin typeface="Arial" panose="020B0604020202020204" pitchFamily="34" charset="0"/>
                <a:cs typeface="Arial" panose="020B0604020202020204" pitchFamily="34" charset="0"/>
              </a:endParaRPr>
            </a:p>
          </p:txBody>
        </p:sp>
        <p:cxnSp>
          <p:nvCxnSpPr>
            <p:cNvPr id="78" name="77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78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0" name="79 CuadroTexto"/>
          <p:cNvSpPr txBox="1"/>
          <p:nvPr/>
        </p:nvSpPr>
        <p:spPr>
          <a:xfrm>
            <a:off x="4884696" y="127390"/>
            <a:ext cx="795042" cy="184666"/>
          </a:xfrm>
          <a:prstGeom prst="rect">
            <a:avLst/>
          </a:prstGeom>
          <a:noFill/>
        </p:spPr>
        <p:txBody>
          <a:bodyPr wrap="square" rtlCol="0">
            <a:spAutoFit/>
          </a:bodyPr>
          <a:lstStyle/>
          <a:p>
            <a:pPr algn="ctr" defTabSz="914400"/>
            <a:r>
              <a:rPr lang="es-ES" sz="600" b="1" dirty="0" smtClean="0">
                <a:solidFill>
                  <a:srgbClr val="0070C0"/>
                </a:solidFill>
                <a:latin typeface="Arial" panose="020B0604020202020204" pitchFamily="34" charset="0"/>
                <a:cs typeface="Arial" panose="020B0604020202020204" pitchFamily="34" charset="0"/>
              </a:rPr>
              <a:t>G2M </a:t>
            </a:r>
            <a:r>
              <a:rPr lang="es-ES" sz="600" b="1" dirty="0" err="1" smtClean="0">
                <a:solidFill>
                  <a:srgbClr val="0070C0"/>
                </a:solidFill>
                <a:latin typeface="Arial" panose="020B0604020202020204" pitchFamily="34" charset="0"/>
                <a:cs typeface="Arial" panose="020B0604020202020204" pitchFamily="34" charset="0"/>
              </a:rPr>
              <a:t>checkpoint</a:t>
            </a:r>
            <a:endParaRPr lang="en-US" sz="500" b="1" dirty="0">
              <a:solidFill>
                <a:srgbClr val="0070C0"/>
              </a:solidFill>
              <a:latin typeface="Arial" panose="020B0604020202020204" pitchFamily="34" charset="0"/>
              <a:cs typeface="Arial" panose="020B0604020202020204" pitchFamily="34" charset="0"/>
            </a:endParaRPr>
          </a:p>
        </p:txBody>
      </p:sp>
      <p:grpSp>
        <p:nvGrpSpPr>
          <p:cNvPr id="81" name="80 Grupo"/>
          <p:cNvGrpSpPr/>
          <p:nvPr/>
        </p:nvGrpSpPr>
        <p:grpSpPr>
          <a:xfrm>
            <a:off x="5702542" y="152554"/>
            <a:ext cx="337323" cy="502782"/>
            <a:chOff x="3366617" y="322423"/>
            <a:chExt cx="337323" cy="502782"/>
          </a:xfrm>
        </p:grpSpPr>
        <p:sp>
          <p:nvSpPr>
            <p:cNvPr id="82" name="81 CuadroTexto"/>
            <p:cNvSpPr txBox="1"/>
            <p:nvPr/>
          </p:nvSpPr>
          <p:spPr>
            <a:xfrm rot="18370930">
              <a:off x="3254657" y="488410"/>
              <a:ext cx="476869" cy="196721"/>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      sh60</a:t>
              </a:r>
              <a:endParaRPr lang="en-US" sz="400" b="1" dirty="0">
                <a:solidFill>
                  <a:prstClr val="black"/>
                </a:solidFill>
                <a:latin typeface="Arial" panose="020B0604020202020204" pitchFamily="34" charset="0"/>
                <a:cs typeface="Arial" panose="020B0604020202020204" pitchFamily="34" charset="0"/>
              </a:endParaRPr>
            </a:p>
          </p:txBody>
        </p:sp>
        <p:sp>
          <p:nvSpPr>
            <p:cNvPr id="83" name="82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a:t>
              </a:r>
              <a:endParaRPr lang="en-US" sz="400" b="1" dirty="0">
                <a:solidFill>
                  <a:prstClr val="black"/>
                </a:solidFill>
                <a:latin typeface="Arial" panose="020B0604020202020204" pitchFamily="34" charset="0"/>
                <a:cs typeface="Arial" panose="020B0604020202020204" pitchFamily="34" charset="0"/>
              </a:endParaRPr>
            </a:p>
          </p:txBody>
        </p:sp>
        <p:cxnSp>
          <p:nvCxnSpPr>
            <p:cNvPr id="84" name="83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84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85 CuadroTexto"/>
          <p:cNvSpPr txBox="1"/>
          <p:nvPr/>
        </p:nvSpPr>
        <p:spPr>
          <a:xfrm>
            <a:off x="5619603" y="128720"/>
            <a:ext cx="749749" cy="184666"/>
          </a:xfrm>
          <a:prstGeom prst="rect">
            <a:avLst/>
          </a:prstGeom>
          <a:noFill/>
        </p:spPr>
        <p:txBody>
          <a:bodyPr wrap="square" rtlCol="0">
            <a:spAutoFit/>
          </a:bodyPr>
          <a:lstStyle/>
          <a:p>
            <a:pPr algn="ctr" defTabSz="914400"/>
            <a:r>
              <a:rPr lang="es-ES" sz="600" b="1" dirty="0" smtClean="0">
                <a:solidFill>
                  <a:srgbClr val="0070C0"/>
                </a:solidFill>
                <a:latin typeface="Arial" panose="020B0604020202020204" pitchFamily="34" charset="0"/>
                <a:cs typeface="Arial" panose="020B0604020202020204" pitchFamily="34" charset="0"/>
              </a:rPr>
              <a:t>DNA </a:t>
            </a:r>
            <a:r>
              <a:rPr lang="es-ES" sz="600" b="1" dirty="0" err="1" smtClean="0">
                <a:solidFill>
                  <a:srgbClr val="0070C0"/>
                </a:solidFill>
                <a:latin typeface="Arial" panose="020B0604020202020204" pitchFamily="34" charset="0"/>
                <a:cs typeface="Arial" panose="020B0604020202020204" pitchFamily="34" charset="0"/>
              </a:rPr>
              <a:t>repair</a:t>
            </a:r>
            <a:endParaRPr lang="en-US" sz="500" b="1" dirty="0">
              <a:solidFill>
                <a:srgbClr val="0070C0"/>
              </a:solidFill>
              <a:latin typeface="Arial" panose="020B0604020202020204" pitchFamily="34" charset="0"/>
              <a:cs typeface="Arial" panose="020B0604020202020204" pitchFamily="34" charset="0"/>
            </a:endParaRPr>
          </a:p>
        </p:txBody>
      </p:sp>
      <p:pic>
        <p:nvPicPr>
          <p:cNvPr id="87" name="Picture 17" descr="C:\Users\Ruben\Desktop\Analisis CDH17 KO Salamanca\2. GSEA\2.2. Hallmarks SM_sh60\HALLMARK_DNA_REPAIR_198.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61719" b="-1"/>
          <a:stretch/>
        </p:blipFill>
        <p:spPr bwMode="auto">
          <a:xfrm>
            <a:off x="5685921" y="558938"/>
            <a:ext cx="630000" cy="2550576"/>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2" descr="C:\Users\Ruben\Desktop\Analisis CDH17 KO Salamanca\2. GSEA\2.2. Hallmarks SM_sh60\HALLMARK_TNFA_SIGNALING_VIA_NFKB_126.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215" b="64480"/>
          <a:stretch/>
        </p:blipFill>
        <p:spPr bwMode="auto">
          <a:xfrm>
            <a:off x="6382260" y="558938"/>
            <a:ext cx="630000" cy="2580179"/>
          </a:xfrm>
          <a:prstGeom prst="rect">
            <a:avLst/>
          </a:prstGeom>
          <a:noFill/>
          <a:extLst>
            <a:ext uri="{909E8E84-426E-40DD-AFC4-6F175D3DCCD1}">
              <a14:hiddenFill xmlns:a14="http://schemas.microsoft.com/office/drawing/2010/main">
                <a:solidFill>
                  <a:srgbClr val="FFFFFF"/>
                </a:solidFill>
              </a14:hiddenFill>
            </a:ext>
          </a:extLst>
        </p:spPr>
      </p:pic>
      <p:grpSp>
        <p:nvGrpSpPr>
          <p:cNvPr id="89" name="88 Grupo"/>
          <p:cNvGrpSpPr/>
          <p:nvPr/>
        </p:nvGrpSpPr>
        <p:grpSpPr>
          <a:xfrm>
            <a:off x="6390702" y="153254"/>
            <a:ext cx="337323" cy="502782"/>
            <a:chOff x="3366617" y="322423"/>
            <a:chExt cx="337323" cy="502782"/>
          </a:xfrm>
        </p:grpSpPr>
        <p:sp>
          <p:nvSpPr>
            <p:cNvPr id="90" name="89 CuadroTexto"/>
            <p:cNvSpPr txBox="1"/>
            <p:nvPr/>
          </p:nvSpPr>
          <p:spPr>
            <a:xfrm rot="18370930">
              <a:off x="3254657" y="488410"/>
              <a:ext cx="476869" cy="196721"/>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      sh60</a:t>
              </a:r>
              <a:endParaRPr lang="en-US" sz="400" b="1" dirty="0">
                <a:solidFill>
                  <a:prstClr val="black"/>
                </a:solidFill>
                <a:latin typeface="Arial" panose="020B0604020202020204" pitchFamily="34" charset="0"/>
                <a:cs typeface="Arial" panose="020B0604020202020204" pitchFamily="34" charset="0"/>
              </a:endParaRPr>
            </a:p>
          </p:txBody>
        </p:sp>
        <p:sp>
          <p:nvSpPr>
            <p:cNvPr id="91" name="90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a:t>
              </a:r>
              <a:endParaRPr lang="en-US" sz="400" b="1" dirty="0">
                <a:solidFill>
                  <a:prstClr val="black"/>
                </a:solidFill>
                <a:latin typeface="Arial" panose="020B0604020202020204" pitchFamily="34" charset="0"/>
                <a:cs typeface="Arial" panose="020B0604020202020204" pitchFamily="34" charset="0"/>
              </a:endParaRPr>
            </a:p>
          </p:txBody>
        </p:sp>
        <p:cxnSp>
          <p:nvCxnSpPr>
            <p:cNvPr id="92" name="91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92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4" name="93 CuadroTexto"/>
          <p:cNvSpPr txBox="1"/>
          <p:nvPr/>
        </p:nvSpPr>
        <p:spPr>
          <a:xfrm>
            <a:off x="6331685" y="129420"/>
            <a:ext cx="749749" cy="184666"/>
          </a:xfrm>
          <a:prstGeom prst="rect">
            <a:avLst/>
          </a:prstGeom>
          <a:noFill/>
        </p:spPr>
        <p:txBody>
          <a:bodyPr wrap="square" rtlCol="0">
            <a:spAutoFit/>
          </a:bodyPr>
          <a:lstStyle/>
          <a:p>
            <a:pPr algn="ctr" defTabSz="914400"/>
            <a:r>
              <a:rPr lang="es-ES" sz="600" b="1" dirty="0" smtClean="0">
                <a:solidFill>
                  <a:srgbClr val="F79646">
                    <a:lumMod val="75000"/>
                  </a:srgbClr>
                </a:solidFill>
                <a:latin typeface="Arial" panose="020B0604020202020204" pitchFamily="34" charset="0"/>
                <a:cs typeface="Arial" panose="020B0604020202020204" pitchFamily="34" charset="0"/>
              </a:rPr>
              <a:t>TNF</a:t>
            </a:r>
            <a:r>
              <a:rPr lang="el-GR" sz="600" b="1" dirty="0" smtClean="0">
                <a:solidFill>
                  <a:srgbClr val="F79646">
                    <a:lumMod val="75000"/>
                  </a:srgbClr>
                </a:solidFill>
                <a:latin typeface="Arial" panose="020B0604020202020204" pitchFamily="34" charset="0"/>
                <a:cs typeface="Arial" panose="020B0604020202020204" pitchFamily="34" charset="0"/>
              </a:rPr>
              <a:t>α</a:t>
            </a:r>
            <a:r>
              <a:rPr lang="es-ES" sz="600" b="1" dirty="0" smtClean="0">
                <a:solidFill>
                  <a:srgbClr val="F79646">
                    <a:lumMod val="75000"/>
                  </a:srgbClr>
                </a:solidFill>
                <a:latin typeface="Arial" panose="020B0604020202020204" pitchFamily="34" charset="0"/>
                <a:cs typeface="Arial" panose="020B0604020202020204" pitchFamily="34" charset="0"/>
              </a:rPr>
              <a:t> </a:t>
            </a:r>
            <a:r>
              <a:rPr lang="es-ES" sz="600" b="1" dirty="0" err="1" smtClean="0">
                <a:solidFill>
                  <a:srgbClr val="F79646">
                    <a:lumMod val="75000"/>
                  </a:srgbClr>
                </a:solidFill>
                <a:latin typeface="Arial" panose="020B0604020202020204" pitchFamily="34" charset="0"/>
                <a:cs typeface="Arial" panose="020B0604020202020204" pitchFamily="34" charset="0"/>
              </a:rPr>
              <a:t>signaling</a:t>
            </a:r>
            <a:endParaRPr lang="en-US" sz="500" b="1" dirty="0">
              <a:solidFill>
                <a:srgbClr val="F79646">
                  <a:lumMod val="75000"/>
                </a:srgbClr>
              </a:solidFill>
              <a:latin typeface="Arial" panose="020B0604020202020204" pitchFamily="34" charset="0"/>
              <a:cs typeface="Arial" panose="020B0604020202020204" pitchFamily="34" charset="0"/>
            </a:endParaRPr>
          </a:p>
        </p:txBody>
      </p:sp>
      <p:pic>
        <p:nvPicPr>
          <p:cNvPr id="95" name="Picture 23" descr="C:\Users\Ruben\Desktop\Analisis CDH17 KO Salamanca\2. GSEA\2.2. Hallmarks SM_sh60\HALLMARK_HYPOXIA_129.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181" b="64663"/>
          <a:stretch/>
        </p:blipFill>
        <p:spPr bwMode="auto">
          <a:xfrm>
            <a:off x="7077957" y="558938"/>
            <a:ext cx="630000" cy="2580179"/>
          </a:xfrm>
          <a:prstGeom prst="rect">
            <a:avLst/>
          </a:prstGeom>
          <a:noFill/>
          <a:extLst>
            <a:ext uri="{909E8E84-426E-40DD-AFC4-6F175D3DCCD1}">
              <a14:hiddenFill xmlns:a14="http://schemas.microsoft.com/office/drawing/2010/main">
                <a:solidFill>
                  <a:srgbClr val="FFFFFF"/>
                </a:solidFill>
              </a14:hiddenFill>
            </a:ext>
          </a:extLst>
        </p:spPr>
      </p:pic>
      <p:grpSp>
        <p:nvGrpSpPr>
          <p:cNvPr id="96" name="95 Grupo"/>
          <p:cNvGrpSpPr/>
          <p:nvPr/>
        </p:nvGrpSpPr>
        <p:grpSpPr>
          <a:xfrm>
            <a:off x="7084162" y="153166"/>
            <a:ext cx="337323" cy="502782"/>
            <a:chOff x="3366617" y="322423"/>
            <a:chExt cx="337323" cy="502782"/>
          </a:xfrm>
        </p:grpSpPr>
        <p:sp>
          <p:nvSpPr>
            <p:cNvPr id="97" name="96 CuadroTexto"/>
            <p:cNvSpPr txBox="1"/>
            <p:nvPr/>
          </p:nvSpPr>
          <p:spPr>
            <a:xfrm rot="18370930">
              <a:off x="3254657" y="488410"/>
              <a:ext cx="476869" cy="196721"/>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      sh60</a:t>
              </a:r>
              <a:endParaRPr lang="en-US" sz="400" b="1" dirty="0">
                <a:solidFill>
                  <a:prstClr val="black"/>
                </a:solidFill>
                <a:latin typeface="Arial" panose="020B0604020202020204" pitchFamily="34" charset="0"/>
                <a:cs typeface="Arial" panose="020B0604020202020204" pitchFamily="34" charset="0"/>
              </a:endParaRPr>
            </a:p>
          </p:txBody>
        </p:sp>
        <p:sp>
          <p:nvSpPr>
            <p:cNvPr id="98" name="97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a:t>
              </a:r>
              <a:endParaRPr lang="en-US" sz="400" b="1" dirty="0">
                <a:solidFill>
                  <a:prstClr val="black"/>
                </a:solidFill>
                <a:latin typeface="Arial" panose="020B0604020202020204" pitchFamily="34" charset="0"/>
                <a:cs typeface="Arial" panose="020B0604020202020204" pitchFamily="34" charset="0"/>
              </a:endParaRPr>
            </a:p>
          </p:txBody>
        </p:sp>
        <p:cxnSp>
          <p:nvCxnSpPr>
            <p:cNvPr id="99" name="98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99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100 CuadroTexto"/>
          <p:cNvSpPr txBox="1"/>
          <p:nvPr/>
        </p:nvSpPr>
        <p:spPr>
          <a:xfrm>
            <a:off x="7064596" y="129332"/>
            <a:ext cx="643362" cy="184666"/>
          </a:xfrm>
          <a:prstGeom prst="rect">
            <a:avLst/>
          </a:prstGeom>
          <a:noFill/>
        </p:spPr>
        <p:txBody>
          <a:bodyPr wrap="square" rtlCol="0">
            <a:spAutoFit/>
          </a:bodyPr>
          <a:lstStyle/>
          <a:p>
            <a:pPr algn="ctr" defTabSz="914400"/>
            <a:r>
              <a:rPr lang="es-ES" sz="600" b="1" dirty="0" err="1" smtClean="0">
                <a:solidFill>
                  <a:srgbClr val="F79646">
                    <a:lumMod val="75000"/>
                  </a:srgbClr>
                </a:solidFill>
                <a:latin typeface="Arial" panose="020B0604020202020204" pitchFamily="34" charset="0"/>
                <a:cs typeface="Arial" panose="020B0604020202020204" pitchFamily="34" charset="0"/>
              </a:rPr>
              <a:t>Hypoxia</a:t>
            </a:r>
            <a:endParaRPr lang="en-US" sz="500" b="1" dirty="0">
              <a:solidFill>
                <a:srgbClr val="F79646">
                  <a:lumMod val="75000"/>
                </a:srgbClr>
              </a:solidFill>
              <a:latin typeface="Arial" panose="020B0604020202020204" pitchFamily="34" charset="0"/>
              <a:cs typeface="Arial" panose="020B0604020202020204" pitchFamily="34" charset="0"/>
            </a:endParaRPr>
          </a:p>
        </p:txBody>
      </p:sp>
      <p:graphicFrame>
        <p:nvGraphicFramePr>
          <p:cNvPr id="16" name="1 Gráfico"/>
          <p:cNvGraphicFramePr>
            <a:graphicFrameLocks/>
          </p:cNvGraphicFramePr>
          <p:nvPr>
            <p:extLst>
              <p:ext uri="{D42A27DB-BD31-4B8C-83A1-F6EECF244321}">
                <p14:modId xmlns:p14="http://schemas.microsoft.com/office/powerpoint/2010/main" val="3792967802"/>
              </p:ext>
            </p:extLst>
          </p:nvPr>
        </p:nvGraphicFramePr>
        <p:xfrm>
          <a:off x="-229100" y="3370717"/>
          <a:ext cx="3593097" cy="1606700"/>
        </p:xfrm>
        <a:graphic>
          <a:graphicData uri="http://schemas.openxmlformats.org/drawingml/2006/chart">
            <c:chart xmlns:c="http://schemas.openxmlformats.org/drawingml/2006/chart" xmlns:r="http://schemas.openxmlformats.org/officeDocument/2006/relationships" r:id="rId8"/>
          </a:graphicData>
        </a:graphic>
      </p:graphicFrame>
      <p:sp>
        <p:nvSpPr>
          <p:cNvPr id="19" name="18 CuadroTexto"/>
          <p:cNvSpPr txBox="1"/>
          <p:nvPr/>
        </p:nvSpPr>
        <p:spPr>
          <a:xfrm>
            <a:off x="1068662" y="3431568"/>
            <a:ext cx="819164" cy="307777"/>
          </a:xfrm>
          <a:prstGeom prst="rect">
            <a:avLst/>
          </a:prstGeom>
          <a:noFill/>
        </p:spPr>
        <p:txBody>
          <a:bodyPr wrap="square" rtlCol="0">
            <a:spAutoFit/>
          </a:bodyPr>
          <a:lstStyle/>
          <a:p>
            <a:pPr algn="ctr" defTabSz="914400"/>
            <a:r>
              <a:rPr lang="es-ES" sz="700" b="1" dirty="0" smtClean="0">
                <a:solidFill>
                  <a:prstClr val="black"/>
                </a:solidFill>
                <a:latin typeface="Arial" panose="020B0604020202020204" pitchFamily="34" charset="0"/>
                <a:cs typeface="Arial" panose="020B0604020202020204" pitchFamily="34" charset="0"/>
              </a:rPr>
              <a:t>KM12SM-sh60 </a:t>
            </a:r>
            <a:r>
              <a:rPr lang="es-ES" sz="700" b="1" dirty="0">
                <a:solidFill>
                  <a:prstClr val="black"/>
                </a:solidFill>
                <a:latin typeface="Arial" panose="020B0604020202020204" pitchFamily="34" charset="0"/>
                <a:cs typeface="Arial" panose="020B0604020202020204" pitchFamily="34" charset="0"/>
              </a:rPr>
              <a:t>v</a:t>
            </a:r>
            <a:r>
              <a:rPr lang="es-ES" sz="700" b="1" dirty="0" smtClean="0">
                <a:solidFill>
                  <a:prstClr val="black"/>
                </a:solidFill>
                <a:latin typeface="Arial" panose="020B0604020202020204" pitchFamily="34" charset="0"/>
                <a:cs typeface="Arial" panose="020B0604020202020204" pitchFamily="34" charset="0"/>
              </a:rPr>
              <a:t>s KM12SM </a:t>
            </a:r>
            <a:endParaRPr lang="en-US" sz="600" b="1" dirty="0">
              <a:solidFill>
                <a:prstClr val="black"/>
              </a:solidFill>
              <a:latin typeface="Arial" panose="020B0604020202020204" pitchFamily="34" charset="0"/>
              <a:cs typeface="Arial" panose="020B0604020202020204" pitchFamily="34" charset="0"/>
            </a:endParaRPr>
          </a:p>
        </p:txBody>
      </p:sp>
      <p:grpSp>
        <p:nvGrpSpPr>
          <p:cNvPr id="2" name="1 Grupo"/>
          <p:cNvGrpSpPr/>
          <p:nvPr/>
        </p:nvGrpSpPr>
        <p:grpSpPr>
          <a:xfrm>
            <a:off x="-229100" y="4846638"/>
            <a:ext cx="3600400" cy="1606703"/>
            <a:chOff x="-28312" y="1844824"/>
            <a:chExt cx="3600400" cy="1778794"/>
          </a:xfrm>
        </p:grpSpPr>
        <p:graphicFrame>
          <p:nvGraphicFramePr>
            <p:cNvPr id="17" name="2 Gráfico"/>
            <p:cNvGraphicFramePr>
              <a:graphicFrameLocks/>
            </p:cNvGraphicFramePr>
            <p:nvPr>
              <p:extLst>
                <p:ext uri="{D42A27DB-BD31-4B8C-83A1-F6EECF244321}">
                  <p14:modId xmlns:p14="http://schemas.microsoft.com/office/powerpoint/2010/main" val="2150126996"/>
                </p:ext>
              </p:extLst>
            </p:nvPr>
          </p:nvGraphicFramePr>
          <p:xfrm>
            <a:off x="-28312" y="1844824"/>
            <a:ext cx="3600400" cy="1778794"/>
          </p:xfrm>
          <a:graphic>
            <a:graphicData uri="http://schemas.openxmlformats.org/drawingml/2006/chart">
              <c:chart xmlns:c="http://schemas.openxmlformats.org/drawingml/2006/chart" xmlns:r="http://schemas.openxmlformats.org/officeDocument/2006/relationships" r:id="rId9"/>
            </a:graphicData>
          </a:graphic>
        </p:graphicFrame>
        <p:sp>
          <p:nvSpPr>
            <p:cNvPr id="20" name="19 CuadroTexto"/>
            <p:cNvSpPr txBox="1"/>
            <p:nvPr/>
          </p:nvSpPr>
          <p:spPr>
            <a:xfrm>
              <a:off x="1274212" y="1913920"/>
              <a:ext cx="720081" cy="340742"/>
            </a:xfrm>
            <a:prstGeom prst="rect">
              <a:avLst/>
            </a:prstGeom>
            <a:noFill/>
          </p:spPr>
          <p:txBody>
            <a:bodyPr wrap="square" rtlCol="0">
              <a:spAutoFit/>
            </a:bodyPr>
            <a:lstStyle/>
            <a:p>
              <a:pPr algn="ctr" defTabSz="914400"/>
              <a:r>
                <a:rPr lang="es-ES" sz="700" b="1" dirty="0" smtClean="0">
                  <a:solidFill>
                    <a:prstClr val="black"/>
                  </a:solidFill>
                  <a:latin typeface="Arial" panose="020B0604020202020204" pitchFamily="34" charset="0"/>
                  <a:cs typeface="Arial" panose="020B0604020202020204" pitchFamily="34" charset="0"/>
                </a:rPr>
                <a:t>SW620-sh60 </a:t>
              </a:r>
              <a:r>
                <a:rPr lang="es-ES" sz="700" b="1" dirty="0">
                  <a:solidFill>
                    <a:prstClr val="black"/>
                  </a:solidFill>
                  <a:latin typeface="Arial" panose="020B0604020202020204" pitchFamily="34" charset="0"/>
                  <a:cs typeface="Arial" panose="020B0604020202020204" pitchFamily="34" charset="0"/>
                </a:rPr>
                <a:t>v</a:t>
              </a:r>
              <a:r>
                <a:rPr lang="es-ES" sz="700" b="1" dirty="0" smtClean="0">
                  <a:solidFill>
                    <a:prstClr val="black"/>
                  </a:solidFill>
                  <a:latin typeface="Arial" panose="020B0604020202020204" pitchFamily="34" charset="0"/>
                  <a:cs typeface="Arial" panose="020B0604020202020204" pitchFamily="34" charset="0"/>
                </a:rPr>
                <a:t>s SW620</a:t>
              </a:r>
              <a:endParaRPr lang="en-US" sz="600" b="1" dirty="0">
                <a:solidFill>
                  <a:prstClr val="black"/>
                </a:solidFill>
                <a:latin typeface="Arial" panose="020B0604020202020204" pitchFamily="34" charset="0"/>
                <a:cs typeface="Arial" panose="020B0604020202020204" pitchFamily="34" charset="0"/>
              </a:endParaRPr>
            </a:p>
          </p:txBody>
        </p:sp>
      </p:grpSp>
      <p:graphicFrame>
        <p:nvGraphicFramePr>
          <p:cNvPr id="34" name="2 Gráfico"/>
          <p:cNvGraphicFramePr>
            <a:graphicFrameLocks noChangeAspect="1"/>
          </p:cNvGraphicFramePr>
          <p:nvPr>
            <p:extLst>
              <p:ext uri="{D42A27DB-BD31-4B8C-83A1-F6EECF244321}">
                <p14:modId xmlns:p14="http://schemas.microsoft.com/office/powerpoint/2010/main" val="3742142792"/>
              </p:ext>
            </p:extLst>
          </p:nvPr>
        </p:nvGraphicFramePr>
        <p:xfrm>
          <a:off x="107504" y="198544"/>
          <a:ext cx="3312368" cy="1756517"/>
        </p:xfrm>
        <a:graphic>
          <a:graphicData uri="http://schemas.openxmlformats.org/drawingml/2006/chart">
            <c:chart xmlns:c="http://schemas.openxmlformats.org/drawingml/2006/chart" xmlns:r="http://schemas.openxmlformats.org/officeDocument/2006/relationships" r:id="rId10"/>
          </a:graphicData>
        </a:graphic>
      </p:graphicFrame>
      <p:cxnSp>
        <p:nvCxnSpPr>
          <p:cNvPr id="36" name="35 Conector recto"/>
          <p:cNvCxnSpPr/>
          <p:nvPr/>
        </p:nvCxnSpPr>
        <p:spPr>
          <a:xfrm>
            <a:off x="2178148" y="300824"/>
            <a:ext cx="0" cy="1274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7" name="36 CuadroTexto"/>
          <p:cNvSpPr txBox="1"/>
          <p:nvPr/>
        </p:nvSpPr>
        <p:spPr>
          <a:xfrm>
            <a:off x="1855013" y="58101"/>
            <a:ext cx="749749" cy="126184"/>
          </a:xfrm>
          <a:prstGeom prst="rect">
            <a:avLst/>
          </a:prstGeom>
          <a:noFill/>
        </p:spPr>
        <p:txBody>
          <a:bodyPr wrap="square" rtlCol="0">
            <a:spAutoFit/>
          </a:bodyPr>
          <a:lstStyle/>
          <a:p>
            <a:pPr algn="ctr" defTabSz="914400"/>
            <a:r>
              <a:rPr lang="es-ES" sz="600" b="1" dirty="0" smtClean="0">
                <a:solidFill>
                  <a:srgbClr val="FF0000"/>
                </a:solidFill>
                <a:latin typeface="Arial" panose="020B0604020202020204" pitchFamily="34" charset="0"/>
                <a:cs typeface="Arial" panose="020B0604020202020204" pitchFamily="34" charset="0"/>
              </a:rPr>
              <a:t>P-</a:t>
            </a:r>
            <a:r>
              <a:rPr lang="es-ES" sz="600" b="1" dirty="0" err="1" smtClean="0">
                <a:solidFill>
                  <a:srgbClr val="FF0000"/>
                </a:solidFill>
                <a:latin typeface="Arial" panose="020B0604020202020204" pitchFamily="34" charset="0"/>
                <a:cs typeface="Arial" panose="020B0604020202020204" pitchFamily="34" charset="0"/>
              </a:rPr>
              <a:t>value</a:t>
            </a:r>
            <a:endParaRPr lang="en-US" sz="500" b="1" dirty="0">
              <a:solidFill>
                <a:srgbClr val="FF0000"/>
              </a:solidFill>
              <a:latin typeface="Arial" panose="020B0604020202020204" pitchFamily="34" charset="0"/>
              <a:cs typeface="Arial" panose="020B0604020202020204" pitchFamily="34" charset="0"/>
            </a:endParaRPr>
          </a:p>
        </p:txBody>
      </p:sp>
      <p:sp>
        <p:nvSpPr>
          <p:cNvPr id="38" name="37 CuadroTexto"/>
          <p:cNvSpPr txBox="1"/>
          <p:nvPr/>
        </p:nvSpPr>
        <p:spPr>
          <a:xfrm>
            <a:off x="291641" y="74592"/>
            <a:ext cx="823975" cy="307777"/>
          </a:xfrm>
          <a:prstGeom prst="rect">
            <a:avLst/>
          </a:prstGeom>
          <a:noFill/>
        </p:spPr>
        <p:txBody>
          <a:bodyPr wrap="square" rtlCol="0">
            <a:spAutoFit/>
          </a:bodyPr>
          <a:lstStyle/>
          <a:p>
            <a:pPr algn="ctr" defTabSz="914400"/>
            <a:r>
              <a:rPr lang="es-ES" sz="700" b="1" dirty="0" smtClean="0">
                <a:solidFill>
                  <a:prstClr val="black"/>
                </a:solidFill>
                <a:latin typeface="Arial" panose="020B0604020202020204" pitchFamily="34" charset="0"/>
                <a:cs typeface="Arial" panose="020B0604020202020204" pitchFamily="34" charset="0"/>
              </a:rPr>
              <a:t>KM12SM-sh60 vs KM12SM </a:t>
            </a:r>
            <a:endParaRPr lang="en-US" sz="600" b="1" dirty="0">
              <a:solidFill>
                <a:prstClr val="black"/>
              </a:solidFill>
              <a:latin typeface="Arial" panose="020B0604020202020204" pitchFamily="34" charset="0"/>
              <a:cs typeface="Arial" panose="020B0604020202020204" pitchFamily="34" charset="0"/>
            </a:endParaRPr>
          </a:p>
        </p:txBody>
      </p:sp>
      <p:graphicFrame>
        <p:nvGraphicFramePr>
          <p:cNvPr id="39" name="4 Gráfico"/>
          <p:cNvGraphicFramePr>
            <a:graphicFrameLocks/>
          </p:cNvGraphicFramePr>
          <p:nvPr>
            <p:extLst>
              <p:ext uri="{D42A27DB-BD31-4B8C-83A1-F6EECF244321}">
                <p14:modId xmlns:p14="http://schemas.microsoft.com/office/powerpoint/2010/main" val="1944656432"/>
              </p:ext>
            </p:extLst>
          </p:nvPr>
        </p:nvGraphicFramePr>
        <p:xfrm>
          <a:off x="93802" y="1906930"/>
          <a:ext cx="3312013" cy="157452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40" name="5 Gráfico"/>
          <p:cNvGraphicFramePr>
            <a:graphicFrameLocks/>
          </p:cNvGraphicFramePr>
          <p:nvPr>
            <p:extLst>
              <p:ext uri="{D42A27DB-BD31-4B8C-83A1-F6EECF244321}">
                <p14:modId xmlns:p14="http://schemas.microsoft.com/office/powerpoint/2010/main" val="2377151918"/>
              </p:ext>
            </p:extLst>
          </p:nvPr>
        </p:nvGraphicFramePr>
        <p:xfrm>
          <a:off x="859904" y="1862975"/>
          <a:ext cx="2698795" cy="1342800"/>
        </p:xfrm>
        <a:graphic>
          <a:graphicData uri="http://schemas.openxmlformats.org/drawingml/2006/chart">
            <c:chart xmlns:c="http://schemas.openxmlformats.org/drawingml/2006/chart" xmlns:r="http://schemas.openxmlformats.org/officeDocument/2006/relationships" r:id="rId12"/>
          </a:graphicData>
        </a:graphic>
      </p:graphicFrame>
      <p:sp>
        <p:nvSpPr>
          <p:cNvPr id="41" name="40 CuadroTexto"/>
          <p:cNvSpPr txBox="1"/>
          <p:nvPr/>
        </p:nvSpPr>
        <p:spPr>
          <a:xfrm>
            <a:off x="1877560" y="1765411"/>
            <a:ext cx="720019" cy="171480"/>
          </a:xfrm>
          <a:prstGeom prst="rect">
            <a:avLst/>
          </a:prstGeom>
          <a:noFill/>
        </p:spPr>
        <p:txBody>
          <a:bodyPr wrap="square" rtlCol="0">
            <a:spAutoFit/>
          </a:bodyPr>
          <a:lstStyle/>
          <a:p>
            <a:pPr algn="ctr" defTabSz="914400"/>
            <a:r>
              <a:rPr lang="es-ES" sz="600" b="1" dirty="0" smtClean="0">
                <a:solidFill>
                  <a:srgbClr val="FF0000"/>
                </a:solidFill>
                <a:latin typeface="Arial" panose="020B0604020202020204" pitchFamily="34" charset="0"/>
                <a:cs typeface="Arial" panose="020B0604020202020204" pitchFamily="34" charset="0"/>
              </a:rPr>
              <a:t>P-</a:t>
            </a:r>
            <a:r>
              <a:rPr lang="es-ES" sz="600" b="1" dirty="0" err="1" smtClean="0">
                <a:solidFill>
                  <a:srgbClr val="FF0000"/>
                </a:solidFill>
                <a:latin typeface="Arial" panose="020B0604020202020204" pitchFamily="34" charset="0"/>
                <a:cs typeface="Arial" panose="020B0604020202020204" pitchFamily="34" charset="0"/>
              </a:rPr>
              <a:t>value</a:t>
            </a:r>
            <a:endParaRPr lang="en-US" sz="500" b="1" dirty="0">
              <a:solidFill>
                <a:srgbClr val="FF0000"/>
              </a:solidFill>
              <a:latin typeface="Arial" panose="020B0604020202020204" pitchFamily="34" charset="0"/>
              <a:cs typeface="Arial" panose="020B0604020202020204" pitchFamily="34" charset="0"/>
            </a:endParaRPr>
          </a:p>
        </p:txBody>
      </p:sp>
      <p:sp>
        <p:nvSpPr>
          <p:cNvPr id="42" name="41 CuadroTexto"/>
          <p:cNvSpPr txBox="1"/>
          <p:nvPr/>
        </p:nvSpPr>
        <p:spPr>
          <a:xfrm>
            <a:off x="296452" y="1793836"/>
            <a:ext cx="819164" cy="307777"/>
          </a:xfrm>
          <a:prstGeom prst="rect">
            <a:avLst/>
          </a:prstGeom>
          <a:noFill/>
        </p:spPr>
        <p:txBody>
          <a:bodyPr wrap="square" rtlCol="0">
            <a:spAutoFit/>
          </a:bodyPr>
          <a:lstStyle/>
          <a:p>
            <a:pPr algn="ctr" defTabSz="914400"/>
            <a:r>
              <a:rPr lang="es-ES" sz="700" b="1" dirty="0" smtClean="0">
                <a:solidFill>
                  <a:prstClr val="black"/>
                </a:solidFill>
                <a:latin typeface="Arial" panose="020B0604020202020204" pitchFamily="34" charset="0"/>
                <a:cs typeface="Arial" panose="020B0604020202020204" pitchFamily="34" charset="0"/>
              </a:rPr>
              <a:t>SW620-sh60 </a:t>
            </a:r>
            <a:r>
              <a:rPr lang="es-ES" sz="700" b="1" dirty="0">
                <a:solidFill>
                  <a:prstClr val="black"/>
                </a:solidFill>
                <a:latin typeface="Arial" panose="020B0604020202020204" pitchFamily="34" charset="0"/>
                <a:cs typeface="Arial" panose="020B0604020202020204" pitchFamily="34" charset="0"/>
              </a:rPr>
              <a:t>v</a:t>
            </a:r>
            <a:r>
              <a:rPr lang="es-ES" sz="700" b="1" dirty="0" smtClean="0">
                <a:solidFill>
                  <a:prstClr val="black"/>
                </a:solidFill>
                <a:latin typeface="Arial" panose="020B0604020202020204" pitchFamily="34" charset="0"/>
                <a:cs typeface="Arial" panose="020B0604020202020204" pitchFamily="34" charset="0"/>
              </a:rPr>
              <a:t>s SW620</a:t>
            </a:r>
            <a:endParaRPr lang="en-US" sz="700" b="1" dirty="0">
              <a:solidFill>
                <a:prstClr val="black"/>
              </a:solidFill>
              <a:latin typeface="Arial" panose="020B0604020202020204" pitchFamily="34" charset="0"/>
              <a:cs typeface="Arial" panose="020B0604020202020204" pitchFamily="34" charset="0"/>
            </a:endParaRPr>
          </a:p>
        </p:txBody>
      </p:sp>
      <p:graphicFrame>
        <p:nvGraphicFramePr>
          <p:cNvPr id="35" name="3 Gráfico"/>
          <p:cNvGraphicFramePr>
            <a:graphicFrameLocks noChangeAspect="1"/>
          </p:cNvGraphicFramePr>
          <p:nvPr>
            <p:extLst>
              <p:ext uri="{D42A27DB-BD31-4B8C-83A1-F6EECF244321}">
                <p14:modId xmlns:p14="http://schemas.microsoft.com/office/powerpoint/2010/main" val="1328205677"/>
              </p:ext>
            </p:extLst>
          </p:nvPr>
        </p:nvGraphicFramePr>
        <p:xfrm>
          <a:off x="918276" y="167533"/>
          <a:ext cx="2481646" cy="1533275"/>
        </p:xfrm>
        <a:graphic>
          <a:graphicData uri="http://schemas.openxmlformats.org/drawingml/2006/chart">
            <c:chart xmlns:c="http://schemas.openxmlformats.org/drawingml/2006/chart" xmlns:r="http://schemas.openxmlformats.org/officeDocument/2006/relationships" r:id="rId13"/>
          </a:graphicData>
        </a:graphic>
      </p:graphicFrame>
      <p:sp>
        <p:nvSpPr>
          <p:cNvPr id="44" name="CuadroTexto 24">
            <a:extLst>
              <a:ext uri="{FF2B5EF4-FFF2-40B4-BE49-F238E27FC236}">
                <a16:creationId xmlns:a16="http://schemas.microsoft.com/office/drawing/2014/main" id="{4686F368-17FF-DC91-CF84-315FEB3B762A}"/>
              </a:ext>
            </a:extLst>
          </p:cNvPr>
          <p:cNvSpPr txBox="1"/>
          <p:nvPr/>
        </p:nvSpPr>
        <p:spPr>
          <a:xfrm>
            <a:off x="-54927" y="23604"/>
            <a:ext cx="351378" cy="342959"/>
          </a:xfrm>
          <a:prstGeom prst="rect">
            <a:avLst/>
          </a:prstGeom>
          <a:noFill/>
        </p:spPr>
        <p:txBody>
          <a:bodyPr wrap="none" rtlCol="0">
            <a:spAutoFit/>
          </a:bodyPr>
          <a:lstStyle/>
          <a:p>
            <a:pPr defTabSz="914400"/>
            <a:r>
              <a:rPr lang="es-ES" b="1" dirty="0" smtClean="0">
                <a:solidFill>
                  <a:prstClr val="black"/>
                </a:solidFill>
                <a:latin typeface="Arial" panose="020B0604020202020204" pitchFamily="34" charset="0"/>
                <a:cs typeface="Arial" panose="020B0604020202020204" pitchFamily="34" charset="0"/>
              </a:rPr>
              <a:t>A</a:t>
            </a:r>
            <a:endParaRPr lang="en-GB" b="1" dirty="0">
              <a:solidFill>
                <a:prstClr val="black"/>
              </a:solidFill>
              <a:latin typeface="Arial" panose="020B0604020202020204" pitchFamily="34" charset="0"/>
              <a:cs typeface="Arial" panose="020B0604020202020204" pitchFamily="34" charset="0"/>
            </a:endParaRPr>
          </a:p>
        </p:txBody>
      </p:sp>
      <p:sp>
        <p:nvSpPr>
          <p:cNvPr id="45" name="CuadroTexto 24">
            <a:extLst>
              <a:ext uri="{FF2B5EF4-FFF2-40B4-BE49-F238E27FC236}">
                <a16:creationId xmlns:a16="http://schemas.microsoft.com/office/drawing/2014/main" id="{4686F368-17FF-DC91-CF84-315FEB3B762A}"/>
              </a:ext>
            </a:extLst>
          </p:cNvPr>
          <p:cNvSpPr txBox="1"/>
          <p:nvPr/>
        </p:nvSpPr>
        <p:spPr>
          <a:xfrm>
            <a:off x="-65437" y="3230057"/>
            <a:ext cx="351378" cy="342959"/>
          </a:xfrm>
          <a:prstGeom prst="rect">
            <a:avLst/>
          </a:prstGeom>
          <a:noFill/>
        </p:spPr>
        <p:txBody>
          <a:bodyPr wrap="none" rtlCol="0">
            <a:spAutoFit/>
          </a:bodyPr>
          <a:lstStyle/>
          <a:p>
            <a:pPr defTabSz="914400"/>
            <a:r>
              <a:rPr lang="es-ES" b="1" dirty="0" smtClean="0">
                <a:solidFill>
                  <a:prstClr val="black"/>
                </a:solidFill>
                <a:latin typeface="Arial" panose="020B0604020202020204" pitchFamily="34" charset="0"/>
                <a:cs typeface="Arial" panose="020B0604020202020204" pitchFamily="34" charset="0"/>
              </a:rPr>
              <a:t>B</a:t>
            </a:r>
            <a:endParaRPr lang="en-GB" b="1" dirty="0">
              <a:solidFill>
                <a:prstClr val="black"/>
              </a:solidFill>
              <a:latin typeface="Arial" panose="020B0604020202020204" pitchFamily="34" charset="0"/>
              <a:cs typeface="Arial" panose="020B0604020202020204" pitchFamily="34" charset="0"/>
            </a:endParaRPr>
          </a:p>
        </p:txBody>
      </p:sp>
      <p:cxnSp>
        <p:nvCxnSpPr>
          <p:cNvPr id="102" name="101 Conector recto"/>
          <p:cNvCxnSpPr/>
          <p:nvPr/>
        </p:nvCxnSpPr>
        <p:spPr>
          <a:xfrm>
            <a:off x="2309608" y="2005187"/>
            <a:ext cx="0" cy="11016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03" name="Picture 24" descr="C:\Users\Ruben\Desktop\Analisis CDH17 KO Salamanca\2. GSEA\2.2. Hallmarks SM_sh60\HALLMARK_EPITHELIAL_MESENCHYMAL_TRANSITION_141.pn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5163" b="63849"/>
          <a:stretch/>
        </p:blipFill>
        <p:spPr bwMode="auto">
          <a:xfrm>
            <a:off x="7769819" y="558938"/>
            <a:ext cx="630000" cy="2564231"/>
          </a:xfrm>
          <a:prstGeom prst="rect">
            <a:avLst/>
          </a:prstGeom>
          <a:noFill/>
          <a:extLst>
            <a:ext uri="{909E8E84-426E-40DD-AFC4-6F175D3DCCD1}">
              <a14:hiddenFill xmlns:a14="http://schemas.microsoft.com/office/drawing/2010/main">
                <a:solidFill>
                  <a:srgbClr val="FFFFFF"/>
                </a:solidFill>
              </a14:hiddenFill>
            </a:ext>
          </a:extLst>
        </p:spPr>
      </p:pic>
      <p:grpSp>
        <p:nvGrpSpPr>
          <p:cNvPr id="104" name="103 Grupo"/>
          <p:cNvGrpSpPr/>
          <p:nvPr/>
        </p:nvGrpSpPr>
        <p:grpSpPr>
          <a:xfrm>
            <a:off x="7768816" y="153756"/>
            <a:ext cx="337323" cy="502782"/>
            <a:chOff x="3366617" y="322423"/>
            <a:chExt cx="337323" cy="502782"/>
          </a:xfrm>
        </p:grpSpPr>
        <p:sp>
          <p:nvSpPr>
            <p:cNvPr id="105" name="104 CuadroTexto"/>
            <p:cNvSpPr txBox="1"/>
            <p:nvPr/>
          </p:nvSpPr>
          <p:spPr>
            <a:xfrm rot="18370930">
              <a:off x="3254657" y="488410"/>
              <a:ext cx="476869" cy="196721"/>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      sh60</a:t>
              </a:r>
              <a:endParaRPr lang="en-US" sz="400" b="1" dirty="0">
                <a:solidFill>
                  <a:prstClr val="black"/>
                </a:solidFill>
                <a:latin typeface="Arial" panose="020B0604020202020204" pitchFamily="34" charset="0"/>
                <a:cs typeface="Arial" panose="020B0604020202020204" pitchFamily="34" charset="0"/>
              </a:endParaRPr>
            </a:p>
          </p:txBody>
        </p:sp>
        <p:sp>
          <p:nvSpPr>
            <p:cNvPr id="106" name="105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a:t>
              </a:r>
              <a:endParaRPr lang="en-US" sz="400" b="1" dirty="0">
                <a:solidFill>
                  <a:prstClr val="black"/>
                </a:solidFill>
                <a:latin typeface="Arial" panose="020B0604020202020204" pitchFamily="34" charset="0"/>
                <a:cs typeface="Arial" panose="020B0604020202020204" pitchFamily="34" charset="0"/>
              </a:endParaRPr>
            </a:p>
          </p:txBody>
        </p:sp>
        <p:cxnSp>
          <p:nvCxnSpPr>
            <p:cNvPr id="107" name="106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107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9" name="108 CuadroTexto"/>
          <p:cNvSpPr txBox="1"/>
          <p:nvPr/>
        </p:nvSpPr>
        <p:spPr>
          <a:xfrm>
            <a:off x="7749250" y="129922"/>
            <a:ext cx="643362" cy="184666"/>
          </a:xfrm>
          <a:prstGeom prst="rect">
            <a:avLst/>
          </a:prstGeom>
          <a:noFill/>
        </p:spPr>
        <p:txBody>
          <a:bodyPr wrap="square" rtlCol="0">
            <a:spAutoFit/>
          </a:bodyPr>
          <a:lstStyle/>
          <a:p>
            <a:pPr algn="ctr" defTabSz="914400"/>
            <a:r>
              <a:rPr lang="es-ES" sz="600" b="1" dirty="0" smtClean="0">
                <a:solidFill>
                  <a:srgbClr val="F79646">
                    <a:lumMod val="75000"/>
                  </a:srgbClr>
                </a:solidFill>
                <a:latin typeface="Arial" panose="020B0604020202020204" pitchFamily="34" charset="0"/>
                <a:cs typeface="Arial" panose="020B0604020202020204" pitchFamily="34" charset="0"/>
              </a:rPr>
              <a:t>EMT</a:t>
            </a:r>
            <a:endParaRPr lang="en-US" sz="500" b="1" dirty="0">
              <a:solidFill>
                <a:srgbClr val="F79646">
                  <a:lumMod val="75000"/>
                </a:srgbClr>
              </a:solidFill>
              <a:latin typeface="Arial" panose="020B0604020202020204" pitchFamily="34" charset="0"/>
              <a:cs typeface="Arial" panose="020B0604020202020204" pitchFamily="34" charset="0"/>
            </a:endParaRPr>
          </a:p>
        </p:txBody>
      </p:sp>
      <p:pic>
        <p:nvPicPr>
          <p:cNvPr id="110" name="Picture 25" descr="C:\Users\Ruben\Desktop\Analisis CDH17 KO Salamanca\2. GSEA\2.2. Hallmarks SM_sh60\HALLMARK_WNT_BETA_CATENIN_SIGNALING_153.png"/>
          <p:cNvPicPr preferRelativeResize="0">
            <a:picLocks noChangeArrowheads="1"/>
          </p:cNvPicPr>
          <p:nvPr/>
        </p:nvPicPr>
        <p:blipFill rotWithShape="1">
          <a:blip r:embed="rId15" cstate="print">
            <a:extLst>
              <a:ext uri="{28A0092B-C50C-407E-A947-70E740481C1C}">
                <a14:useLocalDpi xmlns:a14="http://schemas.microsoft.com/office/drawing/2010/main" val="0"/>
              </a:ext>
            </a:extLst>
          </a:blip>
          <a:srcRect t="20317"/>
          <a:stretch/>
        </p:blipFill>
        <p:spPr bwMode="auto">
          <a:xfrm>
            <a:off x="8462859" y="558938"/>
            <a:ext cx="573637" cy="1694485"/>
          </a:xfrm>
          <a:prstGeom prst="rect">
            <a:avLst/>
          </a:prstGeom>
          <a:noFill/>
          <a:extLst>
            <a:ext uri="{909E8E84-426E-40DD-AFC4-6F175D3DCCD1}">
              <a14:hiddenFill xmlns:a14="http://schemas.microsoft.com/office/drawing/2010/main">
                <a:solidFill>
                  <a:srgbClr val="FFFFFF"/>
                </a:solidFill>
              </a14:hiddenFill>
            </a:ext>
          </a:extLst>
        </p:spPr>
      </p:pic>
      <p:grpSp>
        <p:nvGrpSpPr>
          <p:cNvPr id="111" name="110 Grupo"/>
          <p:cNvGrpSpPr/>
          <p:nvPr/>
        </p:nvGrpSpPr>
        <p:grpSpPr>
          <a:xfrm>
            <a:off x="8467012" y="153756"/>
            <a:ext cx="337323" cy="502782"/>
            <a:chOff x="3366617" y="322423"/>
            <a:chExt cx="337323" cy="502782"/>
          </a:xfrm>
        </p:grpSpPr>
        <p:sp>
          <p:nvSpPr>
            <p:cNvPr id="112" name="111 CuadroTexto"/>
            <p:cNvSpPr txBox="1"/>
            <p:nvPr/>
          </p:nvSpPr>
          <p:spPr>
            <a:xfrm rot="18370930">
              <a:off x="3254657" y="488410"/>
              <a:ext cx="476869" cy="196721"/>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      sh60</a:t>
              </a:r>
              <a:endParaRPr lang="en-US" sz="400" b="1" dirty="0">
                <a:solidFill>
                  <a:prstClr val="black"/>
                </a:solidFill>
                <a:latin typeface="Arial" panose="020B0604020202020204" pitchFamily="34" charset="0"/>
                <a:cs typeface="Arial" panose="020B0604020202020204" pitchFamily="34" charset="0"/>
              </a:endParaRPr>
            </a:p>
          </p:txBody>
        </p:sp>
        <p:sp>
          <p:nvSpPr>
            <p:cNvPr id="113" name="112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KM12SM</a:t>
              </a:r>
              <a:endParaRPr lang="en-US" sz="400" b="1" dirty="0">
                <a:solidFill>
                  <a:prstClr val="black"/>
                </a:solidFill>
                <a:latin typeface="Arial" panose="020B0604020202020204" pitchFamily="34" charset="0"/>
                <a:cs typeface="Arial" panose="020B0604020202020204" pitchFamily="34" charset="0"/>
              </a:endParaRPr>
            </a:p>
          </p:txBody>
        </p:sp>
        <p:cxnSp>
          <p:nvCxnSpPr>
            <p:cNvPr id="114" name="113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114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6" name="115 CuadroTexto"/>
          <p:cNvSpPr txBox="1"/>
          <p:nvPr/>
        </p:nvSpPr>
        <p:spPr>
          <a:xfrm>
            <a:off x="8394044" y="129922"/>
            <a:ext cx="718028" cy="184666"/>
          </a:xfrm>
          <a:prstGeom prst="rect">
            <a:avLst/>
          </a:prstGeom>
          <a:noFill/>
        </p:spPr>
        <p:txBody>
          <a:bodyPr wrap="square" rtlCol="0">
            <a:spAutoFit/>
          </a:bodyPr>
          <a:lstStyle/>
          <a:p>
            <a:pPr algn="ctr" defTabSz="914400"/>
            <a:r>
              <a:rPr lang="es-ES" sz="600" b="1" dirty="0" err="1" smtClean="0">
                <a:solidFill>
                  <a:srgbClr val="F79646">
                    <a:lumMod val="75000"/>
                  </a:srgbClr>
                </a:solidFill>
                <a:latin typeface="Arial" panose="020B0604020202020204" pitchFamily="34" charset="0"/>
                <a:cs typeface="Arial" panose="020B0604020202020204" pitchFamily="34" charset="0"/>
              </a:rPr>
              <a:t>Wnt</a:t>
            </a:r>
            <a:r>
              <a:rPr lang="es-ES" sz="600" b="1" dirty="0" smtClean="0">
                <a:solidFill>
                  <a:srgbClr val="F79646">
                    <a:lumMod val="75000"/>
                  </a:srgbClr>
                </a:solidFill>
                <a:latin typeface="Arial" panose="020B0604020202020204" pitchFamily="34" charset="0"/>
                <a:cs typeface="Arial" panose="020B0604020202020204" pitchFamily="34" charset="0"/>
              </a:rPr>
              <a:t> </a:t>
            </a:r>
            <a:r>
              <a:rPr lang="es-ES" sz="600" b="1" dirty="0" err="1" smtClean="0">
                <a:solidFill>
                  <a:srgbClr val="F79646">
                    <a:lumMod val="75000"/>
                  </a:srgbClr>
                </a:solidFill>
                <a:latin typeface="Arial" panose="020B0604020202020204" pitchFamily="34" charset="0"/>
                <a:cs typeface="Arial" panose="020B0604020202020204" pitchFamily="34" charset="0"/>
              </a:rPr>
              <a:t>signaling</a:t>
            </a:r>
            <a:endParaRPr lang="en-US" sz="500" b="1" dirty="0">
              <a:solidFill>
                <a:srgbClr val="F79646">
                  <a:lumMod val="75000"/>
                </a:srgbClr>
              </a:solidFill>
              <a:latin typeface="Arial" panose="020B0604020202020204" pitchFamily="34" charset="0"/>
              <a:cs typeface="Arial" panose="020B0604020202020204" pitchFamily="34" charset="0"/>
            </a:endParaRPr>
          </a:p>
        </p:txBody>
      </p:sp>
      <p:grpSp>
        <p:nvGrpSpPr>
          <p:cNvPr id="118" name="117 Grupo"/>
          <p:cNvGrpSpPr/>
          <p:nvPr/>
        </p:nvGrpSpPr>
        <p:grpSpPr>
          <a:xfrm>
            <a:off x="3607917" y="3619429"/>
            <a:ext cx="630000" cy="2603858"/>
            <a:chOff x="3687486" y="3619429"/>
            <a:chExt cx="596482" cy="2603858"/>
          </a:xfrm>
        </p:grpSpPr>
        <p:pic>
          <p:nvPicPr>
            <p:cNvPr id="119" name="Picture 18" descr="C:\Users\Ruben\Desktop\Analisis CDH17 KO Salamanca\2. GSEA\2.1. Hallmarks 620_sh60\HALLMARK_E2F_TARGETS_64.png"/>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66276" r="82554" b="-1"/>
            <a:stretch/>
          </p:blipFill>
          <p:spPr bwMode="auto">
            <a:xfrm>
              <a:off x="3687486" y="3619429"/>
              <a:ext cx="132029" cy="260385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0" name="Picture 18" descr="C:\Users\Ruben\Desktop\Analisis CDH17 KO Salamanca\2. GSEA\2.1. Hallmarks 620_sh60\HALLMARK_E2F_TARGETS_64.png"/>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7194" t="66275" b="1"/>
            <a:stretch/>
          </p:blipFill>
          <p:spPr bwMode="auto">
            <a:xfrm>
              <a:off x="3808675" y="3619429"/>
              <a:ext cx="475293" cy="26038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9" name="128 Grupo"/>
          <p:cNvGrpSpPr/>
          <p:nvPr/>
        </p:nvGrpSpPr>
        <p:grpSpPr>
          <a:xfrm>
            <a:off x="4309652" y="3221720"/>
            <a:ext cx="337323" cy="502782"/>
            <a:chOff x="3366617" y="322423"/>
            <a:chExt cx="337323" cy="502782"/>
          </a:xfrm>
        </p:grpSpPr>
        <p:sp>
          <p:nvSpPr>
            <p:cNvPr id="130" name="129 CuadroTexto"/>
            <p:cNvSpPr txBox="1"/>
            <p:nvPr/>
          </p:nvSpPr>
          <p:spPr>
            <a:xfrm rot="18370930">
              <a:off x="3254657" y="489308"/>
              <a:ext cx="476869" cy="194925"/>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     sh60</a:t>
              </a:r>
              <a:endParaRPr lang="en-US" sz="400" b="1" dirty="0">
                <a:solidFill>
                  <a:prstClr val="black"/>
                </a:solidFill>
                <a:latin typeface="Arial" panose="020B0604020202020204" pitchFamily="34" charset="0"/>
                <a:cs typeface="Arial" panose="020B0604020202020204" pitchFamily="34" charset="0"/>
              </a:endParaRPr>
            </a:p>
          </p:txBody>
        </p:sp>
        <p:sp>
          <p:nvSpPr>
            <p:cNvPr id="131" name="130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a:t>
              </a:r>
              <a:endParaRPr lang="en-US" sz="400" b="1" dirty="0">
                <a:solidFill>
                  <a:prstClr val="black"/>
                </a:solidFill>
                <a:latin typeface="Arial" panose="020B0604020202020204" pitchFamily="34" charset="0"/>
                <a:cs typeface="Arial" panose="020B0604020202020204" pitchFamily="34" charset="0"/>
              </a:endParaRPr>
            </a:p>
          </p:txBody>
        </p:sp>
        <p:cxnSp>
          <p:nvCxnSpPr>
            <p:cNvPr id="132" name="131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132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4" name="133 CuadroTexto"/>
          <p:cNvSpPr txBox="1"/>
          <p:nvPr/>
        </p:nvSpPr>
        <p:spPr>
          <a:xfrm>
            <a:off x="4217575" y="3178836"/>
            <a:ext cx="789466" cy="222048"/>
          </a:xfrm>
          <a:prstGeom prst="rect">
            <a:avLst/>
          </a:prstGeom>
          <a:noFill/>
        </p:spPr>
        <p:txBody>
          <a:bodyPr wrap="square" rtlCol="0">
            <a:spAutoFit/>
          </a:bodyPr>
          <a:lstStyle/>
          <a:p>
            <a:pPr algn="ctr" defTabSz="914400">
              <a:lnSpc>
                <a:spcPts val="500"/>
              </a:lnSpc>
            </a:pPr>
            <a:r>
              <a:rPr lang="es-ES" sz="600" b="1" dirty="0" err="1" smtClean="0">
                <a:solidFill>
                  <a:srgbClr val="0070C0"/>
                </a:solidFill>
                <a:latin typeface="Arial" panose="020B0604020202020204" pitchFamily="34" charset="0"/>
                <a:cs typeface="Arial" panose="020B0604020202020204" pitchFamily="34" charset="0"/>
              </a:rPr>
              <a:t>Oxidative</a:t>
            </a:r>
            <a:r>
              <a:rPr lang="es-ES" sz="600" b="1" dirty="0" smtClean="0">
                <a:solidFill>
                  <a:srgbClr val="0070C0"/>
                </a:solidFill>
                <a:latin typeface="Arial" panose="020B0604020202020204" pitchFamily="34" charset="0"/>
                <a:cs typeface="Arial" panose="020B0604020202020204" pitchFamily="34" charset="0"/>
              </a:rPr>
              <a:t> </a:t>
            </a:r>
            <a:r>
              <a:rPr lang="es-ES" sz="600" b="1" dirty="0" err="1" smtClean="0">
                <a:solidFill>
                  <a:srgbClr val="0070C0"/>
                </a:solidFill>
                <a:latin typeface="Arial" panose="020B0604020202020204" pitchFamily="34" charset="0"/>
                <a:cs typeface="Arial" panose="020B0604020202020204" pitchFamily="34" charset="0"/>
              </a:rPr>
              <a:t>phosphorylation</a:t>
            </a:r>
            <a:endParaRPr lang="en-US" sz="500" b="1" dirty="0">
              <a:solidFill>
                <a:srgbClr val="0070C0"/>
              </a:solidFill>
              <a:latin typeface="Arial" panose="020B0604020202020204" pitchFamily="34" charset="0"/>
              <a:cs typeface="Arial" panose="020B0604020202020204" pitchFamily="34" charset="0"/>
            </a:endParaRPr>
          </a:p>
        </p:txBody>
      </p:sp>
      <p:grpSp>
        <p:nvGrpSpPr>
          <p:cNvPr id="128" name="127 Grupo"/>
          <p:cNvGrpSpPr/>
          <p:nvPr/>
        </p:nvGrpSpPr>
        <p:grpSpPr>
          <a:xfrm>
            <a:off x="4994908" y="3619428"/>
            <a:ext cx="628916" cy="2084162"/>
            <a:chOff x="4823968" y="3619428"/>
            <a:chExt cx="617279" cy="2084162"/>
          </a:xfrm>
        </p:grpSpPr>
        <p:pic>
          <p:nvPicPr>
            <p:cNvPr id="136" name="Picture 20" descr="C:\Users\Ruben\Desktop\Analisis CDH17 KO Salamanca\2. GSEA\2.1. Hallmarks 620_sh60\HALLMARK_MYC_TARGETS_V2_70.png"/>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36589" t="15972"/>
            <a:stretch/>
          </p:blipFill>
          <p:spPr bwMode="auto">
            <a:xfrm>
              <a:off x="4946576" y="3619429"/>
              <a:ext cx="494671" cy="2084161"/>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20" descr="C:\Users\Ruben\Desktop\Analisis CDH17 KO Salamanca\2. GSEA\2.1. Hallmarks 620_sh60\HALLMARK_MYC_TARGETS_V2_70.png"/>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15972" r="84283"/>
            <a:stretch/>
          </p:blipFill>
          <p:spPr bwMode="auto">
            <a:xfrm>
              <a:off x="4823968" y="3619428"/>
              <a:ext cx="122609" cy="20841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7" name="136 Grupo"/>
          <p:cNvGrpSpPr/>
          <p:nvPr/>
        </p:nvGrpSpPr>
        <p:grpSpPr>
          <a:xfrm>
            <a:off x="4998445" y="3223930"/>
            <a:ext cx="337323" cy="502782"/>
            <a:chOff x="3366617" y="322423"/>
            <a:chExt cx="337323" cy="502782"/>
          </a:xfrm>
        </p:grpSpPr>
        <p:sp>
          <p:nvSpPr>
            <p:cNvPr id="138" name="137 CuadroTexto"/>
            <p:cNvSpPr txBox="1"/>
            <p:nvPr/>
          </p:nvSpPr>
          <p:spPr>
            <a:xfrm rot="18370930">
              <a:off x="3254657" y="489308"/>
              <a:ext cx="476869" cy="194925"/>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     sh60</a:t>
              </a:r>
              <a:endParaRPr lang="en-US" sz="400" b="1" dirty="0">
                <a:solidFill>
                  <a:prstClr val="black"/>
                </a:solidFill>
                <a:latin typeface="Arial" panose="020B0604020202020204" pitchFamily="34" charset="0"/>
                <a:cs typeface="Arial" panose="020B0604020202020204" pitchFamily="34" charset="0"/>
              </a:endParaRPr>
            </a:p>
          </p:txBody>
        </p:sp>
        <p:sp>
          <p:nvSpPr>
            <p:cNvPr id="139" name="138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a:t>
              </a:r>
              <a:endParaRPr lang="en-US" sz="400" b="1" dirty="0">
                <a:solidFill>
                  <a:prstClr val="black"/>
                </a:solidFill>
                <a:latin typeface="Arial" panose="020B0604020202020204" pitchFamily="34" charset="0"/>
                <a:cs typeface="Arial" panose="020B0604020202020204" pitchFamily="34" charset="0"/>
              </a:endParaRPr>
            </a:p>
          </p:txBody>
        </p:sp>
        <p:cxnSp>
          <p:nvCxnSpPr>
            <p:cNvPr id="140" name="139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140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2" name="141 CuadroTexto"/>
          <p:cNvSpPr txBox="1"/>
          <p:nvPr/>
        </p:nvSpPr>
        <p:spPr>
          <a:xfrm>
            <a:off x="4943016" y="3200096"/>
            <a:ext cx="749749" cy="184666"/>
          </a:xfrm>
          <a:prstGeom prst="rect">
            <a:avLst/>
          </a:prstGeom>
          <a:noFill/>
        </p:spPr>
        <p:txBody>
          <a:bodyPr wrap="square" rtlCol="0">
            <a:spAutoFit/>
          </a:bodyPr>
          <a:lstStyle/>
          <a:p>
            <a:pPr algn="ctr" defTabSz="914400"/>
            <a:r>
              <a:rPr lang="es-ES" sz="600" b="1" dirty="0" smtClean="0">
                <a:solidFill>
                  <a:srgbClr val="0070C0"/>
                </a:solidFill>
                <a:latin typeface="Arial" panose="020B0604020202020204" pitchFamily="34" charset="0"/>
                <a:cs typeface="Arial" panose="020B0604020202020204" pitchFamily="34" charset="0"/>
              </a:rPr>
              <a:t>MYC targets</a:t>
            </a:r>
            <a:endParaRPr lang="en-US" sz="500" b="1" dirty="0">
              <a:solidFill>
                <a:srgbClr val="0070C0"/>
              </a:solidFill>
              <a:latin typeface="Arial" panose="020B0604020202020204" pitchFamily="34" charset="0"/>
              <a:cs typeface="Arial" panose="020B0604020202020204" pitchFamily="34" charset="0"/>
            </a:endParaRPr>
          </a:p>
        </p:txBody>
      </p:sp>
      <p:grpSp>
        <p:nvGrpSpPr>
          <p:cNvPr id="148" name="147 Grupo"/>
          <p:cNvGrpSpPr/>
          <p:nvPr/>
        </p:nvGrpSpPr>
        <p:grpSpPr>
          <a:xfrm>
            <a:off x="5686467" y="3619427"/>
            <a:ext cx="629454" cy="2604922"/>
            <a:chOff x="5557567" y="3619427"/>
            <a:chExt cx="595541" cy="2604922"/>
          </a:xfrm>
        </p:grpSpPr>
        <p:pic>
          <p:nvPicPr>
            <p:cNvPr id="145" name="Picture 21" descr="C:\Users\Ruben\Desktop\Analisis CDH17 KO Salamanca\2. GSEA\2.1. Hallmarks 620_sh60\HALLMARK_G2M_CHECKPOINT_76.pn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7388" t="66086"/>
            <a:stretch/>
          </p:blipFill>
          <p:spPr bwMode="auto">
            <a:xfrm>
              <a:off x="5679287" y="3619429"/>
              <a:ext cx="473821" cy="2604920"/>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1" descr="C:\Users\Ruben\Desktop\Analisis CDH17 KO Salamanca\2. GSEA\2.1. Hallmarks 620_sh60\HALLMARK_G2M_CHECKPOINT_76.pn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66086" r="83915"/>
            <a:stretch/>
          </p:blipFill>
          <p:spPr bwMode="auto">
            <a:xfrm>
              <a:off x="5557567" y="3619427"/>
              <a:ext cx="121720" cy="260492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0" name="149 Grupo"/>
          <p:cNvGrpSpPr/>
          <p:nvPr/>
        </p:nvGrpSpPr>
        <p:grpSpPr>
          <a:xfrm>
            <a:off x="5693444" y="3224538"/>
            <a:ext cx="337323" cy="502782"/>
            <a:chOff x="3366617" y="322423"/>
            <a:chExt cx="337323" cy="502782"/>
          </a:xfrm>
        </p:grpSpPr>
        <p:sp>
          <p:nvSpPr>
            <p:cNvPr id="151" name="150 CuadroTexto"/>
            <p:cNvSpPr txBox="1"/>
            <p:nvPr/>
          </p:nvSpPr>
          <p:spPr>
            <a:xfrm rot="18370930">
              <a:off x="3254657" y="489308"/>
              <a:ext cx="476869" cy="194925"/>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     sh60</a:t>
              </a:r>
              <a:endParaRPr lang="en-US" sz="400" b="1" dirty="0">
                <a:solidFill>
                  <a:prstClr val="black"/>
                </a:solidFill>
                <a:latin typeface="Arial" panose="020B0604020202020204" pitchFamily="34" charset="0"/>
                <a:cs typeface="Arial" panose="020B0604020202020204" pitchFamily="34" charset="0"/>
              </a:endParaRPr>
            </a:p>
          </p:txBody>
        </p:sp>
        <p:sp>
          <p:nvSpPr>
            <p:cNvPr id="152" name="151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a:t>
              </a:r>
              <a:endParaRPr lang="en-US" sz="400" b="1" dirty="0">
                <a:solidFill>
                  <a:prstClr val="black"/>
                </a:solidFill>
                <a:latin typeface="Arial" panose="020B0604020202020204" pitchFamily="34" charset="0"/>
                <a:cs typeface="Arial" panose="020B0604020202020204" pitchFamily="34" charset="0"/>
              </a:endParaRPr>
            </a:p>
          </p:txBody>
        </p:sp>
        <p:cxnSp>
          <p:nvCxnSpPr>
            <p:cNvPr id="153" name="152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153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5" name="154 CuadroTexto"/>
          <p:cNvSpPr txBox="1"/>
          <p:nvPr/>
        </p:nvSpPr>
        <p:spPr>
          <a:xfrm>
            <a:off x="5613467" y="3200704"/>
            <a:ext cx="794187" cy="184666"/>
          </a:xfrm>
          <a:prstGeom prst="rect">
            <a:avLst/>
          </a:prstGeom>
          <a:noFill/>
        </p:spPr>
        <p:txBody>
          <a:bodyPr wrap="square" rtlCol="0">
            <a:spAutoFit/>
          </a:bodyPr>
          <a:lstStyle/>
          <a:p>
            <a:pPr algn="ctr" defTabSz="914400"/>
            <a:r>
              <a:rPr lang="es-ES" sz="600" b="1" dirty="0" smtClean="0">
                <a:solidFill>
                  <a:srgbClr val="0070C0"/>
                </a:solidFill>
                <a:latin typeface="Arial" panose="020B0604020202020204" pitchFamily="34" charset="0"/>
                <a:cs typeface="Arial" panose="020B0604020202020204" pitchFamily="34" charset="0"/>
              </a:rPr>
              <a:t>G2M </a:t>
            </a:r>
            <a:r>
              <a:rPr lang="es-ES" sz="600" b="1" dirty="0" err="1" smtClean="0">
                <a:solidFill>
                  <a:srgbClr val="0070C0"/>
                </a:solidFill>
                <a:latin typeface="Arial" panose="020B0604020202020204" pitchFamily="34" charset="0"/>
                <a:cs typeface="Arial" panose="020B0604020202020204" pitchFamily="34" charset="0"/>
              </a:rPr>
              <a:t>checkpoint</a:t>
            </a:r>
            <a:endParaRPr lang="en-US" sz="500" b="1" dirty="0">
              <a:solidFill>
                <a:srgbClr val="0070C0"/>
              </a:solidFill>
              <a:latin typeface="Arial" panose="020B0604020202020204" pitchFamily="34" charset="0"/>
              <a:cs typeface="Arial" panose="020B0604020202020204" pitchFamily="34" charset="0"/>
            </a:endParaRPr>
          </a:p>
        </p:txBody>
      </p:sp>
      <p:pic>
        <p:nvPicPr>
          <p:cNvPr id="157" name="Picture 26" descr="C:\Users\Ruben\Desktop\Analisis CDH17 KO Salamanca\2. GSEA\2.1. Hallmarks 620_sh60\HALLMARK_EPITHELIAL_MESENCHYMAL_TRANSITION_19.pn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36122" t="4896" b="62064"/>
          <a:stretch/>
        </p:blipFill>
        <p:spPr bwMode="auto">
          <a:xfrm>
            <a:off x="6501935" y="3619427"/>
            <a:ext cx="504348" cy="2606518"/>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26" descr="C:\Users\Ruben\Desktop\Analisis CDH17 KO Salamanca\2. GSEA\2.1. Hallmarks 620_sh60\HALLMARK_EPITHELIAL_MESENCHYMAL_TRANSITION_19.pn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268" t="4898" r="84915" b="62063"/>
          <a:stretch/>
        </p:blipFill>
        <p:spPr bwMode="auto">
          <a:xfrm>
            <a:off x="6381400" y="3619427"/>
            <a:ext cx="121217" cy="2606518"/>
          </a:xfrm>
          <a:prstGeom prst="rect">
            <a:avLst/>
          </a:prstGeom>
          <a:noFill/>
          <a:extLst>
            <a:ext uri="{909E8E84-426E-40DD-AFC4-6F175D3DCCD1}">
              <a14:hiddenFill xmlns:a14="http://schemas.microsoft.com/office/drawing/2010/main">
                <a:solidFill>
                  <a:srgbClr val="FFFFFF"/>
                </a:solidFill>
              </a14:hiddenFill>
            </a:ext>
          </a:extLst>
        </p:spPr>
      </p:pic>
      <p:grpSp>
        <p:nvGrpSpPr>
          <p:cNvPr id="158" name="157 Grupo"/>
          <p:cNvGrpSpPr/>
          <p:nvPr/>
        </p:nvGrpSpPr>
        <p:grpSpPr>
          <a:xfrm>
            <a:off x="6381400" y="3225794"/>
            <a:ext cx="337323" cy="502782"/>
            <a:chOff x="3366617" y="322423"/>
            <a:chExt cx="337323" cy="502782"/>
          </a:xfrm>
        </p:grpSpPr>
        <p:sp>
          <p:nvSpPr>
            <p:cNvPr id="159" name="158 CuadroTexto"/>
            <p:cNvSpPr txBox="1"/>
            <p:nvPr/>
          </p:nvSpPr>
          <p:spPr>
            <a:xfrm rot="18370930">
              <a:off x="3254657" y="489308"/>
              <a:ext cx="476869" cy="194925"/>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     sh60</a:t>
              </a:r>
              <a:endParaRPr lang="en-US" sz="400" b="1" dirty="0">
                <a:solidFill>
                  <a:prstClr val="black"/>
                </a:solidFill>
                <a:latin typeface="Arial" panose="020B0604020202020204" pitchFamily="34" charset="0"/>
                <a:cs typeface="Arial" panose="020B0604020202020204" pitchFamily="34" charset="0"/>
              </a:endParaRPr>
            </a:p>
          </p:txBody>
        </p:sp>
        <p:sp>
          <p:nvSpPr>
            <p:cNvPr id="160" name="159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a:t>
              </a:r>
              <a:endParaRPr lang="en-US" sz="400" b="1" dirty="0">
                <a:solidFill>
                  <a:prstClr val="black"/>
                </a:solidFill>
                <a:latin typeface="Arial" panose="020B0604020202020204" pitchFamily="34" charset="0"/>
                <a:cs typeface="Arial" panose="020B0604020202020204" pitchFamily="34" charset="0"/>
              </a:endParaRPr>
            </a:p>
          </p:txBody>
        </p:sp>
        <p:cxnSp>
          <p:nvCxnSpPr>
            <p:cNvPr id="161" name="160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161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3" name="162 CuadroTexto"/>
          <p:cNvSpPr txBox="1"/>
          <p:nvPr/>
        </p:nvSpPr>
        <p:spPr>
          <a:xfrm>
            <a:off x="6301423" y="3201960"/>
            <a:ext cx="794187" cy="184666"/>
          </a:xfrm>
          <a:prstGeom prst="rect">
            <a:avLst/>
          </a:prstGeom>
          <a:noFill/>
        </p:spPr>
        <p:txBody>
          <a:bodyPr wrap="square" rtlCol="0">
            <a:spAutoFit/>
          </a:bodyPr>
          <a:lstStyle/>
          <a:p>
            <a:pPr algn="ctr" defTabSz="914400"/>
            <a:r>
              <a:rPr lang="es-ES" sz="600" b="1" dirty="0" smtClean="0">
                <a:solidFill>
                  <a:srgbClr val="F79646">
                    <a:lumMod val="75000"/>
                  </a:srgbClr>
                </a:solidFill>
                <a:latin typeface="Arial" panose="020B0604020202020204" pitchFamily="34" charset="0"/>
                <a:cs typeface="Arial" panose="020B0604020202020204" pitchFamily="34" charset="0"/>
              </a:rPr>
              <a:t>EMT</a:t>
            </a:r>
            <a:endParaRPr lang="en-US" sz="500" b="1" dirty="0">
              <a:solidFill>
                <a:srgbClr val="F79646">
                  <a:lumMod val="75000"/>
                </a:srgbClr>
              </a:solidFill>
              <a:latin typeface="Arial" panose="020B0604020202020204" pitchFamily="34" charset="0"/>
              <a:cs typeface="Arial" panose="020B0604020202020204" pitchFamily="34" charset="0"/>
            </a:endParaRPr>
          </a:p>
        </p:txBody>
      </p:sp>
      <p:grpSp>
        <p:nvGrpSpPr>
          <p:cNvPr id="164" name="163 Grupo"/>
          <p:cNvGrpSpPr/>
          <p:nvPr/>
        </p:nvGrpSpPr>
        <p:grpSpPr>
          <a:xfrm>
            <a:off x="4304674" y="3618606"/>
            <a:ext cx="628231" cy="2605743"/>
            <a:chOff x="4304674" y="3618606"/>
            <a:chExt cx="628231" cy="2605743"/>
          </a:xfrm>
        </p:grpSpPr>
        <p:grpSp>
          <p:nvGrpSpPr>
            <p:cNvPr id="125" name="124 Grupo"/>
            <p:cNvGrpSpPr/>
            <p:nvPr/>
          </p:nvGrpSpPr>
          <p:grpSpPr>
            <a:xfrm>
              <a:off x="4304674" y="3619429"/>
              <a:ext cx="628231" cy="2604920"/>
              <a:chOff x="4091695" y="4955772"/>
              <a:chExt cx="595928" cy="2604920"/>
            </a:xfrm>
          </p:grpSpPr>
          <p:pic>
            <p:nvPicPr>
              <p:cNvPr id="126" name="Picture 19" descr="C:\Users\Ruben\Desktop\Analisis CDH17 KO Salamanca\2. GSEA\2.1. Hallmarks 620_sh60\HALLMARK_OXIDATIVE_PHOSPHORYLATION_67.png"/>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64992" r="83806"/>
              <a:stretch/>
            </p:blipFill>
            <p:spPr bwMode="auto">
              <a:xfrm>
                <a:off x="4091695" y="4955772"/>
                <a:ext cx="122552" cy="2604920"/>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19" descr="C:\Users\Ruben\Desktop\Analisis CDH17 KO Salamanca\2. GSEA\2.1. Hallmarks 620_sh60\HALLMARK_OXIDATIVE_PHOSPHORYLATION_67.png"/>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53429" t="64993" r="-1"/>
              <a:stretch/>
            </p:blipFill>
            <p:spPr bwMode="auto">
              <a:xfrm>
                <a:off x="4335190" y="4955772"/>
                <a:ext cx="352433" cy="2604920"/>
              </a:xfrm>
              <a:prstGeom prst="rect">
                <a:avLst/>
              </a:prstGeom>
              <a:noFill/>
              <a:extLst>
                <a:ext uri="{909E8E84-426E-40DD-AFC4-6F175D3DCCD1}">
                  <a14:hiddenFill xmlns:a14="http://schemas.microsoft.com/office/drawing/2010/main">
                    <a:solidFill>
                      <a:srgbClr val="FFFFFF"/>
                    </a:solidFill>
                  </a14:hiddenFill>
                </a:ext>
              </a:extLst>
            </p:spPr>
          </p:pic>
        </p:grpSp>
        <p:pic>
          <p:nvPicPr>
            <p:cNvPr id="165" name="Picture 19" descr="C:\Users\Ruben\Desktop\Analisis CDH17 KO Salamanca\2. GSEA\2.1. Hallmarks 620_sh60\HALLMARK_OXIDATIVE_PHOSPHORYLATION_67.png"/>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21471" t="64993" r="62548"/>
            <a:stretch/>
          </p:blipFill>
          <p:spPr bwMode="auto">
            <a:xfrm>
              <a:off x="4433869" y="3618606"/>
              <a:ext cx="127499" cy="26049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6" name="165 Grupo"/>
          <p:cNvGrpSpPr/>
          <p:nvPr/>
        </p:nvGrpSpPr>
        <p:grpSpPr>
          <a:xfrm>
            <a:off x="7077124" y="3619429"/>
            <a:ext cx="630833" cy="2606517"/>
            <a:chOff x="7079878" y="3619429"/>
            <a:chExt cx="577263" cy="2606517"/>
          </a:xfrm>
        </p:grpSpPr>
        <p:pic>
          <p:nvPicPr>
            <p:cNvPr id="167" name="Picture 27" descr="C:\Users\Ruben\Desktop\Analisis CDH17 KO Salamanca\2. GSEA\2.1. Hallmarks 620_sh60\HALLMARK_HYPOXIA_34.pn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4917" r="81925" b="61879"/>
            <a:stretch/>
          </p:blipFill>
          <p:spPr bwMode="auto">
            <a:xfrm>
              <a:off x="7079878" y="3619429"/>
              <a:ext cx="132874" cy="2606517"/>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7" descr="C:\Users\Ruben\Desktop\Analisis CDH17 KO Salamanca\2. GSEA\2.1. Hallmarks 620_sh60\HALLMARK_HYPOXIA_34.pn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36952" t="4917" b="61879"/>
            <a:stretch/>
          </p:blipFill>
          <p:spPr bwMode="auto">
            <a:xfrm>
              <a:off x="7193651" y="3619430"/>
              <a:ext cx="463490" cy="26065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9" name="168 Grupo"/>
          <p:cNvGrpSpPr/>
          <p:nvPr/>
        </p:nvGrpSpPr>
        <p:grpSpPr>
          <a:xfrm>
            <a:off x="7075989" y="3226178"/>
            <a:ext cx="337323" cy="502782"/>
            <a:chOff x="3366617" y="322423"/>
            <a:chExt cx="337323" cy="502782"/>
          </a:xfrm>
        </p:grpSpPr>
        <p:sp>
          <p:nvSpPr>
            <p:cNvPr id="170" name="169 CuadroTexto"/>
            <p:cNvSpPr txBox="1"/>
            <p:nvPr/>
          </p:nvSpPr>
          <p:spPr>
            <a:xfrm rot="18370930">
              <a:off x="3254657" y="489308"/>
              <a:ext cx="476869" cy="194925"/>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     sh60</a:t>
              </a:r>
              <a:endParaRPr lang="en-US" sz="400" b="1" dirty="0">
                <a:solidFill>
                  <a:prstClr val="black"/>
                </a:solidFill>
                <a:latin typeface="Arial" panose="020B0604020202020204" pitchFamily="34" charset="0"/>
                <a:cs typeface="Arial" panose="020B0604020202020204" pitchFamily="34" charset="0"/>
              </a:endParaRPr>
            </a:p>
          </p:txBody>
        </p:sp>
        <p:sp>
          <p:nvSpPr>
            <p:cNvPr id="171" name="170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a:t>
              </a:r>
              <a:endParaRPr lang="en-US" sz="400" b="1" dirty="0">
                <a:solidFill>
                  <a:prstClr val="black"/>
                </a:solidFill>
                <a:latin typeface="Arial" panose="020B0604020202020204" pitchFamily="34" charset="0"/>
                <a:cs typeface="Arial" panose="020B0604020202020204" pitchFamily="34" charset="0"/>
              </a:endParaRPr>
            </a:p>
          </p:txBody>
        </p:sp>
        <p:cxnSp>
          <p:nvCxnSpPr>
            <p:cNvPr id="172" name="171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172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4" name="173 CuadroTexto"/>
          <p:cNvSpPr txBox="1"/>
          <p:nvPr/>
        </p:nvSpPr>
        <p:spPr>
          <a:xfrm>
            <a:off x="6996012" y="3202344"/>
            <a:ext cx="794187" cy="184666"/>
          </a:xfrm>
          <a:prstGeom prst="rect">
            <a:avLst/>
          </a:prstGeom>
          <a:noFill/>
        </p:spPr>
        <p:txBody>
          <a:bodyPr wrap="square" rtlCol="0">
            <a:spAutoFit/>
          </a:bodyPr>
          <a:lstStyle/>
          <a:p>
            <a:pPr algn="ctr" defTabSz="914400"/>
            <a:r>
              <a:rPr lang="es-ES" sz="600" b="1" dirty="0" err="1" smtClean="0">
                <a:solidFill>
                  <a:srgbClr val="F79646">
                    <a:lumMod val="75000"/>
                  </a:srgbClr>
                </a:solidFill>
                <a:latin typeface="Arial" panose="020B0604020202020204" pitchFamily="34" charset="0"/>
                <a:cs typeface="Arial" panose="020B0604020202020204" pitchFamily="34" charset="0"/>
              </a:rPr>
              <a:t>Hypoxia</a:t>
            </a:r>
            <a:endParaRPr lang="en-US" sz="500" b="1" dirty="0">
              <a:solidFill>
                <a:srgbClr val="F79646">
                  <a:lumMod val="75000"/>
                </a:srgbClr>
              </a:solidFill>
              <a:latin typeface="Arial" panose="020B0604020202020204" pitchFamily="34" charset="0"/>
              <a:cs typeface="Arial" panose="020B0604020202020204" pitchFamily="34" charset="0"/>
            </a:endParaRPr>
          </a:p>
        </p:txBody>
      </p:sp>
      <p:grpSp>
        <p:nvGrpSpPr>
          <p:cNvPr id="176" name="175 Grupo"/>
          <p:cNvGrpSpPr/>
          <p:nvPr/>
        </p:nvGrpSpPr>
        <p:grpSpPr>
          <a:xfrm>
            <a:off x="7766543" y="3620130"/>
            <a:ext cx="633276" cy="2605816"/>
            <a:chOff x="7766543" y="3620130"/>
            <a:chExt cx="579476" cy="2605816"/>
          </a:xfrm>
        </p:grpSpPr>
        <p:pic>
          <p:nvPicPr>
            <p:cNvPr id="175" name="Picture 28" descr="C:\Users\Ruben\Desktop\Analisis CDH17 KO Salamanca\2. GSEA\2.1. Hallmarks 620_sh60\HALLMARK_TNFA_SIGNALING_VIA_NFKB_40.png"/>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t="4914" r="84197" b="61726"/>
            <a:stretch/>
          </p:blipFill>
          <p:spPr bwMode="auto">
            <a:xfrm>
              <a:off x="7766543" y="3620130"/>
              <a:ext cx="116179" cy="2605816"/>
            </a:xfrm>
            <a:prstGeom prst="rect">
              <a:avLst/>
            </a:prstGeom>
            <a:noFill/>
            <a:extLst>
              <a:ext uri="{909E8E84-426E-40DD-AFC4-6F175D3DCCD1}">
                <a14:hiddenFill xmlns:a14="http://schemas.microsoft.com/office/drawing/2010/main">
                  <a:solidFill>
                    <a:srgbClr val="FFFFFF"/>
                  </a:solidFill>
                </a14:hiddenFill>
              </a:ext>
            </a:extLst>
          </p:spPr>
        </p:pic>
        <p:pic>
          <p:nvPicPr>
            <p:cNvPr id="177" name="Picture 28" descr="C:\Users\Ruben\Desktop\Analisis CDH17 KO Salamanca\2. GSEA\2.1. Hallmarks 620_sh60\HALLMARK_TNFA_SIGNALING_VIA_NFKB_40.png"/>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36978" t="4925" b="61716"/>
            <a:stretch/>
          </p:blipFill>
          <p:spPr bwMode="auto">
            <a:xfrm>
              <a:off x="7882722" y="3620130"/>
              <a:ext cx="463297" cy="26058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8" name="177 Grupo"/>
          <p:cNvGrpSpPr/>
          <p:nvPr/>
        </p:nvGrpSpPr>
        <p:grpSpPr>
          <a:xfrm>
            <a:off x="7763519" y="3226678"/>
            <a:ext cx="337323" cy="502782"/>
            <a:chOff x="3366617" y="322423"/>
            <a:chExt cx="337323" cy="502782"/>
          </a:xfrm>
        </p:grpSpPr>
        <p:sp>
          <p:nvSpPr>
            <p:cNvPr id="179" name="178 CuadroTexto"/>
            <p:cNvSpPr txBox="1"/>
            <p:nvPr/>
          </p:nvSpPr>
          <p:spPr>
            <a:xfrm rot="18370930">
              <a:off x="3254657" y="489308"/>
              <a:ext cx="476869" cy="194925"/>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     sh60</a:t>
              </a:r>
              <a:endParaRPr lang="en-US" sz="400" b="1" dirty="0">
                <a:solidFill>
                  <a:prstClr val="black"/>
                </a:solidFill>
                <a:latin typeface="Arial" panose="020B0604020202020204" pitchFamily="34" charset="0"/>
                <a:cs typeface="Arial" panose="020B0604020202020204" pitchFamily="34" charset="0"/>
              </a:endParaRPr>
            </a:p>
          </p:txBody>
        </p:sp>
        <p:sp>
          <p:nvSpPr>
            <p:cNvPr id="180" name="179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a:t>
              </a:r>
              <a:endParaRPr lang="en-US" sz="400" b="1" dirty="0">
                <a:solidFill>
                  <a:prstClr val="black"/>
                </a:solidFill>
                <a:latin typeface="Arial" panose="020B0604020202020204" pitchFamily="34" charset="0"/>
                <a:cs typeface="Arial" panose="020B0604020202020204" pitchFamily="34" charset="0"/>
              </a:endParaRPr>
            </a:p>
          </p:txBody>
        </p:sp>
        <p:cxnSp>
          <p:nvCxnSpPr>
            <p:cNvPr id="181" name="180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181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3" name="182 CuadroTexto"/>
          <p:cNvSpPr txBox="1"/>
          <p:nvPr/>
        </p:nvSpPr>
        <p:spPr>
          <a:xfrm>
            <a:off x="7683542" y="3202844"/>
            <a:ext cx="794187" cy="184666"/>
          </a:xfrm>
          <a:prstGeom prst="rect">
            <a:avLst/>
          </a:prstGeom>
          <a:noFill/>
        </p:spPr>
        <p:txBody>
          <a:bodyPr wrap="square" rtlCol="0">
            <a:spAutoFit/>
          </a:bodyPr>
          <a:lstStyle/>
          <a:p>
            <a:pPr algn="ctr" defTabSz="914400"/>
            <a:r>
              <a:rPr lang="es-ES" sz="600" b="1" dirty="0" smtClean="0">
                <a:solidFill>
                  <a:srgbClr val="F79646">
                    <a:lumMod val="75000"/>
                  </a:srgbClr>
                </a:solidFill>
                <a:latin typeface="Arial" panose="020B0604020202020204" pitchFamily="34" charset="0"/>
                <a:cs typeface="Arial" panose="020B0604020202020204" pitchFamily="34" charset="0"/>
              </a:rPr>
              <a:t>TNF</a:t>
            </a:r>
            <a:r>
              <a:rPr lang="el-GR" sz="600" b="1" dirty="0" smtClean="0">
                <a:solidFill>
                  <a:srgbClr val="F79646">
                    <a:lumMod val="75000"/>
                  </a:srgbClr>
                </a:solidFill>
                <a:latin typeface="Arial" panose="020B0604020202020204" pitchFamily="34" charset="0"/>
                <a:cs typeface="Arial" panose="020B0604020202020204" pitchFamily="34" charset="0"/>
              </a:rPr>
              <a:t>α</a:t>
            </a:r>
            <a:r>
              <a:rPr lang="es-ES" sz="600" b="1" dirty="0" smtClean="0">
                <a:solidFill>
                  <a:srgbClr val="F79646">
                    <a:lumMod val="75000"/>
                  </a:srgbClr>
                </a:solidFill>
                <a:latin typeface="Arial" panose="020B0604020202020204" pitchFamily="34" charset="0"/>
                <a:cs typeface="Arial" panose="020B0604020202020204" pitchFamily="34" charset="0"/>
              </a:rPr>
              <a:t> </a:t>
            </a:r>
            <a:r>
              <a:rPr lang="es-ES" sz="600" b="1" dirty="0" err="1" smtClean="0">
                <a:solidFill>
                  <a:srgbClr val="F79646">
                    <a:lumMod val="75000"/>
                  </a:srgbClr>
                </a:solidFill>
                <a:latin typeface="Arial" panose="020B0604020202020204" pitchFamily="34" charset="0"/>
                <a:cs typeface="Arial" panose="020B0604020202020204" pitchFamily="34" charset="0"/>
              </a:rPr>
              <a:t>signaling</a:t>
            </a:r>
            <a:endParaRPr lang="en-US" sz="500" b="1" dirty="0">
              <a:solidFill>
                <a:srgbClr val="F79646">
                  <a:lumMod val="75000"/>
                </a:srgbClr>
              </a:solidFill>
              <a:latin typeface="Arial" panose="020B0604020202020204" pitchFamily="34" charset="0"/>
              <a:cs typeface="Arial" panose="020B0604020202020204" pitchFamily="34" charset="0"/>
            </a:endParaRPr>
          </a:p>
        </p:txBody>
      </p:sp>
      <p:grpSp>
        <p:nvGrpSpPr>
          <p:cNvPr id="186" name="185 Grupo"/>
          <p:cNvGrpSpPr/>
          <p:nvPr/>
        </p:nvGrpSpPr>
        <p:grpSpPr>
          <a:xfrm>
            <a:off x="8466302" y="3228101"/>
            <a:ext cx="337323" cy="502782"/>
            <a:chOff x="3366617" y="322423"/>
            <a:chExt cx="337323" cy="502782"/>
          </a:xfrm>
        </p:grpSpPr>
        <p:sp>
          <p:nvSpPr>
            <p:cNvPr id="187" name="186 CuadroTexto"/>
            <p:cNvSpPr txBox="1"/>
            <p:nvPr/>
          </p:nvSpPr>
          <p:spPr>
            <a:xfrm rot="18370930">
              <a:off x="3254657" y="489308"/>
              <a:ext cx="476869" cy="194925"/>
            </a:xfrm>
            <a:prstGeom prst="rect">
              <a:avLst/>
            </a:prstGeom>
            <a:noFill/>
          </p:spPr>
          <p:txBody>
            <a:bodyPr wrap="square" rtlCol="0">
              <a:spAutoFit/>
            </a:bodyPr>
            <a:lstStyle/>
            <a:p>
              <a:pPr algn="ct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     sh60</a:t>
              </a:r>
              <a:endParaRPr lang="en-US" sz="400" b="1" dirty="0">
                <a:solidFill>
                  <a:prstClr val="black"/>
                </a:solidFill>
                <a:latin typeface="Arial" panose="020B0604020202020204" pitchFamily="34" charset="0"/>
                <a:cs typeface="Arial" panose="020B0604020202020204" pitchFamily="34" charset="0"/>
              </a:endParaRPr>
            </a:p>
          </p:txBody>
        </p:sp>
        <p:sp>
          <p:nvSpPr>
            <p:cNvPr id="188" name="187 CuadroTexto"/>
            <p:cNvSpPr txBox="1"/>
            <p:nvPr/>
          </p:nvSpPr>
          <p:spPr>
            <a:xfrm rot="18370930">
              <a:off x="3392793" y="488146"/>
              <a:ext cx="476869" cy="145424"/>
            </a:xfrm>
            <a:prstGeom prst="rect">
              <a:avLst/>
            </a:prstGeom>
            <a:noFill/>
          </p:spPr>
          <p:txBody>
            <a:bodyPr wrap="square" rtlCol="0">
              <a:spAutoFit/>
            </a:bodyPr>
            <a:lstStyle/>
            <a:p>
              <a:pPr defTabSz="914400">
                <a:lnSpc>
                  <a:spcPts val="400"/>
                </a:lnSpc>
              </a:pPr>
              <a:r>
                <a:rPr lang="es-ES" sz="500" b="1" dirty="0" smtClean="0">
                  <a:solidFill>
                    <a:prstClr val="black"/>
                  </a:solidFill>
                  <a:latin typeface="Arial" panose="020B0604020202020204" pitchFamily="34" charset="0"/>
                  <a:cs typeface="Arial" panose="020B0604020202020204" pitchFamily="34" charset="0"/>
                </a:rPr>
                <a:t>SW620</a:t>
              </a:r>
              <a:endParaRPr lang="en-US" sz="400" b="1" dirty="0">
                <a:solidFill>
                  <a:prstClr val="black"/>
                </a:solidFill>
                <a:latin typeface="Arial" panose="020B0604020202020204" pitchFamily="34" charset="0"/>
                <a:cs typeface="Arial" panose="020B0604020202020204" pitchFamily="34" charset="0"/>
              </a:endParaRPr>
            </a:p>
          </p:txBody>
        </p:sp>
        <p:cxnSp>
          <p:nvCxnSpPr>
            <p:cNvPr id="189" name="188 Conector recto"/>
            <p:cNvCxnSpPr/>
            <p:nvPr/>
          </p:nvCxnSpPr>
          <p:spPr>
            <a:xfrm flipV="1">
              <a:off x="336661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189 Conector recto"/>
            <p:cNvCxnSpPr/>
            <p:nvPr/>
          </p:nvCxnSpPr>
          <p:spPr>
            <a:xfrm flipV="1">
              <a:off x="3495207" y="697458"/>
              <a:ext cx="111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1" name="190 CuadroTexto"/>
          <p:cNvSpPr txBox="1"/>
          <p:nvPr/>
        </p:nvSpPr>
        <p:spPr>
          <a:xfrm>
            <a:off x="8386325" y="3204267"/>
            <a:ext cx="794187" cy="184666"/>
          </a:xfrm>
          <a:prstGeom prst="rect">
            <a:avLst/>
          </a:prstGeom>
          <a:noFill/>
        </p:spPr>
        <p:txBody>
          <a:bodyPr wrap="square" rtlCol="0">
            <a:spAutoFit/>
          </a:bodyPr>
          <a:lstStyle/>
          <a:p>
            <a:pPr algn="ctr" defTabSz="914400"/>
            <a:r>
              <a:rPr lang="es-ES" sz="600" b="1" dirty="0" err="1" smtClean="0">
                <a:solidFill>
                  <a:srgbClr val="F79646">
                    <a:lumMod val="75000"/>
                  </a:srgbClr>
                </a:solidFill>
                <a:latin typeface="Arial" panose="020B0604020202020204" pitchFamily="34" charset="0"/>
                <a:cs typeface="Arial" panose="020B0604020202020204" pitchFamily="34" charset="0"/>
              </a:rPr>
              <a:t>Wnt</a:t>
            </a:r>
            <a:r>
              <a:rPr lang="es-ES" sz="600" b="1" dirty="0" smtClean="0">
                <a:solidFill>
                  <a:srgbClr val="F79646">
                    <a:lumMod val="75000"/>
                  </a:srgbClr>
                </a:solidFill>
                <a:latin typeface="Arial" panose="020B0604020202020204" pitchFamily="34" charset="0"/>
                <a:cs typeface="Arial" panose="020B0604020202020204" pitchFamily="34" charset="0"/>
              </a:rPr>
              <a:t> </a:t>
            </a:r>
            <a:r>
              <a:rPr lang="es-ES" sz="600" b="1" dirty="0" err="1" smtClean="0">
                <a:solidFill>
                  <a:srgbClr val="F79646">
                    <a:lumMod val="75000"/>
                  </a:srgbClr>
                </a:solidFill>
                <a:latin typeface="Arial" panose="020B0604020202020204" pitchFamily="34" charset="0"/>
                <a:cs typeface="Arial" panose="020B0604020202020204" pitchFamily="34" charset="0"/>
              </a:rPr>
              <a:t>signaling</a:t>
            </a:r>
            <a:endParaRPr lang="en-US" sz="500" b="1" dirty="0">
              <a:solidFill>
                <a:srgbClr val="F79646">
                  <a:lumMod val="75000"/>
                </a:srgbClr>
              </a:solidFill>
              <a:latin typeface="Arial" panose="020B0604020202020204" pitchFamily="34" charset="0"/>
              <a:cs typeface="Arial" panose="020B0604020202020204" pitchFamily="34" charset="0"/>
            </a:endParaRPr>
          </a:p>
        </p:txBody>
      </p:sp>
      <p:grpSp>
        <p:nvGrpSpPr>
          <p:cNvPr id="193" name="192 Grupo"/>
          <p:cNvGrpSpPr/>
          <p:nvPr/>
        </p:nvGrpSpPr>
        <p:grpSpPr>
          <a:xfrm>
            <a:off x="8462859" y="3618606"/>
            <a:ext cx="573637" cy="1598220"/>
            <a:chOff x="8464021" y="3618606"/>
            <a:chExt cx="531977" cy="1598220"/>
          </a:xfrm>
        </p:grpSpPr>
        <p:pic>
          <p:nvPicPr>
            <p:cNvPr id="184" name="Picture 29" descr="C:\Users\Ruben\Desktop\Analisis CDH17 KO Salamanca\2. GSEA\2.1. Hallmarks 620_sh60\HALLMARK_WNT_BETA_CATENIN_SIGNALING_52.png"/>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t="19362" r="82616"/>
            <a:stretch/>
          </p:blipFill>
          <p:spPr bwMode="auto">
            <a:xfrm>
              <a:off x="8464021" y="3618606"/>
              <a:ext cx="119911" cy="1598220"/>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29" descr="C:\Users\Ruben\Desktop\Analisis CDH17 KO Salamanca\2. GSEA\2.1. Hallmarks 620_sh60\HALLMARK_WNT_BETA_CATENIN_SIGNALING_52.png"/>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57546" t="19362"/>
            <a:stretch/>
          </p:blipFill>
          <p:spPr bwMode="auto">
            <a:xfrm>
              <a:off x="8703150" y="3618606"/>
              <a:ext cx="292848" cy="1598220"/>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29" descr="C:\Users\Ruben\Desktop\Analisis CDH17 KO Salamanca\2. GSEA\2.1. Hallmarks 620_sh60\HALLMARK_WNT_BETA_CATENIN_SIGNALING_52.png"/>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2687" t="19362" r="59918"/>
            <a:stretch/>
          </p:blipFill>
          <p:spPr bwMode="auto">
            <a:xfrm>
              <a:off x="8581791" y="3618606"/>
              <a:ext cx="119993" cy="15982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84093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2 Gráfico"/>
          <p:cNvGraphicFramePr>
            <a:graphicFrameLocks/>
          </p:cNvGraphicFramePr>
          <p:nvPr>
            <p:extLst>
              <p:ext uri="{D42A27DB-BD31-4B8C-83A1-F6EECF244321}">
                <p14:modId xmlns:p14="http://schemas.microsoft.com/office/powerpoint/2010/main" val="2193918560"/>
              </p:ext>
            </p:extLst>
          </p:nvPr>
        </p:nvGraphicFramePr>
        <p:xfrm>
          <a:off x="4347241" y="1752600"/>
          <a:ext cx="2967038"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3" name="2 CuadroTexto"/>
          <p:cNvSpPr txBox="1"/>
          <p:nvPr/>
        </p:nvSpPr>
        <p:spPr>
          <a:xfrm>
            <a:off x="5624075" y="1796926"/>
            <a:ext cx="321733" cy="276999"/>
          </a:xfrm>
          <a:prstGeom prst="rect">
            <a:avLst/>
          </a:prstGeom>
          <a:noFill/>
        </p:spPr>
        <p:txBody>
          <a:bodyPr wrap="square" rtlCol="0">
            <a:spAutoFit/>
          </a:bodyPr>
          <a:lstStyle/>
          <a:p>
            <a:r>
              <a:rPr lang="es-E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6" name="5 CuadroTexto"/>
          <p:cNvSpPr txBox="1"/>
          <p:nvPr/>
        </p:nvSpPr>
        <p:spPr>
          <a:xfrm>
            <a:off x="3731645" y="1899155"/>
            <a:ext cx="321733" cy="276999"/>
          </a:xfrm>
          <a:prstGeom prst="rect">
            <a:avLst/>
          </a:prstGeom>
          <a:noFill/>
        </p:spPr>
        <p:txBody>
          <a:bodyPr wrap="square" rtlCol="0">
            <a:spAutoFit/>
          </a:bodyPr>
          <a:lstStyle/>
          <a:p>
            <a:r>
              <a:rPr lang="es-E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graphicFrame>
        <p:nvGraphicFramePr>
          <p:cNvPr id="7" name="3 Gráfico"/>
          <p:cNvGraphicFramePr>
            <a:graphicFrameLocks/>
          </p:cNvGraphicFramePr>
          <p:nvPr>
            <p:extLst>
              <p:ext uri="{D42A27DB-BD31-4B8C-83A1-F6EECF244321}">
                <p14:modId xmlns:p14="http://schemas.microsoft.com/office/powerpoint/2010/main" val="2332570664"/>
              </p:ext>
            </p:extLst>
          </p:nvPr>
        </p:nvGraphicFramePr>
        <p:xfrm>
          <a:off x="2781171" y="1752600"/>
          <a:ext cx="162877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8" name="7 CuadroTexto"/>
          <p:cNvSpPr txBox="1"/>
          <p:nvPr/>
        </p:nvSpPr>
        <p:spPr>
          <a:xfrm>
            <a:off x="914400" y="5350934"/>
            <a:ext cx="7374467" cy="553998"/>
          </a:xfrm>
          <a:prstGeom prst="rect">
            <a:avLst/>
          </a:prstGeom>
          <a:noFill/>
        </p:spPr>
        <p:txBody>
          <a:bodyPr wrap="square" rtlCol="0">
            <a:spAutoFit/>
          </a:bodyPr>
          <a:lstStyle/>
          <a:p>
            <a:pPr algn="just"/>
            <a:r>
              <a:rPr lang="en-US" sz="1000" b="1" dirty="0">
                <a:latin typeface="Arial" panose="020B0604020202020204" pitchFamily="34" charset="0"/>
                <a:cs typeface="Arial" panose="020B0604020202020204" pitchFamily="34" charset="0"/>
              </a:rPr>
              <a:t>Figure </a:t>
            </a:r>
            <a:r>
              <a:rPr lang="en-US" sz="1000" b="1" dirty="0" smtClean="0">
                <a:latin typeface="Arial" panose="020B0604020202020204" pitchFamily="34" charset="0"/>
                <a:cs typeface="Arial" panose="020B0604020202020204" pitchFamily="34" charset="0"/>
              </a:rPr>
              <a:t>S2. CDH17 </a:t>
            </a:r>
            <a:r>
              <a:rPr lang="en-US" sz="1000" b="1" dirty="0">
                <a:latin typeface="Arial" panose="020B0604020202020204" pitchFamily="34" charset="0"/>
                <a:cs typeface="Arial" panose="020B0604020202020204" pitchFamily="34" charset="0"/>
              </a:rPr>
              <a:t>silencing </a:t>
            </a:r>
            <a:r>
              <a:rPr lang="en-US" sz="1000" b="1" dirty="0" smtClean="0">
                <a:latin typeface="Arial" panose="020B0604020202020204" pitchFamily="34" charset="0"/>
                <a:cs typeface="Arial" panose="020B0604020202020204" pitchFamily="34" charset="0"/>
              </a:rPr>
              <a:t>promotes cell migration and invasion.</a:t>
            </a:r>
            <a:r>
              <a:rPr lang="en-US" sz="1000" dirty="0" smtClean="0">
                <a:latin typeface="Arial" panose="020B0604020202020204" pitchFamily="34" charset="0"/>
                <a:cs typeface="Arial" panose="020B0604020202020204" pitchFamily="34" charset="0"/>
              </a:rPr>
              <a:t> CDH17-silenced and control KM12SM cells were subjected to wound-healing (A) and cell invasion (B) assays. Cell migration and invasion were significantly increased after CDH17 silencing (*, p &lt; 0.05; **, p &lt; 0.01).</a:t>
            </a:r>
            <a:endParaRPr lang="en-US" sz="1000" dirty="0">
              <a:latin typeface="Arial" panose="020B0604020202020204" pitchFamily="34" charset="0"/>
              <a:cs typeface="Arial" panose="020B0604020202020204" pitchFamily="34" charset="0"/>
            </a:endParaRPr>
          </a:p>
        </p:txBody>
      </p:sp>
      <p:sp>
        <p:nvSpPr>
          <p:cNvPr id="9" name="CuadroTexto 24">
            <a:extLst>
              <a:ext uri="{FF2B5EF4-FFF2-40B4-BE49-F238E27FC236}">
                <a16:creationId xmlns:a16="http://schemas.microsoft.com/office/drawing/2014/main" id="{4686F368-17FF-DC91-CF84-315FEB3B762A}"/>
              </a:ext>
            </a:extLst>
          </p:cNvPr>
          <p:cNvSpPr txBox="1"/>
          <p:nvPr/>
        </p:nvSpPr>
        <p:spPr>
          <a:xfrm>
            <a:off x="2732456" y="1556417"/>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A</a:t>
            </a:r>
            <a:endParaRPr lang="en-GB" b="1" dirty="0">
              <a:latin typeface="Arial" panose="020B0604020202020204" pitchFamily="34" charset="0"/>
              <a:cs typeface="Arial" panose="020B0604020202020204" pitchFamily="34" charset="0"/>
            </a:endParaRPr>
          </a:p>
        </p:txBody>
      </p:sp>
      <p:sp>
        <p:nvSpPr>
          <p:cNvPr id="10" name="CuadroTexto 24">
            <a:extLst>
              <a:ext uri="{FF2B5EF4-FFF2-40B4-BE49-F238E27FC236}">
                <a16:creationId xmlns:a16="http://schemas.microsoft.com/office/drawing/2014/main" id="{4686F368-17FF-DC91-CF84-315FEB3B762A}"/>
              </a:ext>
            </a:extLst>
          </p:cNvPr>
          <p:cNvSpPr txBox="1"/>
          <p:nvPr/>
        </p:nvSpPr>
        <p:spPr>
          <a:xfrm>
            <a:off x="4332656" y="1556417"/>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B</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6400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3551" y="2684755"/>
            <a:ext cx="1975108"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3551" y="301212"/>
            <a:ext cx="1975108"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4838" y="2684755"/>
            <a:ext cx="1975108"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4838" y="301214"/>
            <a:ext cx="1975108"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6124" y="301214"/>
            <a:ext cx="1975108"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6124" y="2684755"/>
            <a:ext cx="1975108"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2264" y="301214"/>
            <a:ext cx="1975108"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2264" y="2684755"/>
            <a:ext cx="1975108"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CuadroTexto"/>
          <p:cNvSpPr txBox="1"/>
          <p:nvPr/>
        </p:nvSpPr>
        <p:spPr>
          <a:xfrm>
            <a:off x="914400" y="5350934"/>
            <a:ext cx="7374467" cy="553998"/>
          </a:xfrm>
          <a:prstGeom prst="rect">
            <a:avLst/>
          </a:prstGeom>
          <a:noFill/>
        </p:spPr>
        <p:txBody>
          <a:bodyPr wrap="square" rtlCol="0">
            <a:spAutoFit/>
          </a:bodyPr>
          <a:lstStyle/>
          <a:p>
            <a:pPr algn="just"/>
            <a:r>
              <a:rPr lang="en-US" sz="1000" b="1" dirty="0">
                <a:latin typeface="Arial" panose="020B0604020202020204" pitchFamily="34" charset="0"/>
                <a:cs typeface="Arial" panose="020B0604020202020204" pitchFamily="34" charset="0"/>
              </a:rPr>
              <a:t>Figure </a:t>
            </a:r>
            <a:r>
              <a:rPr lang="en-US" sz="1000" b="1" dirty="0" smtClean="0">
                <a:latin typeface="Arial" panose="020B0604020202020204" pitchFamily="34" charset="0"/>
                <a:cs typeface="Arial" panose="020B0604020202020204" pitchFamily="34" charset="0"/>
              </a:rPr>
              <a:t>S3. LGR5 correlates with </a:t>
            </a:r>
            <a:r>
              <a:rPr lang="en-US" sz="1000" b="1" dirty="0" err="1" smtClean="0">
                <a:latin typeface="Arial" panose="020B0604020202020204" pitchFamily="34" charset="0"/>
                <a:cs typeface="Arial" panose="020B0604020202020204" pitchFamily="34" charset="0"/>
              </a:rPr>
              <a:t>Wnt</a:t>
            </a:r>
            <a:r>
              <a:rPr lang="en-US" sz="1000" b="1" dirty="0" smtClean="0">
                <a:latin typeface="Arial" panose="020B0604020202020204" pitchFamily="34" charset="0"/>
                <a:cs typeface="Arial" panose="020B0604020202020204" pitchFamily="34" charset="0"/>
              </a:rPr>
              <a:t> signaling pathway activation. </a:t>
            </a:r>
            <a:r>
              <a:rPr lang="en-US" sz="1000" dirty="0" smtClean="0">
                <a:latin typeface="Arial" panose="020B0604020202020204" pitchFamily="34" charset="0"/>
                <a:cs typeface="Arial" panose="020B0604020202020204" pitchFamily="34" charset="0"/>
              </a:rPr>
              <a:t>Correlations between the expression levels of LGR5 (A) or LGR6 (B) and </a:t>
            </a:r>
            <a:r>
              <a:rPr lang="el-GR" sz="1000" dirty="0" smtClean="0">
                <a:latin typeface="Arial" panose="020B0604020202020204" pitchFamily="34" charset="0"/>
                <a:cs typeface="Arial" panose="020B0604020202020204" pitchFamily="34" charset="0"/>
              </a:rPr>
              <a:t>β</a:t>
            </a:r>
            <a:r>
              <a:rPr lang="es-ES" sz="1000" dirty="0" smtClean="0">
                <a:latin typeface="Arial" panose="020B0604020202020204" pitchFamily="34" charset="0"/>
                <a:cs typeface="Arial" panose="020B0604020202020204" pitchFamily="34" charset="0"/>
              </a:rPr>
              <a:t>-</a:t>
            </a:r>
            <a:r>
              <a:rPr lang="es-ES" sz="1000" dirty="0" err="1" smtClean="0">
                <a:latin typeface="Arial" panose="020B0604020202020204" pitchFamily="34" charset="0"/>
                <a:cs typeface="Arial" panose="020B0604020202020204" pitchFamily="34" charset="0"/>
              </a:rPr>
              <a:t>catenin</a:t>
            </a:r>
            <a:r>
              <a:rPr lang="es-ES" sz="1000" dirty="0" smtClean="0">
                <a:latin typeface="Arial" panose="020B0604020202020204" pitchFamily="34" charset="0"/>
                <a:cs typeface="Arial" panose="020B0604020202020204" pitchFamily="34" charset="0"/>
              </a:rPr>
              <a:t> (</a:t>
            </a:r>
            <a:r>
              <a:rPr lang="es-ES" sz="1000" i="1" dirty="0" smtClean="0">
                <a:latin typeface="Arial" panose="020B0604020202020204" pitchFamily="34" charset="0"/>
                <a:cs typeface="Arial" panose="020B0604020202020204" pitchFamily="34" charset="0"/>
              </a:rPr>
              <a:t>CTNNB1</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or</a:t>
            </a:r>
            <a:r>
              <a:rPr lang="es-ES" sz="1000" dirty="0" smtClean="0">
                <a:latin typeface="Arial" panose="020B0604020202020204" pitchFamily="34" charset="0"/>
                <a:cs typeface="Arial" panose="020B0604020202020204" pitchFamily="34" charset="0"/>
              </a:rPr>
              <a:t> </a:t>
            </a:r>
            <a:r>
              <a:rPr lang="el-GR" sz="1000" dirty="0" smtClean="0">
                <a:latin typeface="Arial" panose="020B0604020202020204" pitchFamily="34" charset="0"/>
                <a:cs typeface="Arial" panose="020B0604020202020204" pitchFamily="34" charset="0"/>
              </a:rPr>
              <a:t>β</a:t>
            </a:r>
            <a:r>
              <a:rPr lang="es-ES" sz="1000" dirty="0" smtClean="0">
                <a:latin typeface="Arial" panose="020B0604020202020204" pitchFamily="34" charset="0"/>
                <a:cs typeface="Arial" panose="020B0604020202020204" pitchFamily="34" charset="0"/>
              </a:rPr>
              <a:t>-</a:t>
            </a:r>
            <a:r>
              <a:rPr lang="es-ES" sz="1000" dirty="0" err="1" smtClean="0">
                <a:latin typeface="Arial" panose="020B0604020202020204" pitchFamily="34" charset="0"/>
                <a:cs typeface="Arial" panose="020B0604020202020204" pitchFamily="34" charset="0"/>
              </a:rPr>
              <a:t>catenin</a:t>
            </a:r>
            <a:r>
              <a:rPr lang="es-ES" sz="1000" dirty="0" smtClean="0">
                <a:latin typeface="Arial" panose="020B0604020202020204" pitchFamily="34" charset="0"/>
                <a:cs typeface="Arial" panose="020B0604020202020204" pitchFamily="34" charset="0"/>
              </a:rPr>
              <a:t>-</a:t>
            </a:r>
            <a:r>
              <a:rPr lang="en-US" sz="1000" dirty="0" smtClean="0">
                <a:latin typeface="Arial" panose="020B0604020202020204" pitchFamily="34" charset="0"/>
                <a:cs typeface="Arial" panose="020B0604020202020204" pitchFamily="34" charset="0"/>
              </a:rPr>
              <a:t>controlled genes: c-</a:t>
            </a:r>
            <a:r>
              <a:rPr lang="en-US" sz="1000" dirty="0" err="1" smtClean="0">
                <a:latin typeface="Arial" panose="020B0604020202020204" pitchFamily="34" charset="0"/>
                <a:cs typeface="Arial" panose="020B0604020202020204" pitchFamily="34" charset="0"/>
              </a:rPr>
              <a:t>myc</a:t>
            </a:r>
            <a:r>
              <a:rPr lang="en-US" sz="1000" dirty="0" smtClean="0">
                <a:latin typeface="Arial" panose="020B0604020202020204" pitchFamily="34" charset="0"/>
                <a:cs typeface="Arial" panose="020B0604020202020204" pitchFamily="34" charset="0"/>
              </a:rPr>
              <a:t> (</a:t>
            </a:r>
            <a:r>
              <a:rPr lang="en-US" sz="1000" i="1" dirty="0" smtClean="0">
                <a:latin typeface="Arial" panose="020B0604020202020204" pitchFamily="34" charset="0"/>
                <a:cs typeface="Arial" panose="020B0604020202020204" pitchFamily="34" charset="0"/>
              </a:rPr>
              <a:t>MYC</a:t>
            </a:r>
            <a:r>
              <a:rPr lang="en-US" sz="1000" dirty="0" smtClean="0">
                <a:latin typeface="Arial" panose="020B0604020202020204" pitchFamily="34" charset="0"/>
                <a:cs typeface="Arial" panose="020B0604020202020204" pitchFamily="34" charset="0"/>
              </a:rPr>
              <a:t>), axin-2 (</a:t>
            </a:r>
            <a:r>
              <a:rPr lang="en-US" sz="1000" i="1" dirty="0" smtClean="0">
                <a:latin typeface="Arial" panose="020B0604020202020204" pitchFamily="34" charset="0"/>
                <a:cs typeface="Arial" panose="020B0604020202020204" pitchFamily="34" charset="0"/>
              </a:rPr>
              <a:t>AXIN2</a:t>
            </a:r>
            <a:r>
              <a:rPr lang="en-US" sz="1000" dirty="0" smtClean="0">
                <a:latin typeface="Arial" panose="020B0604020202020204" pitchFamily="34" charset="0"/>
                <a:cs typeface="Arial" panose="020B0604020202020204" pitchFamily="34" charset="0"/>
              </a:rPr>
              <a:t>) and cyclin-D1 (</a:t>
            </a:r>
            <a:r>
              <a:rPr lang="en-US" sz="1000" i="1" dirty="0" smtClean="0">
                <a:latin typeface="Arial" panose="020B0604020202020204" pitchFamily="34" charset="0"/>
                <a:cs typeface="Arial" panose="020B0604020202020204" pitchFamily="34" charset="0"/>
              </a:rPr>
              <a:t>CCND1</a:t>
            </a:r>
            <a:r>
              <a:rPr lang="en-US" sz="1000" dirty="0" smtClean="0">
                <a:latin typeface="Arial" panose="020B0604020202020204" pitchFamily="34" charset="0"/>
                <a:cs typeface="Arial" panose="020B0604020202020204" pitchFamily="34" charset="0"/>
              </a:rPr>
              <a:t>) according to the TCGA colon adenocarcinoma dataset.</a:t>
            </a:r>
            <a:endParaRPr lang="en-US" sz="1000" dirty="0">
              <a:latin typeface="Arial" panose="020B0604020202020204" pitchFamily="34" charset="0"/>
              <a:cs typeface="Arial" panose="020B0604020202020204" pitchFamily="34" charset="0"/>
            </a:endParaRPr>
          </a:p>
        </p:txBody>
      </p:sp>
      <p:cxnSp>
        <p:nvCxnSpPr>
          <p:cNvPr id="5" name="4 Conector recto"/>
          <p:cNvCxnSpPr/>
          <p:nvPr/>
        </p:nvCxnSpPr>
        <p:spPr>
          <a:xfrm flipH="1">
            <a:off x="564647" y="785272"/>
            <a:ext cx="1670400" cy="42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flipH="1">
            <a:off x="2728793" y="636448"/>
            <a:ext cx="1670400" cy="410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flipH="1">
            <a:off x="7058248" y="898970"/>
            <a:ext cx="1670400" cy="370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17 Conector recto"/>
          <p:cNvCxnSpPr/>
          <p:nvPr/>
        </p:nvCxnSpPr>
        <p:spPr>
          <a:xfrm flipH="1">
            <a:off x="564710" y="3439050"/>
            <a:ext cx="1670400" cy="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18 Conector recto"/>
          <p:cNvCxnSpPr/>
          <p:nvPr/>
        </p:nvCxnSpPr>
        <p:spPr>
          <a:xfrm>
            <a:off x="2738259" y="3125455"/>
            <a:ext cx="1670400" cy="183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20 Conector recto"/>
          <p:cNvCxnSpPr/>
          <p:nvPr/>
        </p:nvCxnSpPr>
        <p:spPr>
          <a:xfrm flipH="1">
            <a:off x="4894102" y="3191854"/>
            <a:ext cx="1670400" cy="151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flipH="1">
            <a:off x="7053181" y="3344254"/>
            <a:ext cx="1670400" cy="151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3 Conector recto"/>
          <p:cNvCxnSpPr/>
          <p:nvPr/>
        </p:nvCxnSpPr>
        <p:spPr>
          <a:xfrm flipV="1">
            <a:off x="4894102" y="780504"/>
            <a:ext cx="1673247" cy="363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305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914400" y="5189564"/>
            <a:ext cx="7374467" cy="861774"/>
          </a:xfrm>
          <a:prstGeom prst="rect">
            <a:avLst/>
          </a:prstGeom>
          <a:noFill/>
        </p:spPr>
        <p:txBody>
          <a:bodyPr wrap="square" rtlCol="0">
            <a:spAutoFit/>
          </a:bodyPr>
          <a:lstStyle/>
          <a:p>
            <a:pPr algn="just"/>
            <a:r>
              <a:rPr lang="en-US" sz="1000" b="1" dirty="0" smtClean="0">
                <a:latin typeface="Arial" panose="020B0604020202020204" pitchFamily="34" charset="0"/>
                <a:cs typeface="Arial" panose="020B0604020202020204" pitchFamily="34" charset="0"/>
              </a:rPr>
              <a:t>Figure S4. Inhibition of </a:t>
            </a:r>
            <a:r>
              <a:rPr lang="en-US" sz="1000" b="1" dirty="0" err="1" smtClean="0">
                <a:latin typeface="Arial" panose="020B0604020202020204" pitchFamily="34" charset="0"/>
                <a:cs typeface="Arial" panose="020B0604020202020204" pitchFamily="34" charset="0"/>
              </a:rPr>
              <a:t>Wnt</a:t>
            </a:r>
            <a:r>
              <a:rPr lang="en-US" sz="1000" b="1" dirty="0" smtClean="0">
                <a:latin typeface="Arial" panose="020B0604020202020204" pitchFamily="34" charset="0"/>
                <a:cs typeface="Arial" panose="020B0604020202020204" pitchFamily="34" charset="0"/>
              </a:rPr>
              <a:t> signaling pathway reduces the expression of cancer stem cell markers. </a:t>
            </a:r>
            <a:r>
              <a:rPr lang="en-US" sz="1000" dirty="0" smtClean="0">
                <a:latin typeface="Arial" panose="020B0604020202020204" pitchFamily="34" charset="0"/>
                <a:cs typeface="Arial" panose="020B0604020202020204" pitchFamily="34" charset="0"/>
              </a:rPr>
              <a:t>(A) KM12SM and SW620 cells were treated with the indicated concentrations of the inhibitor ICG-001 for 48 h. Western blot analyses showed no alterations on LGR5 or CDH17 expression. RhoGDI was used as loading control. (B) The same cells were treated as before with or without ICG-001 (5 </a:t>
            </a:r>
            <a:r>
              <a:rPr lang="en-US" sz="1000" dirty="0" err="1" smtClean="0">
                <a:latin typeface="Arial" panose="020B0604020202020204" pitchFamily="34" charset="0"/>
                <a:cs typeface="Arial" panose="020B0604020202020204" pitchFamily="34" charset="0"/>
              </a:rPr>
              <a:t>μM</a:t>
            </a:r>
            <a:r>
              <a:rPr lang="en-US" sz="1000" dirty="0" smtClean="0">
                <a:latin typeface="Arial" panose="020B0604020202020204" pitchFamily="34" charset="0"/>
                <a:cs typeface="Arial" panose="020B0604020202020204" pitchFamily="34" charset="0"/>
              </a:rPr>
              <a:t>). Cell lysates were analyzed by Western blot to test the expression of the indicated cancer stem cell markers. Relative expression is shown below each band. RhoGDI was used as loading control.</a:t>
            </a:r>
            <a:endParaRPr lang="en-US" sz="1000" dirty="0">
              <a:latin typeface="Arial" panose="020B0604020202020204" pitchFamily="34" charset="0"/>
              <a:cs typeface="Arial" panose="020B0604020202020204" pitchFamily="34" charset="0"/>
            </a:endParaRPr>
          </a:p>
        </p:txBody>
      </p:sp>
      <p:pic>
        <p:nvPicPr>
          <p:cNvPr id="7" name="Picture 4"/>
          <p:cNvPicPr preferRelativeResize="0">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1816" y="2545139"/>
            <a:ext cx="1980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5"/>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12889" y="2545139"/>
            <a:ext cx="1980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6"/>
          <p:cNvPicPr preferRelativeResize="0">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1816" y="3043693"/>
            <a:ext cx="1980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7"/>
          <p:cNvPicPr preferRelativeResize="0">
            <a:picLocks noChangeArrowheads="1"/>
          </p:cNvPicPr>
          <p:nvPr/>
        </p:nvPicPr>
        <p:blipFill rotWithShape="1">
          <a:blip r:embed="rId5" cstate="print">
            <a:extLst>
              <a:ext uri="{28A0092B-C50C-407E-A947-70E740481C1C}">
                <a14:useLocalDpi xmlns:a14="http://schemas.microsoft.com/office/drawing/2010/main" val="0"/>
              </a:ext>
            </a:extLst>
          </a:blip>
          <a:srcRect l="2990"/>
          <a:stretch/>
        </p:blipFill>
        <p:spPr bwMode="auto">
          <a:xfrm>
            <a:off x="3612889" y="3043693"/>
            <a:ext cx="1980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4" name="13 CuadroTexto"/>
          <p:cNvSpPr txBox="1"/>
          <p:nvPr/>
        </p:nvSpPr>
        <p:spPr>
          <a:xfrm>
            <a:off x="858479" y="2518561"/>
            <a:ext cx="684076"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LGR5</a:t>
            </a:r>
            <a:endParaRPr lang="en-US" sz="800" b="1" dirty="0">
              <a:latin typeface="Arial" panose="020B0604020202020204" pitchFamily="34" charset="0"/>
              <a:cs typeface="Arial" panose="020B0604020202020204" pitchFamily="34" charset="0"/>
            </a:endParaRPr>
          </a:p>
        </p:txBody>
      </p:sp>
      <p:sp>
        <p:nvSpPr>
          <p:cNvPr id="15" name="14 CuadroTexto"/>
          <p:cNvSpPr txBox="1"/>
          <p:nvPr/>
        </p:nvSpPr>
        <p:spPr>
          <a:xfrm>
            <a:off x="858479" y="3026583"/>
            <a:ext cx="684076"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RhoGDI</a:t>
            </a:r>
            <a:endParaRPr lang="en-US" sz="800" b="1" dirty="0">
              <a:latin typeface="Arial" panose="020B0604020202020204" pitchFamily="34" charset="0"/>
              <a:cs typeface="Arial" panose="020B0604020202020204" pitchFamily="34" charset="0"/>
            </a:endParaRPr>
          </a:p>
        </p:txBody>
      </p:sp>
      <p:sp>
        <p:nvSpPr>
          <p:cNvPr id="16" name="15 CuadroTexto"/>
          <p:cNvSpPr txBox="1"/>
          <p:nvPr/>
        </p:nvSpPr>
        <p:spPr>
          <a:xfrm>
            <a:off x="760144" y="2327211"/>
            <a:ext cx="854835"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ICG-001 (</a:t>
            </a:r>
            <a:r>
              <a:rPr lang="el-GR" sz="800" b="1" dirty="0" smtClean="0">
                <a:latin typeface="Arial" panose="020B0604020202020204" pitchFamily="34" charset="0"/>
                <a:cs typeface="Arial" panose="020B0604020202020204" pitchFamily="34" charset="0"/>
              </a:rPr>
              <a:t>μ</a:t>
            </a:r>
            <a:r>
              <a:rPr lang="es-ES" sz="800" b="1" dirty="0" smtClean="0">
                <a:latin typeface="Arial" panose="020B0604020202020204" pitchFamily="34" charset="0"/>
                <a:cs typeface="Arial" panose="020B0604020202020204" pitchFamily="34" charset="0"/>
              </a:rPr>
              <a:t>M):</a:t>
            </a:r>
            <a:endParaRPr lang="en-US" sz="800" b="1" dirty="0">
              <a:latin typeface="Arial" panose="020B0604020202020204" pitchFamily="34" charset="0"/>
              <a:cs typeface="Arial" panose="020B0604020202020204" pitchFamily="34" charset="0"/>
            </a:endParaRPr>
          </a:p>
        </p:txBody>
      </p:sp>
      <p:sp>
        <p:nvSpPr>
          <p:cNvPr id="17" name="16 CuadroTexto"/>
          <p:cNvSpPr txBox="1"/>
          <p:nvPr/>
        </p:nvSpPr>
        <p:spPr>
          <a:xfrm>
            <a:off x="1605718" y="2335848"/>
            <a:ext cx="2376264" cy="215444"/>
          </a:xfrm>
          <a:prstGeom prst="rect">
            <a:avLst/>
          </a:prstGeom>
          <a:noFill/>
        </p:spPr>
        <p:txBody>
          <a:bodyPr wrap="square" rtlCol="0">
            <a:spAutoFit/>
          </a:bodyPr>
          <a:lstStyle/>
          <a:p>
            <a:r>
              <a:rPr lang="es-ES" sz="800" b="1" dirty="0">
                <a:latin typeface="Arial" panose="020B0604020202020204" pitchFamily="34" charset="0"/>
                <a:cs typeface="Arial" panose="020B0604020202020204" pitchFamily="34" charset="0"/>
              </a:rPr>
              <a:t> </a:t>
            </a:r>
            <a:r>
              <a:rPr lang="es-ES" sz="800" b="1" dirty="0" smtClean="0">
                <a:latin typeface="Arial" panose="020B0604020202020204" pitchFamily="34" charset="0"/>
                <a:cs typeface="Arial" panose="020B0604020202020204" pitchFamily="34" charset="0"/>
              </a:rPr>
              <a:t> 0        1        2.5       5        10        25</a:t>
            </a:r>
            <a:endParaRPr lang="en-US" sz="700" b="1" dirty="0">
              <a:latin typeface="Arial" panose="020B0604020202020204" pitchFamily="34" charset="0"/>
              <a:cs typeface="Arial" panose="020B0604020202020204" pitchFamily="34" charset="0"/>
            </a:endParaRPr>
          </a:p>
        </p:txBody>
      </p:sp>
      <p:sp>
        <p:nvSpPr>
          <p:cNvPr id="18" name="17 CuadroTexto"/>
          <p:cNvSpPr txBox="1"/>
          <p:nvPr/>
        </p:nvSpPr>
        <p:spPr>
          <a:xfrm>
            <a:off x="3630995" y="2335848"/>
            <a:ext cx="2376264" cy="215444"/>
          </a:xfrm>
          <a:prstGeom prst="rect">
            <a:avLst/>
          </a:prstGeom>
          <a:noFill/>
        </p:spPr>
        <p:txBody>
          <a:bodyPr wrap="square" rtlCol="0">
            <a:spAutoFit/>
          </a:bodyPr>
          <a:lstStyle/>
          <a:p>
            <a:r>
              <a:rPr lang="es-ES" sz="800" b="1" dirty="0">
                <a:latin typeface="Arial" panose="020B0604020202020204" pitchFamily="34" charset="0"/>
                <a:cs typeface="Arial" panose="020B0604020202020204" pitchFamily="34" charset="0"/>
              </a:rPr>
              <a:t> </a:t>
            </a:r>
            <a:r>
              <a:rPr lang="es-ES" sz="800" b="1" dirty="0" smtClean="0">
                <a:latin typeface="Arial" panose="020B0604020202020204" pitchFamily="34" charset="0"/>
                <a:cs typeface="Arial" panose="020B0604020202020204" pitchFamily="34" charset="0"/>
              </a:rPr>
              <a:t> 0        1        2.5       5        10        25</a:t>
            </a:r>
            <a:endParaRPr lang="en-US" sz="700" b="1" dirty="0">
              <a:latin typeface="Arial" panose="020B0604020202020204" pitchFamily="34" charset="0"/>
              <a:cs typeface="Arial" panose="020B0604020202020204" pitchFamily="34" charset="0"/>
            </a:endParaRPr>
          </a:p>
        </p:txBody>
      </p:sp>
      <p:sp>
        <p:nvSpPr>
          <p:cNvPr id="19" name="18 CuadroTexto"/>
          <p:cNvSpPr txBox="1"/>
          <p:nvPr/>
        </p:nvSpPr>
        <p:spPr>
          <a:xfrm>
            <a:off x="2199778" y="2111767"/>
            <a:ext cx="684076" cy="230832"/>
          </a:xfrm>
          <a:prstGeom prst="rect">
            <a:avLst/>
          </a:prstGeom>
          <a:noFill/>
        </p:spPr>
        <p:txBody>
          <a:bodyPr wrap="square" rtlCol="0">
            <a:spAutoFit/>
          </a:bodyPr>
          <a:lstStyle/>
          <a:p>
            <a:pPr algn="r"/>
            <a:r>
              <a:rPr lang="es-ES" sz="900" b="1" dirty="0" smtClean="0">
                <a:latin typeface="Arial" panose="020B0604020202020204" pitchFamily="34" charset="0"/>
                <a:cs typeface="Arial" panose="020B0604020202020204" pitchFamily="34" charset="0"/>
              </a:rPr>
              <a:t>KM12SM</a:t>
            </a:r>
            <a:endParaRPr lang="en-US" sz="900" b="1" dirty="0">
              <a:latin typeface="Arial" panose="020B0604020202020204" pitchFamily="34" charset="0"/>
              <a:cs typeface="Arial" panose="020B0604020202020204" pitchFamily="34" charset="0"/>
            </a:endParaRPr>
          </a:p>
        </p:txBody>
      </p:sp>
      <p:sp>
        <p:nvSpPr>
          <p:cNvPr id="20" name="19 CuadroTexto"/>
          <p:cNvSpPr txBox="1"/>
          <p:nvPr/>
        </p:nvSpPr>
        <p:spPr>
          <a:xfrm>
            <a:off x="4144104" y="2111767"/>
            <a:ext cx="684076" cy="230832"/>
          </a:xfrm>
          <a:prstGeom prst="rect">
            <a:avLst/>
          </a:prstGeom>
          <a:noFill/>
        </p:spPr>
        <p:txBody>
          <a:bodyPr wrap="square" rtlCol="0">
            <a:spAutoFit/>
          </a:bodyPr>
          <a:lstStyle/>
          <a:p>
            <a:pPr algn="r"/>
            <a:r>
              <a:rPr lang="es-ES" sz="900" b="1" dirty="0" smtClean="0">
                <a:latin typeface="Arial" panose="020B0604020202020204" pitchFamily="34" charset="0"/>
                <a:cs typeface="Arial" panose="020B0604020202020204" pitchFamily="34" charset="0"/>
              </a:rPr>
              <a:t>SW620</a:t>
            </a:r>
            <a:endParaRPr lang="en-US" sz="900" b="1" dirty="0">
              <a:latin typeface="Arial" panose="020B0604020202020204" pitchFamily="34" charset="0"/>
              <a:cs typeface="Arial" panose="020B0604020202020204" pitchFamily="34" charset="0"/>
            </a:endParaRPr>
          </a:p>
        </p:txBody>
      </p:sp>
      <p:pic>
        <p:nvPicPr>
          <p:cNvPr id="21" name="Picture 2"/>
          <p:cNvPicPr preferRelativeResize="0">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51816" y="2791417"/>
            <a:ext cx="1980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2" name="Picture 3"/>
          <p:cNvPicPr preferRelativeResize="0">
            <a:picLocks noChangeArrowheads="1"/>
          </p:cNvPicPr>
          <p:nvPr/>
        </p:nvPicPr>
        <p:blipFill>
          <a:blip r:embed="rId7" cstate="print">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612889" y="2791417"/>
            <a:ext cx="1980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3" name="22 CuadroTexto"/>
          <p:cNvSpPr txBox="1"/>
          <p:nvPr/>
        </p:nvSpPr>
        <p:spPr>
          <a:xfrm>
            <a:off x="857801" y="2775851"/>
            <a:ext cx="684076"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CDH17</a:t>
            </a:r>
            <a:endParaRPr lang="en-US" sz="800" b="1" dirty="0">
              <a:latin typeface="Arial" panose="020B0604020202020204" pitchFamily="34" charset="0"/>
              <a:cs typeface="Arial" panose="020B0604020202020204" pitchFamily="34" charset="0"/>
            </a:endParaRPr>
          </a:p>
        </p:txBody>
      </p:sp>
      <p:pic>
        <p:nvPicPr>
          <p:cNvPr id="26" name="Picture 15"/>
          <p:cNvPicPr preferRelativeResize="0">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20225" y="2313148"/>
            <a:ext cx="684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16"/>
          <p:cNvPicPr preferRelativeResize="0">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82315" y="2313148"/>
            <a:ext cx="684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8" name="Picture 17"/>
          <p:cNvPicPr preferRelativeResize="0">
            <a:picLocks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20225" y="3242027"/>
            <a:ext cx="684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9" name="28 CuadroTexto"/>
          <p:cNvSpPr txBox="1"/>
          <p:nvPr/>
        </p:nvSpPr>
        <p:spPr>
          <a:xfrm>
            <a:off x="6623089" y="1883630"/>
            <a:ext cx="684076" cy="230832"/>
          </a:xfrm>
          <a:prstGeom prst="rect">
            <a:avLst/>
          </a:prstGeom>
          <a:noFill/>
        </p:spPr>
        <p:txBody>
          <a:bodyPr wrap="square" rtlCol="0">
            <a:spAutoFit/>
          </a:bodyPr>
          <a:lstStyle/>
          <a:p>
            <a:pPr algn="r"/>
            <a:r>
              <a:rPr lang="es-ES" sz="900" b="1" dirty="0" smtClean="0">
                <a:latin typeface="Arial" panose="020B0604020202020204" pitchFamily="34" charset="0"/>
                <a:cs typeface="Arial" panose="020B0604020202020204" pitchFamily="34" charset="0"/>
              </a:rPr>
              <a:t>KM12SM</a:t>
            </a:r>
            <a:endParaRPr lang="en-US" sz="900" b="1" dirty="0">
              <a:latin typeface="Arial" panose="020B0604020202020204" pitchFamily="34" charset="0"/>
              <a:cs typeface="Arial" panose="020B0604020202020204" pitchFamily="34" charset="0"/>
            </a:endParaRPr>
          </a:p>
        </p:txBody>
      </p:sp>
      <p:sp>
        <p:nvSpPr>
          <p:cNvPr id="30" name="29 CuadroTexto"/>
          <p:cNvSpPr txBox="1"/>
          <p:nvPr/>
        </p:nvSpPr>
        <p:spPr>
          <a:xfrm>
            <a:off x="7318154" y="1883630"/>
            <a:ext cx="684076" cy="230832"/>
          </a:xfrm>
          <a:prstGeom prst="rect">
            <a:avLst/>
          </a:prstGeom>
          <a:noFill/>
        </p:spPr>
        <p:txBody>
          <a:bodyPr wrap="square" rtlCol="0">
            <a:spAutoFit/>
          </a:bodyPr>
          <a:lstStyle/>
          <a:p>
            <a:pPr algn="r"/>
            <a:r>
              <a:rPr lang="es-ES" sz="900" b="1" dirty="0" smtClean="0">
                <a:latin typeface="Arial" panose="020B0604020202020204" pitchFamily="34" charset="0"/>
                <a:cs typeface="Arial" panose="020B0604020202020204" pitchFamily="34" charset="0"/>
              </a:rPr>
              <a:t>SW620</a:t>
            </a:r>
            <a:endParaRPr lang="en-US" sz="900" b="1" dirty="0">
              <a:latin typeface="Arial" panose="020B0604020202020204" pitchFamily="34" charset="0"/>
              <a:cs typeface="Arial" panose="020B0604020202020204" pitchFamily="34" charset="0"/>
            </a:endParaRPr>
          </a:p>
        </p:txBody>
      </p:sp>
      <p:sp>
        <p:nvSpPr>
          <p:cNvPr id="31" name="30 CuadroTexto"/>
          <p:cNvSpPr txBox="1"/>
          <p:nvPr/>
        </p:nvSpPr>
        <p:spPr>
          <a:xfrm>
            <a:off x="5783489" y="2094046"/>
            <a:ext cx="854835"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ICG-001 (</a:t>
            </a:r>
            <a:r>
              <a:rPr lang="el-GR" sz="800" b="1" dirty="0" smtClean="0">
                <a:latin typeface="Arial" panose="020B0604020202020204" pitchFamily="34" charset="0"/>
                <a:cs typeface="Arial" panose="020B0604020202020204" pitchFamily="34" charset="0"/>
              </a:rPr>
              <a:t>μ</a:t>
            </a:r>
            <a:r>
              <a:rPr lang="es-ES" sz="800" b="1" dirty="0" smtClean="0">
                <a:latin typeface="Arial" panose="020B0604020202020204" pitchFamily="34" charset="0"/>
                <a:cs typeface="Arial" panose="020B0604020202020204" pitchFamily="34" charset="0"/>
              </a:rPr>
              <a:t>M):</a:t>
            </a:r>
            <a:endParaRPr lang="en-US" sz="800" b="1" dirty="0">
              <a:latin typeface="Arial" panose="020B0604020202020204" pitchFamily="34" charset="0"/>
              <a:cs typeface="Arial" panose="020B0604020202020204" pitchFamily="34" charset="0"/>
            </a:endParaRPr>
          </a:p>
        </p:txBody>
      </p:sp>
      <p:sp>
        <p:nvSpPr>
          <p:cNvPr id="32" name="31 CuadroTexto"/>
          <p:cNvSpPr txBox="1"/>
          <p:nvPr/>
        </p:nvSpPr>
        <p:spPr>
          <a:xfrm>
            <a:off x="6601998" y="2119461"/>
            <a:ext cx="1507812" cy="215444"/>
          </a:xfrm>
          <a:prstGeom prst="rect">
            <a:avLst/>
          </a:prstGeom>
          <a:noFill/>
        </p:spPr>
        <p:txBody>
          <a:bodyPr wrap="square" rtlCol="0">
            <a:spAutoFit/>
          </a:bodyPr>
          <a:lstStyle/>
          <a:p>
            <a:r>
              <a:rPr lang="es-ES" sz="800" b="1" dirty="0">
                <a:latin typeface="Arial" panose="020B0604020202020204" pitchFamily="34" charset="0"/>
                <a:cs typeface="Arial" panose="020B0604020202020204" pitchFamily="34" charset="0"/>
              </a:rPr>
              <a:t> </a:t>
            </a:r>
            <a:r>
              <a:rPr lang="es-ES" sz="800" b="1" dirty="0" smtClean="0">
                <a:latin typeface="Arial" panose="020B0604020202020204" pitchFamily="34" charset="0"/>
                <a:cs typeface="Arial" panose="020B0604020202020204" pitchFamily="34" charset="0"/>
              </a:rPr>
              <a:t> 0          5            0          5 </a:t>
            </a:r>
            <a:endParaRPr lang="en-US" sz="700" b="1" dirty="0">
              <a:latin typeface="Arial" panose="020B0604020202020204" pitchFamily="34" charset="0"/>
              <a:cs typeface="Arial" panose="020B0604020202020204" pitchFamily="34" charset="0"/>
            </a:endParaRPr>
          </a:p>
        </p:txBody>
      </p:sp>
      <p:sp>
        <p:nvSpPr>
          <p:cNvPr id="34" name="33 CuadroTexto"/>
          <p:cNvSpPr txBox="1"/>
          <p:nvPr/>
        </p:nvSpPr>
        <p:spPr>
          <a:xfrm>
            <a:off x="5944906" y="3219916"/>
            <a:ext cx="684076"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RhoGDI</a:t>
            </a:r>
            <a:endParaRPr lang="en-US" sz="800" b="1" dirty="0">
              <a:latin typeface="Arial" panose="020B0604020202020204" pitchFamily="34" charset="0"/>
              <a:cs typeface="Arial" panose="020B0604020202020204" pitchFamily="34" charset="0"/>
            </a:endParaRPr>
          </a:p>
        </p:txBody>
      </p:sp>
      <p:sp>
        <p:nvSpPr>
          <p:cNvPr id="35" name="34 CuadroTexto"/>
          <p:cNvSpPr txBox="1"/>
          <p:nvPr/>
        </p:nvSpPr>
        <p:spPr>
          <a:xfrm>
            <a:off x="5929906" y="2290294"/>
            <a:ext cx="684076"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EPHB2</a:t>
            </a:r>
            <a:endParaRPr lang="en-US" sz="800" b="1" dirty="0">
              <a:latin typeface="Arial" panose="020B0604020202020204" pitchFamily="34" charset="0"/>
              <a:cs typeface="Arial" panose="020B0604020202020204" pitchFamily="34" charset="0"/>
            </a:endParaRPr>
          </a:p>
        </p:txBody>
      </p:sp>
      <p:sp>
        <p:nvSpPr>
          <p:cNvPr id="36" name="35 CuadroTexto"/>
          <p:cNvSpPr txBox="1"/>
          <p:nvPr/>
        </p:nvSpPr>
        <p:spPr>
          <a:xfrm>
            <a:off x="6598074" y="2457744"/>
            <a:ext cx="1505815"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1.0        0.3          1.0      0.5</a:t>
            </a:r>
            <a:endParaRPr lang="en-US" sz="700" dirty="0">
              <a:latin typeface="Arial" panose="020B0604020202020204" pitchFamily="34" charset="0"/>
              <a:cs typeface="Arial" panose="020B0604020202020204" pitchFamily="34" charset="0"/>
            </a:endParaRPr>
          </a:p>
        </p:txBody>
      </p:sp>
      <p:pic>
        <p:nvPicPr>
          <p:cNvPr id="38" name="Picture 19"/>
          <p:cNvPicPr preferRelativeResize="0">
            <a:picLocks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82315" y="3242027"/>
            <a:ext cx="684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9" name="38 CuadroTexto"/>
          <p:cNvSpPr txBox="1"/>
          <p:nvPr/>
        </p:nvSpPr>
        <p:spPr>
          <a:xfrm>
            <a:off x="6594379" y="2763624"/>
            <a:ext cx="1505815"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1.0        0.5          1.0      0.6</a:t>
            </a:r>
            <a:endParaRPr lang="en-US" sz="700" dirty="0">
              <a:latin typeface="Arial" panose="020B0604020202020204" pitchFamily="34" charset="0"/>
              <a:cs typeface="Arial" panose="020B0604020202020204" pitchFamily="34" charset="0"/>
            </a:endParaRPr>
          </a:p>
        </p:txBody>
      </p:sp>
      <p:sp>
        <p:nvSpPr>
          <p:cNvPr id="40" name="39 CuadroTexto"/>
          <p:cNvSpPr txBox="1"/>
          <p:nvPr/>
        </p:nvSpPr>
        <p:spPr>
          <a:xfrm>
            <a:off x="6596090" y="3076772"/>
            <a:ext cx="1505815"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1.0        0.2          1.0      0.0</a:t>
            </a:r>
            <a:endParaRPr lang="en-US" sz="700" dirty="0">
              <a:latin typeface="Arial" panose="020B0604020202020204" pitchFamily="34" charset="0"/>
              <a:cs typeface="Arial" panose="020B0604020202020204" pitchFamily="34" charset="0"/>
            </a:endParaRPr>
          </a:p>
        </p:txBody>
      </p:sp>
      <p:pic>
        <p:nvPicPr>
          <p:cNvPr id="41" name="Picture 2"/>
          <p:cNvPicPr preferRelativeResize="0">
            <a:picLocks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620225" y="2930504"/>
            <a:ext cx="684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2" name="Picture 3"/>
          <p:cNvPicPr preferRelativeResize="0">
            <a:picLocks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82315" y="2930504"/>
            <a:ext cx="684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3" name="Picture 4"/>
          <p:cNvPicPr preferRelativeResize="0">
            <a:picLocks noChangeArrowheads="1"/>
          </p:cNvPicPr>
          <p:nvPr/>
        </p:nvPicPr>
        <p:blipFill>
          <a:blip r:embed="rId15" cstate="print">
            <a:extLst>
              <a:ext uri="{BEBA8EAE-BF5A-486C-A8C5-ECC9F3942E4B}">
                <a14:imgProps xmlns:a14="http://schemas.microsoft.com/office/drawing/2010/main">
                  <a14:imgLayer r:embed="rId1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620225" y="2620996"/>
            <a:ext cx="684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4" name="Picture 5"/>
          <p:cNvPicPr preferRelativeResize="0">
            <a:picLocks noChangeArrowheads="1"/>
          </p:cNvPicPr>
          <p:nvPr/>
        </p:nvPicPr>
        <p:blipFill>
          <a:blip r:embed="rId17" cstate="print">
            <a:extLst>
              <a:ext uri="{BEBA8EAE-BF5A-486C-A8C5-ECC9F3942E4B}">
                <a14:imgProps xmlns:a14="http://schemas.microsoft.com/office/drawing/2010/main">
                  <a14:imgLayer r:embed="rId18">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382315" y="2620996"/>
            <a:ext cx="684000" cy="1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5" name="44 CuadroTexto"/>
          <p:cNvSpPr txBox="1"/>
          <p:nvPr/>
        </p:nvSpPr>
        <p:spPr>
          <a:xfrm>
            <a:off x="5931677" y="2603274"/>
            <a:ext cx="684076"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CD133</a:t>
            </a:r>
            <a:endParaRPr lang="en-US" sz="800" b="1" dirty="0">
              <a:latin typeface="Arial" panose="020B0604020202020204" pitchFamily="34" charset="0"/>
              <a:cs typeface="Arial" panose="020B0604020202020204" pitchFamily="34" charset="0"/>
            </a:endParaRPr>
          </a:p>
        </p:txBody>
      </p:sp>
      <p:sp>
        <p:nvSpPr>
          <p:cNvPr id="46" name="45 CuadroTexto"/>
          <p:cNvSpPr txBox="1"/>
          <p:nvPr/>
        </p:nvSpPr>
        <p:spPr>
          <a:xfrm>
            <a:off x="5942158" y="2909188"/>
            <a:ext cx="684076" cy="215444"/>
          </a:xfrm>
          <a:prstGeom prst="rect">
            <a:avLst/>
          </a:prstGeom>
          <a:noFill/>
        </p:spPr>
        <p:txBody>
          <a:bodyPr wrap="square" rtlCol="0">
            <a:spAutoFit/>
          </a:bodyPr>
          <a:lstStyle/>
          <a:p>
            <a:pPr algn="r"/>
            <a:r>
              <a:rPr lang="es-ES" sz="800" b="1" dirty="0" smtClean="0">
                <a:latin typeface="Arial" panose="020B0604020202020204" pitchFamily="34" charset="0"/>
                <a:cs typeface="Arial" panose="020B0604020202020204" pitchFamily="34" charset="0"/>
              </a:rPr>
              <a:t>ABCG2</a:t>
            </a:r>
            <a:endParaRPr lang="en-US" sz="800" b="1" dirty="0">
              <a:latin typeface="Arial" panose="020B0604020202020204" pitchFamily="34" charset="0"/>
              <a:cs typeface="Arial" panose="020B0604020202020204" pitchFamily="34" charset="0"/>
            </a:endParaRPr>
          </a:p>
        </p:txBody>
      </p:sp>
      <p:sp>
        <p:nvSpPr>
          <p:cNvPr id="47" name="CuadroTexto 69">
            <a:extLst>
              <a:ext uri="{FF2B5EF4-FFF2-40B4-BE49-F238E27FC236}">
                <a16:creationId xmlns:a16="http://schemas.microsoft.com/office/drawing/2014/main" id="{8EFDA533-DFA1-9B62-93FF-A35781C63A3A}"/>
              </a:ext>
            </a:extLst>
          </p:cNvPr>
          <p:cNvSpPr txBox="1"/>
          <p:nvPr/>
        </p:nvSpPr>
        <p:spPr>
          <a:xfrm>
            <a:off x="1077467" y="1682255"/>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A</a:t>
            </a:r>
            <a:endParaRPr lang="en-GB" b="1" dirty="0">
              <a:latin typeface="Arial" panose="020B0604020202020204" pitchFamily="34" charset="0"/>
              <a:cs typeface="Arial" panose="020B0604020202020204" pitchFamily="34" charset="0"/>
            </a:endParaRPr>
          </a:p>
        </p:txBody>
      </p:sp>
      <p:sp>
        <p:nvSpPr>
          <p:cNvPr id="48" name="CuadroTexto 69">
            <a:extLst>
              <a:ext uri="{FF2B5EF4-FFF2-40B4-BE49-F238E27FC236}">
                <a16:creationId xmlns:a16="http://schemas.microsoft.com/office/drawing/2014/main" id="{8EFDA533-DFA1-9B62-93FF-A35781C63A3A}"/>
              </a:ext>
            </a:extLst>
          </p:cNvPr>
          <p:cNvSpPr txBox="1"/>
          <p:nvPr/>
        </p:nvSpPr>
        <p:spPr>
          <a:xfrm>
            <a:off x="6011112" y="1682255"/>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B</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6411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1 Gráfico"/>
          <p:cNvGraphicFramePr>
            <a:graphicFrameLocks/>
          </p:cNvGraphicFramePr>
          <p:nvPr>
            <p:extLst>
              <p:ext uri="{D42A27DB-BD31-4B8C-83A1-F6EECF244321}">
                <p14:modId xmlns:p14="http://schemas.microsoft.com/office/powerpoint/2010/main" val="263353292"/>
              </p:ext>
            </p:extLst>
          </p:nvPr>
        </p:nvGraphicFramePr>
        <p:xfrm>
          <a:off x="873978" y="2012244"/>
          <a:ext cx="1412493" cy="19818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4 Gráfico"/>
          <p:cNvGraphicFramePr>
            <a:graphicFrameLocks/>
          </p:cNvGraphicFramePr>
          <p:nvPr>
            <p:extLst>
              <p:ext uri="{D42A27DB-BD31-4B8C-83A1-F6EECF244321}">
                <p14:modId xmlns:p14="http://schemas.microsoft.com/office/powerpoint/2010/main" val="3503545210"/>
              </p:ext>
            </p:extLst>
          </p:nvPr>
        </p:nvGraphicFramePr>
        <p:xfrm>
          <a:off x="4579000" y="2012243"/>
          <a:ext cx="1412493" cy="1981864"/>
        </p:xfrm>
        <a:graphic>
          <a:graphicData uri="http://schemas.openxmlformats.org/drawingml/2006/chart">
            <c:chart xmlns:c="http://schemas.openxmlformats.org/drawingml/2006/chart" xmlns:r="http://schemas.openxmlformats.org/officeDocument/2006/relationships" r:id="rId3"/>
          </a:graphicData>
        </a:graphic>
      </p:graphicFrame>
      <p:sp>
        <p:nvSpPr>
          <p:cNvPr id="9" name="8 CuadroTexto"/>
          <p:cNvSpPr txBox="1"/>
          <p:nvPr/>
        </p:nvSpPr>
        <p:spPr>
          <a:xfrm>
            <a:off x="4939040" y="1961503"/>
            <a:ext cx="936104" cy="230832"/>
          </a:xfrm>
          <a:prstGeom prst="rect">
            <a:avLst/>
          </a:prstGeom>
          <a:noFill/>
        </p:spPr>
        <p:txBody>
          <a:bodyPr wrap="square" rtlCol="0">
            <a:spAutoFit/>
          </a:bodyPr>
          <a:lstStyle/>
          <a:p>
            <a:r>
              <a:rPr lang="es-ES" sz="900" b="1" dirty="0" smtClean="0">
                <a:latin typeface="Arial" panose="020B0604020202020204" pitchFamily="34" charset="0"/>
                <a:cs typeface="Arial" panose="020B0604020202020204" pitchFamily="34" charset="0"/>
              </a:rPr>
              <a:t>SW620</a:t>
            </a:r>
            <a:endParaRPr lang="en-US" sz="900" b="1" dirty="0">
              <a:latin typeface="Arial" panose="020B0604020202020204" pitchFamily="34" charset="0"/>
              <a:cs typeface="Arial" panose="020B0604020202020204" pitchFamily="34" charset="0"/>
            </a:endParaRPr>
          </a:p>
        </p:txBody>
      </p:sp>
      <p:sp>
        <p:nvSpPr>
          <p:cNvPr id="10" name="9 CuadroTexto"/>
          <p:cNvSpPr txBox="1"/>
          <p:nvPr/>
        </p:nvSpPr>
        <p:spPr>
          <a:xfrm>
            <a:off x="1298826" y="1961503"/>
            <a:ext cx="936104" cy="230832"/>
          </a:xfrm>
          <a:prstGeom prst="rect">
            <a:avLst/>
          </a:prstGeom>
          <a:noFill/>
        </p:spPr>
        <p:txBody>
          <a:bodyPr wrap="square" rtlCol="0">
            <a:spAutoFit/>
          </a:bodyPr>
          <a:lstStyle/>
          <a:p>
            <a:r>
              <a:rPr lang="es-ES" sz="900" b="1" dirty="0" smtClean="0">
                <a:latin typeface="Arial" panose="020B0604020202020204" pitchFamily="34" charset="0"/>
                <a:cs typeface="Arial" panose="020B0604020202020204" pitchFamily="34" charset="0"/>
              </a:rPr>
              <a:t>KM12SM</a:t>
            </a:r>
            <a:endParaRPr lang="en-US" sz="900" b="1" dirty="0">
              <a:latin typeface="Arial" panose="020B0604020202020204" pitchFamily="34" charset="0"/>
              <a:cs typeface="Arial" panose="020B0604020202020204" pitchFamily="34" charset="0"/>
            </a:endParaRPr>
          </a:p>
        </p:txBody>
      </p:sp>
      <p:graphicFrame>
        <p:nvGraphicFramePr>
          <p:cNvPr id="5" name="2 Gráfico"/>
          <p:cNvGraphicFramePr>
            <a:graphicFrameLocks/>
          </p:cNvGraphicFramePr>
          <p:nvPr>
            <p:extLst>
              <p:ext uri="{D42A27DB-BD31-4B8C-83A1-F6EECF244321}">
                <p14:modId xmlns:p14="http://schemas.microsoft.com/office/powerpoint/2010/main" val="1839910184"/>
              </p:ext>
            </p:extLst>
          </p:nvPr>
        </p:nvGraphicFramePr>
        <p:xfrm>
          <a:off x="2061595" y="2012243"/>
          <a:ext cx="1412493" cy="1981864"/>
        </p:xfrm>
        <a:graphic>
          <a:graphicData uri="http://schemas.openxmlformats.org/drawingml/2006/chart">
            <c:chart xmlns:c="http://schemas.openxmlformats.org/drawingml/2006/chart" xmlns:r="http://schemas.openxmlformats.org/officeDocument/2006/relationships" r:id="rId4"/>
          </a:graphicData>
        </a:graphic>
      </p:graphicFrame>
      <p:sp>
        <p:nvSpPr>
          <p:cNvPr id="11" name="10 CuadroTexto"/>
          <p:cNvSpPr txBox="1"/>
          <p:nvPr/>
        </p:nvSpPr>
        <p:spPr>
          <a:xfrm>
            <a:off x="2423618" y="1961503"/>
            <a:ext cx="936104" cy="230832"/>
          </a:xfrm>
          <a:prstGeom prst="rect">
            <a:avLst/>
          </a:prstGeom>
          <a:noFill/>
        </p:spPr>
        <p:txBody>
          <a:bodyPr wrap="square" rtlCol="0">
            <a:spAutoFit/>
          </a:bodyPr>
          <a:lstStyle/>
          <a:p>
            <a:r>
              <a:rPr lang="es-ES" sz="900" b="1" dirty="0" smtClean="0">
                <a:latin typeface="Arial" panose="020B0604020202020204" pitchFamily="34" charset="0"/>
                <a:cs typeface="Arial" panose="020B0604020202020204" pitchFamily="34" charset="0"/>
              </a:rPr>
              <a:t>SW620</a:t>
            </a:r>
            <a:endParaRPr lang="en-US" sz="900" b="1" dirty="0">
              <a:latin typeface="Arial" panose="020B0604020202020204" pitchFamily="34" charset="0"/>
              <a:cs typeface="Arial" panose="020B0604020202020204" pitchFamily="34" charset="0"/>
            </a:endParaRPr>
          </a:p>
        </p:txBody>
      </p:sp>
      <p:sp>
        <p:nvSpPr>
          <p:cNvPr id="15" name="14 CuadroTexto"/>
          <p:cNvSpPr txBox="1"/>
          <p:nvPr/>
        </p:nvSpPr>
        <p:spPr>
          <a:xfrm>
            <a:off x="2692602" y="3342891"/>
            <a:ext cx="648070" cy="246221"/>
          </a:xfrm>
          <a:prstGeom prst="rect">
            <a:avLst/>
          </a:prstGeom>
          <a:noFill/>
        </p:spPr>
        <p:txBody>
          <a:bodyPr wrap="square" rtlCol="0">
            <a:spAutoFit/>
          </a:bodyPr>
          <a:lstStyle/>
          <a:p>
            <a:r>
              <a:rPr lang="es-ES" sz="1000" dirty="0" smtClean="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16" name="15 CuadroTexto"/>
          <p:cNvSpPr txBox="1"/>
          <p:nvPr/>
        </p:nvSpPr>
        <p:spPr>
          <a:xfrm>
            <a:off x="5188974" y="3301080"/>
            <a:ext cx="648070" cy="246221"/>
          </a:xfrm>
          <a:prstGeom prst="rect">
            <a:avLst/>
          </a:prstGeom>
          <a:noFill/>
        </p:spPr>
        <p:txBody>
          <a:bodyPr wrap="square" rtlCol="0">
            <a:spAutoFit/>
          </a:bodyPr>
          <a:lstStyle/>
          <a:p>
            <a:r>
              <a:rPr lang="es-ES" sz="1000" dirty="0" smtClean="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17" name="13 CuadroTexto"/>
          <p:cNvSpPr txBox="1"/>
          <p:nvPr/>
        </p:nvSpPr>
        <p:spPr>
          <a:xfrm>
            <a:off x="2112816" y="4012758"/>
            <a:ext cx="533400" cy="16191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700" b="1" dirty="0">
                <a:latin typeface="Arial" panose="020B0604020202020204" pitchFamily="34" charset="0"/>
                <a:cs typeface="Arial" panose="020B0604020202020204" pitchFamily="34" charset="0"/>
              </a:rPr>
              <a:t>siRNA:</a:t>
            </a:r>
          </a:p>
        </p:txBody>
      </p:sp>
      <p:graphicFrame>
        <p:nvGraphicFramePr>
          <p:cNvPr id="6" name="3 Gráfico"/>
          <p:cNvGraphicFramePr>
            <a:graphicFrameLocks/>
          </p:cNvGraphicFramePr>
          <p:nvPr>
            <p:extLst>
              <p:ext uri="{D42A27DB-BD31-4B8C-83A1-F6EECF244321}">
                <p14:modId xmlns:p14="http://schemas.microsoft.com/office/powerpoint/2010/main" val="324718671"/>
              </p:ext>
            </p:extLst>
          </p:nvPr>
        </p:nvGraphicFramePr>
        <p:xfrm>
          <a:off x="3325466" y="2012244"/>
          <a:ext cx="1412493" cy="1981863"/>
        </p:xfrm>
        <a:graphic>
          <a:graphicData uri="http://schemas.openxmlformats.org/drawingml/2006/chart">
            <c:chart xmlns:c="http://schemas.openxmlformats.org/drawingml/2006/chart" xmlns:r="http://schemas.openxmlformats.org/officeDocument/2006/relationships" r:id="rId5"/>
          </a:graphicData>
        </a:graphic>
      </p:graphicFrame>
      <p:sp>
        <p:nvSpPr>
          <p:cNvPr id="8" name="7 CuadroTexto"/>
          <p:cNvSpPr txBox="1"/>
          <p:nvPr/>
        </p:nvSpPr>
        <p:spPr>
          <a:xfrm>
            <a:off x="3714492" y="1961503"/>
            <a:ext cx="936104" cy="230832"/>
          </a:xfrm>
          <a:prstGeom prst="rect">
            <a:avLst/>
          </a:prstGeom>
          <a:noFill/>
        </p:spPr>
        <p:txBody>
          <a:bodyPr wrap="square" rtlCol="0">
            <a:spAutoFit/>
          </a:bodyPr>
          <a:lstStyle/>
          <a:p>
            <a:r>
              <a:rPr lang="es-ES" sz="900" b="1" dirty="0" smtClean="0">
                <a:latin typeface="Arial" panose="020B0604020202020204" pitchFamily="34" charset="0"/>
                <a:cs typeface="Arial" panose="020B0604020202020204" pitchFamily="34" charset="0"/>
              </a:rPr>
              <a:t>KM12SM</a:t>
            </a:r>
            <a:endParaRPr lang="en-US" sz="900" b="1" dirty="0">
              <a:latin typeface="Arial" panose="020B0604020202020204" pitchFamily="34" charset="0"/>
              <a:cs typeface="Arial" panose="020B0604020202020204" pitchFamily="34" charset="0"/>
            </a:endParaRPr>
          </a:p>
        </p:txBody>
      </p:sp>
      <p:sp>
        <p:nvSpPr>
          <p:cNvPr id="14" name="13 CuadroTexto"/>
          <p:cNvSpPr txBox="1"/>
          <p:nvPr/>
        </p:nvSpPr>
        <p:spPr>
          <a:xfrm>
            <a:off x="3945947" y="3064384"/>
            <a:ext cx="648070" cy="246221"/>
          </a:xfrm>
          <a:prstGeom prst="rect">
            <a:avLst/>
          </a:prstGeom>
          <a:noFill/>
        </p:spPr>
        <p:txBody>
          <a:bodyPr wrap="square" rtlCol="0">
            <a:spAutoFit/>
          </a:bodyPr>
          <a:lstStyle/>
          <a:p>
            <a:r>
              <a:rPr lang="es-ES" sz="1000" dirty="0" smtClean="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cxnSp>
        <p:nvCxnSpPr>
          <p:cNvPr id="19" name="18 Conector recto"/>
          <p:cNvCxnSpPr/>
          <p:nvPr/>
        </p:nvCxnSpPr>
        <p:spPr>
          <a:xfrm>
            <a:off x="2751347" y="4121424"/>
            <a:ext cx="25492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19 Rectángulo"/>
          <p:cNvSpPr/>
          <p:nvPr/>
        </p:nvSpPr>
        <p:spPr>
          <a:xfrm>
            <a:off x="2858652" y="4100951"/>
            <a:ext cx="45719"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13 CuadroTexto"/>
          <p:cNvSpPr txBox="1"/>
          <p:nvPr/>
        </p:nvSpPr>
        <p:spPr>
          <a:xfrm>
            <a:off x="2984102" y="4012758"/>
            <a:ext cx="533400" cy="16191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ES" sz="700" b="1" dirty="0" smtClean="0">
                <a:latin typeface="Arial" panose="020B0604020202020204" pitchFamily="34" charset="0"/>
                <a:cs typeface="Arial" panose="020B0604020202020204" pitchFamily="34" charset="0"/>
              </a:rPr>
              <a:t>Control</a:t>
            </a:r>
            <a:endParaRPr lang="en-US" sz="700" b="1" dirty="0">
              <a:latin typeface="Arial" panose="020B0604020202020204" pitchFamily="34" charset="0"/>
              <a:cs typeface="Arial" panose="020B0604020202020204" pitchFamily="34" charset="0"/>
            </a:endParaRPr>
          </a:p>
        </p:txBody>
      </p:sp>
      <p:cxnSp>
        <p:nvCxnSpPr>
          <p:cNvPr id="22" name="21 Conector recto"/>
          <p:cNvCxnSpPr/>
          <p:nvPr/>
        </p:nvCxnSpPr>
        <p:spPr>
          <a:xfrm>
            <a:off x="3745891" y="4123119"/>
            <a:ext cx="25492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22 Rectángulo"/>
          <p:cNvSpPr/>
          <p:nvPr/>
        </p:nvSpPr>
        <p:spPr>
          <a:xfrm>
            <a:off x="3853196" y="4102646"/>
            <a:ext cx="45719" cy="4571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13 CuadroTexto"/>
          <p:cNvSpPr txBox="1"/>
          <p:nvPr/>
        </p:nvSpPr>
        <p:spPr>
          <a:xfrm>
            <a:off x="3973104" y="4008911"/>
            <a:ext cx="533400" cy="16191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ES" sz="700" b="1" dirty="0" smtClean="0">
                <a:latin typeface="Arial" panose="020B0604020202020204" pitchFamily="34" charset="0"/>
                <a:cs typeface="Arial" panose="020B0604020202020204" pitchFamily="34" charset="0"/>
              </a:rPr>
              <a:t>LGR5</a:t>
            </a:r>
            <a:endParaRPr lang="en-US" sz="700" b="1" dirty="0">
              <a:latin typeface="Arial" panose="020B0604020202020204" pitchFamily="34" charset="0"/>
              <a:cs typeface="Arial" panose="020B0604020202020204" pitchFamily="34" charset="0"/>
            </a:endParaRPr>
          </a:p>
        </p:txBody>
      </p:sp>
      <p:sp>
        <p:nvSpPr>
          <p:cNvPr id="31" name="CuadroTexto 24">
            <a:extLst>
              <a:ext uri="{FF2B5EF4-FFF2-40B4-BE49-F238E27FC236}">
                <a16:creationId xmlns:a16="http://schemas.microsoft.com/office/drawing/2014/main" id="{4686F368-17FF-DC91-CF84-315FEB3B762A}"/>
              </a:ext>
            </a:extLst>
          </p:cNvPr>
          <p:cNvSpPr txBox="1"/>
          <p:nvPr/>
        </p:nvSpPr>
        <p:spPr>
          <a:xfrm>
            <a:off x="744201" y="1776837"/>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A</a:t>
            </a:r>
            <a:endParaRPr lang="en-GB" b="1" dirty="0">
              <a:latin typeface="Arial" panose="020B0604020202020204" pitchFamily="34" charset="0"/>
              <a:cs typeface="Arial" panose="020B0604020202020204" pitchFamily="34" charset="0"/>
            </a:endParaRPr>
          </a:p>
        </p:txBody>
      </p:sp>
      <p:sp>
        <p:nvSpPr>
          <p:cNvPr id="32" name="CuadroTexto 24">
            <a:extLst>
              <a:ext uri="{FF2B5EF4-FFF2-40B4-BE49-F238E27FC236}">
                <a16:creationId xmlns:a16="http://schemas.microsoft.com/office/drawing/2014/main" id="{4686F368-17FF-DC91-CF84-315FEB3B762A}"/>
              </a:ext>
            </a:extLst>
          </p:cNvPr>
          <p:cNvSpPr txBox="1"/>
          <p:nvPr/>
        </p:nvSpPr>
        <p:spPr>
          <a:xfrm>
            <a:off x="5860490" y="1776837"/>
            <a:ext cx="348202" cy="369332"/>
          </a:xfrm>
          <a:prstGeom prst="rect">
            <a:avLst/>
          </a:prstGeom>
          <a:noFill/>
        </p:spPr>
        <p:txBody>
          <a:bodyPr wrap="square" rtlCol="0">
            <a:spAutoFit/>
          </a:bodyPr>
          <a:lstStyle/>
          <a:p>
            <a:r>
              <a:rPr lang="es-ES" b="1" dirty="0" smtClean="0">
                <a:latin typeface="Arial" panose="020B0604020202020204" pitchFamily="34" charset="0"/>
                <a:cs typeface="Arial" panose="020B0604020202020204" pitchFamily="34" charset="0"/>
              </a:rPr>
              <a:t>B</a:t>
            </a:r>
            <a:endParaRPr lang="en-GB" b="1" dirty="0">
              <a:latin typeface="Arial" panose="020B0604020202020204" pitchFamily="34" charset="0"/>
              <a:cs typeface="Arial" panose="020B0604020202020204" pitchFamily="34" charset="0"/>
            </a:endParaRPr>
          </a:p>
        </p:txBody>
      </p:sp>
      <p:sp>
        <p:nvSpPr>
          <p:cNvPr id="33" name="32 CuadroTexto"/>
          <p:cNvSpPr txBox="1"/>
          <p:nvPr/>
        </p:nvSpPr>
        <p:spPr>
          <a:xfrm>
            <a:off x="914400" y="5350934"/>
            <a:ext cx="7374467" cy="861774"/>
          </a:xfrm>
          <a:prstGeom prst="rect">
            <a:avLst/>
          </a:prstGeom>
          <a:noFill/>
        </p:spPr>
        <p:txBody>
          <a:bodyPr wrap="square" rtlCol="0">
            <a:spAutoFit/>
          </a:bodyPr>
          <a:lstStyle/>
          <a:p>
            <a:pPr algn="just"/>
            <a:r>
              <a:rPr lang="en-US" sz="1000" b="1" dirty="0">
                <a:latin typeface="Arial" panose="020B0604020202020204" pitchFamily="34" charset="0"/>
                <a:cs typeface="Arial" panose="020B0604020202020204" pitchFamily="34" charset="0"/>
              </a:rPr>
              <a:t>Figure </a:t>
            </a:r>
            <a:r>
              <a:rPr lang="en-US" sz="1000" b="1" dirty="0" smtClean="0">
                <a:latin typeface="Arial" panose="020B0604020202020204" pitchFamily="34" charset="0"/>
                <a:cs typeface="Arial" panose="020B0604020202020204" pitchFamily="34" charset="0"/>
              </a:rPr>
              <a:t>S5. LGR5 knock down reduces drug resistance. </a:t>
            </a:r>
            <a:r>
              <a:rPr lang="en-US" sz="1000" dirty="0" smtClean="0">
                <a:latin typeface="Arial" panose="020B0604020202020204" pitchFamily="34" charset="0"/>
                <a:cs typeface="Arial" panose="020B0604020202020204" pitchFamily="34" charset="0"/>
              </a:rPr>
              <a:t>(A) Cell viability assays were carried out in the indicated cell lines previously transfected with control or LGR5-targeting siRNAs and treated with 5-FU (5 </a:t>
            </a:r>
            <a:r>
              <a:rPr lang="el-GR" sz="1000" dirty="0" smtClean="0">
                <a:latin typeface="Arial" panose="020B0604020202020204" pitchFamily="34" charset="0"/>
                <a:cs typeface="Arial" panose="020B0604020202020204" pitchFamily="34" charset="0"/>
              </a:rPr>
              <a:t>μ</a:t>
            </a:r>
            <a:r>
              <a:rPr lang="es-ES" sz="1000" dirty="0" smtClean="0">
                <a:latin typeface="Arial" panose="020B0604020202020204" pitchFamily="34" charset="0"/>
                <a:cs typeface="Arial" panose="020B0604020202020204" pitchFamily="34" charset="0"/>
              </a:rPr>
              <a:t>M)</a:t>
            </a:r>
            <a:r>
              <a:rPr lang="en-US" sz="1000" dirty="0" smtClean="0">
                <a:latin typeface="Arial" panose="020B0604020202020204" pitchFamily="34" charset="0"/>
                <a:cs typeface="Arial" panose="020B0604020202020204" pitchFamily="34" charset="0"/>
              </a:rPr>
              <a:t> or </a:t>
            </a:r>
            <a:r>
              <a:rPr lang="en-US" sz="1000" dirty="0">
                <a:latin typeface="Arial" panose="020B0604020202020204" pitchFamily="34" charset="0"/>
                <a:cs typeface="Arial" panose="020B0604020202020204" pitchFamily="34" charset="0"/>
              </a:rPr>
              <a:t>CPT-11 (</a:t>
            </a:r>
            <a:r>
              <a:rPr lang="en-US" sz="1000" dirty="0" smtClean="0">
                <a:latin typeface="Arial" panose="020B0604020202020204" pitchFamily="34" charset="0"/>
                <a:cs typeface="Arial" panose="020B0604020202020204" pitchFamily="34" charset="0"/>
              </a:rPr>
              <a:t>20 </a:t>
            </a:r>
            <a:r>
              <a:rPr lang="el-GR" sz="1000" dirty="0">
                <a:latin typeface="Arial" panose="020B0604020202020204" pitchFamily="34" charset="0"/>
                <a:cs typeface="Arial" panose="020B0604020202020204" pitchFamily="34" charset="0"/>
              </a:rPr>
              <a:t>μ</a:t>
            </a:r>
            <a:r>
              <a:rPr lang="es-ES" sz="1000" dirty="0">
                <a:latin typeface="Arial" panose="020B0604020202020204" pitchFamily="34" charset="0"/>
                <a:cs typeface="Arial" panose="020B0604020202020204" pitchFamily="34" charset="0"/>
              </a:rPr>
              <a:t>M)</a:t>
            </a:r>
            <a:r>
              <a:rPr lang="en-US" sz="1000" dirty="0">
                <a:latin typeface="Arial" panose="020B0604020202020204" pitchFamily="34" charset="0"/>
                <a:cs typeface="Arial" panose="020B0604020202020204" pitchFamily="34" charset="0"/>
              </a:rPr>
              <a:t> for </a:t>
            </a:r>
            <a:r>
              <a:rPr lang="en-US" sz="1000" dirty="0" smtClean="0">
                <a:latin typeface="Arial" panose="020B0604020202020204" pitchFamily="34" charset="0"/>
                <a:cs typeface="Arial" panose="020B0604020202020204" pitchFamily="34" charset="0"/>
              </a:rPr>
              <a:t>48 </a:t>
            </a:r>
            <a:r>
              <a:rPr lang="en-US" sz="1000" dirty="0">
                <a:latin typeface="Arial" panose="020B0604020202020204" pitchFamily="34" charset="0"/>
                <a:cs typeface="Arial" panose="020B0604020202020204" pitchFamily="34" charset="0"/>
              </a:rPr>
              <a:t>h. </a:t>
            </a:r>
            <a:r>
              <a:rPr lang="en-US" sz="1000" dirty="0" smtClean="0">
                <a:latin typeface="Arial" panose="020B0604020202020204" pitchFamily="34" charset="0"/>
                <a:cs typeface="Arial" panose="020B0604020202020204" pitchFamily="34" charset="0"/>
              </a:rPr>
              <a:t>The </a:t>
            </a:r>
            <a:r>
              <a:rPr lang="en-US" sz="1000" dirty="0">
                <a:latin typeface="Arial" panose="020B0604020202020204" pitchFamily="34" charset="0"/>
                <a:cs typeface="Arial" panose="020B0604020202020204" pitchFamily="34" charset="0"/>
              </a:rPr>
              <a:t>percentage of </a:t>
            </a:r>
            <a:r>
              <a:rPr lang="en-US" sz="1000" dirty="0" smtClean="0">
                <a:latin typeface="Arial" panose="020B0604020202020204" pitchFamily="34" charset="0"/>
                <a:cs typeface="Arial" panose="020B0604020202020204" pitchFamily="34" charset="0"/>
              </a:rPr>
              <a:t>viable </a:t>
            </a:r>
            <a:r>
              <a:rPr lang="en-US" sz="1000" dirty="0">
                <a:latin typeface="Arial" panose="020B0604020202020204" pitchFamily="34" charset="0"/>
                <a:cs typeface="Arial" panose="020B0604020202020204" pitchFamily="34" charset="0"/>
              </a:rPr>
              <a:t>cells </a:t>
            </a:r>
            <a:r>
              <a:rPr lang="en-US" sz="1000" dirty="0" smtClean="0">
                <a:latin typeface="Arial" panose="020B0604020202020204" pitchFamily="34" charset="0"/>
                <a:cs typeface="Arial" panose="020B0604020202020204" pitchFamily="34" charset="0"/>
              </a:rPr>
              <a:t>following treatments was significantly reduced (***, </a:t>
            </a:r>
            <a:r>
              <a:rPr lang="en-US" sz="1000" dirty="0">
                <a:latin typeface="Arial" panose="020B0604020202020204" pitchFamily="34" charset="0"/>
                <a:cs typeface="Arial" panose="020B0604020202020204" pitchFamily="34" charset="0"/>
              </a:rPr>
              <a:t>p &lt; 0.001). </a:t>
            </a:r>
            <a:r>
              <a:rPr lang="en-US" sz="1000" dirty="0" smtClean="0">
                <a:latin typeface="Arial" panose="020B0604020202020204" pitchFamily="34" charset="0"/>
                <a:cs typeface="Arial" panose="020B0604020202020204" pitchFamily="34" charset="0"/>
              </a:rPr>
              <a:t>(B) The indicated cell lines were transfected with control or SLC38A-targeting siRNAs and subjected to flow cytometry assays to detect the expression of CDH17 in the cell surface. </a:t>
            </a:r>
            <a:endParaRPr lang="en-US" sz="1000" dirty="0">
              <a:latin typeface="Arial" panose="020B0604020202020204" pitchFamily="34" charset="0"/>
              <a:cs typeface="Arial" panose="020B0604020202020204" pitchFamily="34" charset="0"/>
            </a:endParaRPr>
          </a:p>
        </p:txBody>
      </p:sp>
      <p:graphicFrame>
        <p:nvGraphicFramePr>
          <p:cNvPr id="25" name="17 Gráfico"/>
          <p:cNvGraphicFramePr>
            <a:graphicFrameLocks/>
          </p:cNvGraphicFramePr>
          <p:nvPr>
            <p:extLst>
              <p:ext uri="{D42A27DB-BD31-4B8C-83A1-F6EECF244321}">
                <p14:modId xmlns:p14="http://schemas.microsoft.com/office/powerpoint/2010/main" val="3642767169"/>
              </p:ext>
            </p:extLst>
          </p:nvPr>
        </p:nvGraphicFramePr>
        <p:xfrm>
          <a:off x="7403036" y="2090393"/>
          <a:ext cx="1274799" cy="195262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6" name="19 Gráfico"/>
          <p:cNvGraphicFramePr>
            <a:graphicFrameLocks/>
          </p:cNvGraphicFramePr>
          <p:nvPr>
            <p:extLst>
              <p:ext uri="{D42A27DB-BD31-4B8C-83A1-F6EECF244321}">
                <p14:modId xmlns:p14="http://schemas.microsoft.com/office/powerpoint/2010/main" val="1050627874"/>
              </p:ext>
            </p:extLst>
          </p:nvPr>
        </p:nvGraphicFramePr>
        <p:xfrm>
          <a:off x="6034591" y="2088071"/>
          <a:ext cx="1333500" cy="1952625"/>
        </p:xfrm>
        <a:graphic>
          <a:graphicData uri="http://schemas.openxmlformats.org/drawingml/2006/chart">
            <c:chart xmlns:c="http://schemas.openxmlformats.org/drawingml/2006/chart" xmlns:r="http://schemas.openxmlformats.org/officeDocument/2006/relationships" r:id="rId7"/>
          </a:graphicData>
        </a:graphic>
      </p:graphicFrame>
      <p:sp>
        <p:nvSpPr>
          <p:cNvPr id="28" name="27 CuadroTexto"/>
          <p:cNvSpPr txBox="1"/>
          <p:nvPr/>
        </p:nvSpPr>
        <p:spPr>
          <a:xfrm>
            <a:off x="6597563" y="1974977"/>
            <a:ext cx="684076" cy="230832"/>
          </a:xfrm>
          <a:prstGeom prst="rect">
            <a:avLst/>
          </a:prstGeom>
          <a:noFill/>
        </p:spPr>
        <p:txBody>
          <a:bodyPr wrap="square" rtlCol="0">
            <a:spAutoFit/>
          </a:bodyPr>
          <a:lstStyle/>
          <a:p>
            <a:pPr algn="r"/>
            <a:r>
              <a:rPr lang="es-ES" sz="900" b="1" dirty="0" smtClean="0">
                <a:latin typeface="Arial" panose="020B0604020202020204" pitchFamily="34" charset="0"/>
                <a:cs typeface="Arial" panose="020B0604020202020204" pitchFamily="34" charset="0"/>
              </a:rPr>
              <a:t>KM12SM</a:t>
            </a:r>
            <a:endParaRPr lang="en-US" sz="900" b="1" dirty="0">
              <a:latin typeface="Arial" panose="020B0604020202020204" pitchFamily="34" charset="0"/>
              <a:cs typeface="Arial" panose="020B0604020202020204" pitchFamily="34" charset="0"/>
            </a:endParaRPr>
          </a:p>
        </p:txBody>
      </p:sp>
      <p:sp>
        <p:nvSpPr>
          <p:cNvPr id="30" name="29 CuadroTexto"/>
          <p:cNvSpPr txBox="1"/>
          <p:nvPr/>
        </p:nvSpPr>
        <p:spPr>
          <a:xfrm>
            <a:off x="7909042" y="2021925"/>
            <a:ext cx="653963" cy="230832"/>
          </a:xfrm>
          <a:prstGeom prst="rect">
            <a:avLst/>
          </a:prstGeom>
          <a:noFill/>
        </p:spPr>
        <p:txBody>
          <a:bodyPr wrap="square" rtlCol="0">
            <a:spAutoFit/>
          </a:bodyPr>
          <a:lstStyle/>
          <a:p>
            <a:pPr algn="r"/>
            <a:r>
              <a:rPr lang="es-ES" sz="900" b="1" dirty="0" smtClean="0">
                <a:latin typeface="Arial" panose="020B0604020202020204" pitchFamily="34" charset="0"/>
                <a:cs typeface="Arial" panose="020B0604020202020204" pitchFamily="34" charset="0"/>
              </a:rPr>
              <a:t>SW620</a:t>
            </a:r>
            <a:endParaRPr lang="en-US"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728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4554487" y="386158"/>
            <a:ext cx="3664324" cy="1485641"/>
            <a:chOff x="5017201" y="386158"/>
            <a:chExt cx="3664324" cy="1485641"/>
          </a:xfrm>
        </p:grpSpPr>
        <p:pic>
          <p:nvPicPr>
            <p:cNvPr id="1026" name="Picture 2"/>
            <p:cNvPicPr preferRelativeResize="0">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0482" y="1279497"/>
              <a:ext cx="1080000" cy="147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preferRelativeResize="0">
              <a:picLocks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640481" y="1038257"/>
              <a:ext cx="1080000" cy="140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3 CuadroTexto"/>
            <p:cNvSpPr txBox="1"/>
            <p:nvPr/>
          </p:nvSpPr>
          <p:spPr>
            <a:xfrm>
              <a:off x="5816092" y="1656355"/>
              <a:ext cx="936104" cy="215444"/>
            </a:xfrm>
            <a:prstGeom prst="rect">
              <a:avLst/>
            </a:prstGeom>
            <a:noFill/>
          </p:spPr>
          <p:txBody>
            <a:bodyPr wrap="square" rtlCol="0">
              <a:spAutoFit/>
            </a:bodyPr>
            <a:lstStyle/>
            <a:p>
              <a:r>
                <a:rPr lang="es-ES" sz="800" b="1" dirty="0" smtClean="0">
                  <a:latin typeface="Arial" panose="020B0604020202020204" pitchFamily="34" charset="0"/>
                  <a:cs typeface="Arial" panose="020B0604020202020204" pitchFamily="34" charset="0"/>
                </a:rPr>
                <a:t>KM12SM</a:t>
              </a:r>
              <a:endParaRPr lang="en-US" sz="800" b="1" dirty="0">
                <a:latin typeface="Arial" panose="020B0604020202020204" pitchFamily="34" charset="0"/>
                <a:cs typeface="Arial" panose="020B0604020202020204" pitchFamily="34" charset="0"/>
              </a:endParaRPr>
            </a:p>
          </p:txBody>
        </p:sp>
        <p:sp>
          <p:nvSpPr>
            <p:cNvPr id="8" name="7 CuadroTexto"/>
            <p:cNvSpPr txBox="1"/>
            <p:nvPr/>
          </p:nvSpPr>
          <p:spPr>
            <a:xfrm>
              <a:off x="5041426" y="1249860"/>
              <a:ext cx="655958"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SLC38A5</a:t>
              </a:r>
              <a:endParaRPr lang="en-US" sz="700" b="1" dirty="0">
                <a:latin typeface="Arial" panose="020B0604020202020204" pitchFamily="34" charset="0"/>
                <a:cs typeface="Arial" panose="020B0604020202020204" pitchFamily="34" charset="0"/>
              </a:endParaRPr>
            </a:p>
          </p:txBody>
        </p:sp>
        <p:sp>
          <p:nvSpPr>
            <p:cNvPr id="9" name="8 CuadroTexto"/>
            <p:cNvSpPr txBox="1"/>
            <p:nvPr/>
          </p:nvSpPr>
          <p:spPr>
            <a:xfrm>
              <a:off x="5103022" y="997556"/>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CDH17</a:t>
              </a:r>
              <a:endParaRPr lang="en-US" sz="700" b="1" dirty="0">
                <a:latin typeface="Arial" panose="020B0604020202020204" pitchFamily="34" charset="0"/>
                <a:cs typeface="Arial" panose="020B0604020202020204" pitchFamily="34" charset="0"/>
              </a:endParaRPr>
            </a:p>
          </p:txBody>
        </p:sp>
        <p:sp>
          <p:nvSpPr>
            <p:cNvPr id="10" name="9 CuadroTexto"/>
            <p:cNvSpPr txBox="1"/>
            <p:nvPr/>
          </p:nvSpPr>
          <p:spPr>
            <a:xfrm rot="18645839">
              <a:off x="5870704" y="726790"/>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CDH17 #2</a:t>
              </a:r>
              <a:endParaRPr lang="en-US" sz="700" b="1" dirty="0">
                <a:latin typeface="Arial" panose="020B0604020202020204" pitchFamily="34" charset="0"/>
                <a:cs typeface="Arial" panose="020B0604020202020204" pitchFamily="34" charset="0"/>
              </a:endParaRPr>
            </a:p>
          </p:txBody>
        </p:sp>
        <p:sp>
          <p:nvSpPr>
            <p:cNvPr id="11" name="10 CuadroTexto"/>
            <p:cNvSpPr txBox="1"/>
            <p:nvPr/>
          </p:nvSpPr>
          <p:spPr>
            <a:xfrm rot="18645839">
              <a:off x="6115517" y="688911"/>
              <a:ext cx="752419"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SLC38A5 #2</a:t>
              </a:r>
              <a:endParaRPr lang="en-US" sz="700" b="1" dirty="0">
                <a:latin typeface="Arial" panose="020B0604020202020204" pitchFamily="34" charset="0"/>
                <a:cs typeface="Arial" panose="020B0604020202020204" pitchFamily="34" charset="0"/>
              </a:endParaRPr>
            </a:p>
          </p:txBody>
        </p:sp>
        <p:sp>
          <p:nvSpPr>
            <p:cNvPr id="12" name="11 CuadroTexto"/>
            <p:cNvSpPr txBox="1"/>
            <p:nvPr/>
          </p:nvSpPr>
          <p:spPr>
            <a:xfrm rot="18645839">
              <a:off x="6390405" y="610623"/>
              <a:ext cx="746448" cy="297517"/>
            </a:xfrm>
            <a:prstGeom prst="rect">
              <a:avLst/>
            </a:prstGeom>
            <a:noFill/>
          </p:spPr>
          <p:txBody>
            <a:bodyPr wrap="square" rtlCol="0">
              <a:spAutoFit/>
            </a:bodyPr>
            <a:lstStyle/>
            <a:p>
              <a:pPr>
                <a:lnSpc>
                  <a:spcPts val="800"/>
                </a:lnSpc>
              </a:pPr>
              <a:r>
                <a:rPr lang="es-ES" sz="700" b="1" dirty="0" smtClean="0">
                  <a:latin typeface="Arial" panose="020B0604020202020204" pitchFamily="34" charset="0"/>
                  <a:cs typeface="Arial" panose="020B0604020202020204" pitchFamily="34" charset="0"/>
                </a:rPr>
                <a:t>CDH17 #2 + SLC38A5 #2</a:t>
              </a:r>
              <a:endParaRPr lang="en-US" sz="700" b="1" dirty="0">
                <a:latin typeface="Arial" panose="020B0604020202020204" pitchFamily="34" charset="0"/>
                <a:cs typeface="Arial" panose="020B0604020202020204" pitchFamily="34" charset="0"/>
              </a:endParaRPr>
            </a:p>
          </p:txBody>
        </p:sp>
        <p:sp>
          <p:nvSpPr>
            <p:cNvPr id="13" name="12 CuadroTexto"/>
            <p:cNvSpPr txBox="1"/>
            <p:nvPr/>
          </p:nvSpPr>
          <p:spPr>
            <a:xfrm rot="18645839">
              <a:off x="5615442" y="726790"/>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Control </a:t>
              </a:r>
              <a:endParaRPr lang="en-US" sz="700" b="1" dirty="0">
                <a:latin typeface="Arial" panose="020B0604020202020204" pitchFamily="34" charset="0"/>
                <a:cs typeface="Arial" panose="020B0604020202020204" pitchFamily="34" charset="0"/>
              </a:endParaRPr>
            </a:p>
          </p:txBody>
        </p:sp>
        <p:sp>
          <p:nvSpPr>
            <p:cNvPr id="14" name="13 CuadroTexto"/>
            <p:cNvSpPr txBox="1"/>
            <p:nvPr/>
          </p:nvSpPr>
          <p:spPr>
            <a:xfrm>
              <a:off x="5217668" y="762578"/>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siRNA:</a:t>
              </a:r>
              <a:endParaRPr lang="en-US" sz="700" b="1" dirty="0">
                <a:latin typeface="Arial" panose="020B0604020202020204" pitchFamily="34" charset="0"/>
                <a:cs typeface="Arial" panose="020B0604020202020204" pitchFamily="34" charset="0"/>
              </a:endParaRPr>
            </a:p>
          </p:txBody>
        </p:sp>
        <p:sp>
          <p:nvSpPr>
            <p:cNvPr id="16" name="15 CuadroTexto"/>
            <p:cNvSpPr txBox="1"/>
            <p:nvPr/>
          </p:nvSpPr>
          <p:spPr>
            <a:xfrm>
              <a:off x="5097940" y="1513246"/>
              <a:ext cx="592524" cy="200055"/>
            </a:xfrm>
            <a:prstGeom prst="rect">
              <a:avLst/>
            </a:prstGeom>
            <a:noFill/>
          </p:spPr>
          <p:txBody>
            <a:bodyPr wrap="square" rtlCol="0">
              <a:spAutoFit/>
            </a:bodyPr>
            <a:lstStyle/>
            <a:p>
              <a:pPr algn="r"/>
              <a:r>
                <a:rPr lang="el-GR" sz="700" b="1" dirty="0" smtClean="0">
                  <a:latin typeface="Arial" panose="020B0604020202020204" pitchFamily="34" charset="0"/>
                  <a:cs typeface="Arial" panose="020B0604020202020204" pitchFamily="34" charset="0"/>
                </a:rPr>
                <a:t>β</a:t>
              </a:r>
              <a:r>
                <a:rPr lang="es-ES" sz="700" b="1" dirty="0" smtClean="0">
                  <a:latin typeface="Arial" panose="020B0604020202020204" pitchFamily="34" charset="0"/>
                  <a:cs typeface="Arial" panose="020B0604020202020204" pitchFamily="34" charset="0"/>
                </a:rPr>
                <a:t>-</a:t>
              </a:r>
              <a:r>
                <a:rPr lang="es-ES" sz="700" b="1" dirty="0" err="1" smtClean="0">
                  <a:latin typeface="Arial" panose="020B0604020202020204" pitchFamily="34" charset="0"/>
                  <a:cs typeface="Arial" panose="020B0604020202020204" pitchFamily="34" charset="0"/>
                </a:rPr>
                <a:t>actin</a:t>
              </a:r>
              <a:endParaRPr lang="en-US" sz="700" b="1" dirty="0">
                <a:latin typeface="Arial" panose="020B0604020202020204" pitchFamily="34" charset="0"/>
                <a:cs typeface="Arial" panose="020B0604020202020204" pitchFamily="34" charset="0"/>
              </a:endParaRPr>
            </a:p>
          </p:txBody>
        </p:sp>
        <p:sp>
          <p:nvSpPr>
            <p:cNvPr id="17" name="16 CuadroTexto"/>
            <p:cNvSpPr txBox="1"/>
            <p:nvPr/>
          </p:nvSpPr>
          <p:spPr>
            <a:xfrm>
              <a:off x="5623862" y="1134943"/>
              <a:ext cx="1149365" cy="184666"/>
            </a:xfrm>
            <a:prstGeom prst="rect">
              <a:avLst/>
            </a:prstGeom>
            <a:noFill/>
          </p:spPr>
          <p:txBody>
            <a:bodyPr wrap="square" rtlCol="0">
              <a:spAutoFit/>
            </a:bodyPr>
            <a:lstStyle/>
            <a:p>
              <a:r>
                <a:rPr lang="es-ES" sz="600" dirty="0" smtClean="0">
                  <a:latin typeface="Arial" panose="020B0604020202020204" pitchFamily="34" charset="0"/>
                  <a:cs typeface="Arial" panose="020B0604020202020204" pitchFamily="34" charset="0"/>
                </a:rPr>
                <a:t>  1.0        0.1       1.2        0.1</a:t>
              </a:r>
              <a:endParaRPr lang="en-US" sz="600" dirty="0">
                <a:latin typeface="Arial" panose="020B0604020202020204" pitchFamily="34" charset="0"/>
                <a:cs typeface="Arial" panose="020B0604020202020204" pitchFamily="34" charset="0"/>
              </a:endParaRPr>
            </a:p>
          </p:txBody>
        </p:sp>
        <p:sp>
          <p:nvSpPr>
            <p:cNvPr id="18" name="17 CuadroTexto"/>
            <p:cNvSpPr txBox="1"/>
            <p:nvPr/>
          </p:nvSpPr>
          <p:spPr>
            <a:xfrm>
              <a:off x="5612914" y="1396956"/>
              <a:ext cx="1149365" cy="184666"/>
            </a:xfrm>
            <a:prstGeom prst="rect">
              <a:avLst/>
            </a:prstGeom>
            <a:noFill/>
          </p:spPr>
          <p:txBody>
            <a:bodyPr wrap="square" rtlCol="0">
              <a:spAutoFit/>
            </a:bodyPr>
            <a:lstStyle/>
            <a:p>
              <a:r>
                <a:rPr lang="es-ES" sz="600" dirty="0" smtClean="0">
                  <a:latin typeface="Arial" panose="020B0604020202020204" pitchFamily="34" charset="0"/>
                  <a:cs typeface="Arial" panose="020B0604020202020204" pitchFamily="34" charset="0"/>
                </a:rPr>
                <a:t>  1.0      1.0        0.2       0.2</a:t>
              </a:r>
              <a:endParaRPr lang="en-US" sz="600" dirty="0">
                <a:latin typeface="Arial" panose="020B0604020202020204" pitchFamily="34" charset="0"/>
                <a:cs typeface="Arial" panose="020B0604020202020204" pitchFamily="34" charset="0"/>
              </a:endParaRPr>
            </a:p>
          </p:txBody>
        </p:sp>
        <p:pic>
          <p:nvPicPr>
            <p:cNvPr id="6" name="Picture 2"/>
            <p:cNvPicPr preferRelativeResize="0">
              <a:picLocks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640482" y="1540424"/>
              <a:ext cx="1080000" cy="140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preferRelativeResize="0">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13087" y="1279497"/>
              <a:ext cx="1080000" cy="147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preferRelativeResize="0">
              <a:picLocks noChangeArrowheads="1"/>
            </p:cNvPicPr>
            <p:nvPr/>
          </p:nvPicPr>
          <p:blipFill>
            <a:blip r:embed="rId8" cstate="print">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313087" y="1038257"/>
              <a:ext cx="1080000" cy="140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4 CuadroTexto"/>
            <p:cNvSpPr txBox="1"/>
            <p:nvPr/>
          </p:nvSpPr>
          <p:spPr>
            <a:xfrm>
              <a:off x="7547365" y="1656355"/>
              <a:ext cx="936104" cy="215444"/>
            </a:xfrm>
            <a:prstGeom prst="rect">
              <a:avLst/>
            </a:prstGeom>
            <a:noFill/>
          </p:spPr>
          <p:txBody>
            <a:bodyPr wrap="square" rtlCol="0">
              <a:spAutoFit/>
            </a:bodyPr>
            <a:lstStyle/>
            <a:p>
              <a:r>
                <a:rPr lang="es-ES" sz="800" b="1" dirty="0" smtClean="0">
                  <a:latin typeface="Arial" panose="020B0604020202020204" pitchFamily="34" charset="0"/>
                  <a:cs typeface="Arial" panose="020B0604020202020204" pitchFamily="34" charset="0"/>
                </a:rPr>
                <a:t>SW620</a:t>
              </a:r>
              <a:endParaRPr lang="en-US" sz="800" b="1" dirty="0">
                <a:latin typeface="Arial" panose="020B0604020202020204" pitchFamily="34" charset="0"/>
                <a:cs typeface="Arial" panose="020B0604020202020204" pitchFamily="34" charset="0"/>
              </a:endParaRPr>
            </a:p>
          </p:txBody>
        </p:sp>
        <p:sp>
          <p:nvSpPr>
            <p:cNvPr id="21" name="20 CuadroTexto"/>
            <p:cNvSpPr txBox="1"/>
            <p:nvPr/>
          </p:nvSpPr>
          <p:spPr>
            <a:xfrm>
              <a:off x="7284729" y="1134943"/>
              <a:ext cx="1396796" cy="184666"/>
            </a:xfrm>
            <a:prstGeom prst="rect">
              <a:avLst/>
            </a:prstGeom>
            <a:noFill/>
          </p:spPr>
          <p:txBody>
            <a:bodyPr wrap="square" rtlCol="0">
              <a:spAutoFit/>
            </a:bodyPr>
            <a:lstStyle/>
            <a:p>
              <a:r>
                <a:rPr lang="es-ES" sz="600" dirty="0" smtClean="0">
                  <a:latin typeface="Arial" panose="020B0604020202020204" pitchFamily="34" charset="0"/>
                  <a:cs typeface="Arial" panose="020B0604020202020204" pitchFamily="34" charset="0"/>
                </a:rPr>
                <a:t> 1.0         0.2       1.1        0.2</a:t>
              </a:r>
              <a:endParaRPr lang="en-US" sz="600" dirty="0">
                <a:latin typeface="Arial" panose="020B0604020202020204" pitchFamily="34" charset="0"/>
                <a:cs typeface="Arial" panose="020B0604020202020204" pitchFamily="34" charset="0"/>
              </a:endParaRPr>
            </a:p>
          </p:txBody>
        </p:sp>
        <p:sp>
          <p:nvSpPr>
            <p:cNvPr id="22" name="21 CuadroTexto"/>
            <p:cNvSpPr txBox="1"/>
            <p:nvPr/>
          </p:nvSpPr>
          <p:spPr>
            <a:xfrm>
              <a:off x="7284210" y="1396956"/>
              <a:ext cx="1396796" cy="184666"/>
            </a:xfrm>
            <a:prstGeom prst="rect">
              <a:avLst/>
            </a:prstGeom>
            <a:noFill/>
          </p:spPr>
          <p:txBody>
            <a:bodyPr wrap="square" rtlCol="0">
              <a:spAutoFit/>
            </a:bodyPr>
            <a:lstStyle/>
            <a:p>
              <a:r>
                <a:rPr lang="es-ES" sz="600" dirty="0" smtClean="0">
                  <a:latin typeface="Arial" panose="020B0604020202020204" pitchFamily="34" charset="0"/>
                  <a:cs typeface="Arial" panose="020B0604020202020204" pitchFamily="34" charset="0"/>
                </a:rPr>
                <a:t> 1.0        1.1        0.2        0.3</a:t>
              </a:r>
              <a:endParaRPr lang="en-US" sz="600" dirty="0">
                <a:latin typeface="Arial" panose="020B0604020202020204" pitchFamily="34" charset="0"/>
                <a:cs typeface="Arial" panose="020B0604020202020204" pitchFamily="34" charset="0"/>
              </a:endParaRPr>
            </a:p>
          </p:txBody>
        </p:sp>
        <p:sp>
          <p:nvSpPr>
            <p:cNvPr id="27" name="26 CuadroTexto"/>
            <p:cNvSpPr txBox="1"/>
            <p:nvPr/>
          </p:nvSpPr>
          <p:spPr>
            <a:xfrm rot="18645839">
              <a:off x="7238138" y="726790"/>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Control </a:t>
              </a:r>
              <a:endParaRPr lang="en-US" sz="700" b="1" dirty="0">
                <a:latin typeface="Arial" panose="020B0604020202020204" pitchFamily="34" charset="0"/>
                <a:cs typeface="Arial" panose="020B0604020202020204" pitchFamily="34" charset="0"/>
              </a:endParaRPr>
            </a:p>
          </p:txBody>
        </p:sp>
        <p:pic>
          <p:nvPicPr>
            <p:cNvPr id="7" name="Picture 3"/>
            <p:cNvPicPr preferRelativeResize="0">
              <a:picLocks noChangeArrowheads="1"/>
            </p:cNvPicPr>
            <p:nvPr/>
          </p:nvPicPr>
          <p:blipFill>
            <a:blip r:embed="rId10" cstate="print">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309863" y="1540424"/>
              <a:ext cx="1080000" cy="140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8" name="47 CuadroTexto"/>
            <p:cNvSpPr txBox="1"/>
            <p:nvPr/>
          </p:nvSpPr>
          <p:spPr>
            <a:xfrm rot="18645839">
              <a:off x="7502138" y="726790"/>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CDH17 #2</a:t>
              </a:r>
              <a:endParaRPr lang="en-US" sz="700" b="1" dirty="0">
                <a:latin typeface="Arial" panose="020B0604020202020204" pitchFamily="34" charset="0"/>
                <a:cs typeface="Arial" panose="020B0604020202020204" pitchFamily="34" charset="0"/>
              </a:endParaRPr>
            </a:p>
          </p:txBody>
        </p:sp>
        <p:sp>
          <p:nvSpPr>
            <p:cNvPr id="49" name="48 CuadroTexto"/>
            <p:cNvSpPr txBox="1"/>
            <p:nvPr/>
          </p:nvSpPr>
          <p:spPr>
            <a:xfrm rot="18645839">
              <a:off x="7746951" y="688911"/>
              <a:ext cx="752419"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SLC38A5 #2</a:t>
              </a:r>
              <a:endParaRPr lang="en-US" sz="700" b="1" dirty="0">
                <a:latin typeface="Arial" panose="020B0604020202020204" pitchFamily="34" charset="0"/>
                <a:cs typeface="Arial" panose="020B0604020202020204" pitchFamily="34" charset="0"/>
              </a:endParaRPr>
            </a:p>
          </p:txBody>
        </p:sp>
        <p:sp>
          <p:nvSpPr>
            <p:cNvPr id="50" name="49 CuadroTexto"/>
            <p:cNvSpPr txBox="1"/>
            <p:nvPr/>
          </p:nvSpPr>
          <p:spPr>
            <a:xfrm rot="18645839">
              <a:off x="8021839" y="610623"/>
              <a:ext cx="746448" cy="297517"/>
            </a:xfrm>
            <a:prstGeom prst="rect">
              <a:avLst/>
            </a:prstGeom>
            <a:noFill/>
          </p:spPr>
          <p:txBody>
            <a:bodyPr wrap="square" rtlCol="0">
              <a:spAutoFit/>
            </a:bodyPr>
            <a:lstStyle/>
            <a:p>
              <a:pPr>
                <a:lnSpc>
                  <a:spcPts val="800"/>
                </a:lnSpc>
              </a:pPr>
              <a:r>
                <a:rPr lang="es-ES" sz="700" b="1" dirty="0" smtClean="0">
                  <a:latin typeface="Arial" panose="020B0604020202020204" pitchFamily="34" charset="0"/>
                  <a:cs typeface="Arial" panose="020B0604020202020204" pitchFamily="34" charset="0"/>
                </a:rPr>
                <a:t>CDH17 #2 + SLC38A5 #2</a:t>
              </a:r>
              <a:endParaRPr lang="en-US" sz="700" b="1" dirty="0">
                <a:latin typeface="Arial" panose="020B0604020202020204" pitchFamily="34" charset="0"/>
                <a:cs typeface="Arial" panose="020B0604020202020204" pitchFamily="34" charset="0"/>
              </a:endParaRPr>
            </a:p>
          </p:txBody>
        </p:sp>
        <p:sp>
          <p:nvSpPr>
            <p:cNvPr id="54" name="53 CuadroTexto"/>
            <p:cNvSpPr txBox="1"/>
            <p:nvPr/>
          </p:nvSpPr>
          <p:spPr>
            <a:xfrm>
              <a:off x="6715656" y="1249860"/>
              <a:ext cx="655958"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SLC38A5</a:t>
              </a:r>
              <a:endParaRPr lang="en-US" sz="700" b="1" dirty="0">
                <a:latin typeface="Arial" panose="020B0604020202020204" pitchFamily="34" charset="0"/>
                <a:cs typeface="Arial" panose="020B0604020202020204" pitchFamily="34" charset="0"/>
              </a:endParaRPr>
            </a:p>
          </p:txBody>
        </p:sp>
        <p:sp>
          <p:nvSpPr>
            <p:cNvPr id="55" name="54 CuadroTexto"/>
            <p:cNvSpPr txBox="1"/>
            <p:nvPr/>
          </p:nvSpPr>
          <p:spPr>
            <a:xfrm>
              <a:off x="6777252" y="997556"/>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CDH17</a:t>
              </a:r>
              <a:endParaRPr lang="en-US" sz="700" b="1" dirty="0">
                <a:latin typeface="Arial" panose="020B0604020202020204" pitchFamily="34" charset="0"/>
                <a:cs typeface="Arial" panose="020B0604020202020204" pitchFamily="34" charset="0"/>
              </a:endParaRPr>
            </a:p>
          </p:txBody>
        </p:sp>
        <p:sp>
          <p:nvSpPr>
            <p:cNvPr id="56" name="55 CuadroTexto"/>
            <p:cNvSpPr txBox="1"/>
            <p:nvPr/>
          </p:nvSpPr>
          <p:spPr>
            <a:xfrm>
              <a:off x="6891898" y="762578"/>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siRNA:</a:t>
              </a:r>
              <a:endParaRPr lang="en-US" sz="700" b="1" dirty="0">
                <a:latin typeface="Arial" panose="020B0604020202020204" pitchFamily="34" charset="0"/>
                <a:cs typeface="Arial" panose="020B0604020202020204" pitchFamily="34" charset="0"/>
              </a:endParaRPr>
            </a:p>
          </p:txBody>
        </p:sp>
        <p:sp>
          <p:nvSpPr>
            <p:cNvPr id="57" name="56 CuadroTexto"/>
            <p:cNvSpPr txBox="1"/>
            <p:nvPr/>
          </p:nvSpPr>
          <p:spPr>
            <a:xfrm>
              <a:off x="6772170" y="1513246"/>
              <a:ext cx="592524" cy="200055"/>
            </a:xfrm>
            <a:prstGeom prst="rect">
              <a:avLst/>
            </a:prstGeom>
            <a:noFill/>
          </p:spPr>
          <p:txBody>
            <a:bodyPr wrap="square" rtlCol="0">
              <a:spAutoFit/>
            </a:bodyPr>
            <a:lstStyle/>
            <a:p>
              <a:pPr algn="r"/>
              <a:r>
                <a:rPr lang="el-GR" sz="700" b="1" dirty="0" smtClean="0">
                  <a:latin typeface="Arial" panose="020B0604020202020204" pitchFamily="34" charset="0"/>
                  <a:cs typeface="Arial" panose="020B0604020202020204" pitchFamily="34" charset="0"/>
                </a:rPr>
                <a:t>β</a:t>
              </a:r>
              <a:r>
                <a:rPr lang="es-ES" sz="700" b="1" dirty="0" smtClean="0">
                  <a:latin typeface="Arial" panose="020B0604020202020204" pitchFamily="34" charset="0"/>
                  <a:cs typeface="Arial" panose="020B0604020202020204" pitchFamily="34" charset="0"/>
                </a:rPr>
                <a:t>-</a:t>
              </a:r>
              <a:r>
                <a:rPr lang="es-ES" sz="700" b="1" dirty="0" err="1" smtClean="0">
                  <a:latin typeface="Arial" panose="020B0604020202020204" pitchFamily="34" charset="0"/>
                  <a:cs typeface="Arial" panose="020B0604020202020204" pitchFamily="34" charset="0"/>
                </a:rPr>
                <a:t>actin</a:t>
              </a:r>
              <a:endParaRPr lang="en-US" sz="700" b="1" dirty="0">
                <a:latin typeface="Arial" panose="020B0604020202020204" pitchFamily="34" charset="0"/>
                <a:cs typeface="Arial" panose="020B0604020202020204" pitchFamily="34" charset="0"/>
              </a:endParaRPr>
            </a:p>
          </p:txBody>
        </p:sp>
        <p:sp>
          <p:nvSpPr>
            <p:cNvPr id="58" name="CuadroTexto 69">
              <a:extLst>
                <a:ext uri="{FF2B5EF4-FFF2-40B4-BE49-F238E27FC236}">
                  <a16:creationId xmlns:a16="http://schemas.microsoft.com/office/drawing/2014/main" id="{8EFDA533-DFA1-9B62-93FF-A35781C63A3A}"/>
                </a:ext>
              </a:extLst>
            </p:cNvPr>
            <p:cNvSpPr txBox="1"/>
            <p:nvPr/>
          </p:nvSpPr>
          <p:spPr>
            <a:xfrm>
              <a:off x="5017201" y="523051"/>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B</a:t>
              </a:r>
              <a:endParaRPr lang="en-GB" b="1" dirty="0">
                <a:latin typeface="Arial" panose="020B0604020202020204" pitchFamily="34" charset="0"/>
                <a:cs typeface="Arial" panose="020B0604020202020204" pitchFamily="34" charset="0"/>
              </a:endParaRPr>
            </a:p>
          </p:txBody>
        </p:sp>
      </p:grpSp>
      <p:grpSp>
        <p:nvGrpSpPr>
          <p:cNvPr id="25" name="24 Grupo"/>
          <p:cNvGrpSpPr/>
          <p:nvPr/>
        </p:nvGrpSpPr>
        <p:grpSpPr>
          <a:xfrm>
            <a:off x="4498647" y="1895591"/>
            <a:ext cx="3796317" cy="3415608"/>
            <a:chOff x="796935" y="1895591"/>
            <a:chExt cx="3796317" cy="3415608"/>
          </a:xfrm>
        </p:grpSpPr>
        <p:graphicFrame>
          <p:nvGraphicFramePr>
            <p:cNvPr id="71" name="2 Gráfico"/>
            <p:cNvGraphicFramePr>
              <a:graphicFrameLocks/>
            </p:cNvGraphicFramePr>
            <p:nvPr>
              <p:extLst>
                <p:ext uri="{D42A27DB-BD31-4B8C-83A1-F6EECF244321}">
                  <p14:modId xmlns:p14="http://schemas.microsoft.com/office/powerpoint/2010/main" val="1336958614"/>
                </p:ext>
              </p:extLst>
            </p:nvPr>
          </p:nvGraphicFramePr>
          <p:xfrm>
            <a:off x="796935" y="2111533"/>
            <a:ext cx="2967037" cy="3199666"/>
          </p:xfrm>
          <a:graphic>
            <a:graphicData uri="http://schemas.openxmlformats.org/drawingml/2006/chart">
              <c:chart xmlns:c="http://schemas.openxmlformats.org/drawingml/2006/chart" xmlns:r="http://schemas.openxmlformats.org/officeDocument/2006/relationships" r:id="rId12"/>
            </a:graphicData>
          </a:graphic>
        </p:graphicFrame>
        <p:sp>
          <p:nvSpPr>
            <p:cNvPr id="60" name="59 CuadroTexto"/>
            <p:cNvSpPr txBox="1"/>
            <p:nvPr/>
          </p:nvSpPr>
          <p:spPr>
            <a:xfrm>
              <a:off x="1625100" y="2103335"/>
              <a:ext cx="936104" cy="230832"/>
            </a:xfrm>
            <a:prstGeom prst="rect">
              <a:avLst/>
            </a:prstGeom>
            <a:noFill/>
          </p:spPr>
          <p:txBody>
            <a:bodyPr wrap="square" rtlCol="0">
              <a:spAutoFit/>
            </a:bodyPr>
            <a:lstStyle/>
            <a:p>
              <a:pPr algn="ctr"/>
              <a:r>
                <a:rPr lang="es-ES" sz="900" b="1" dirty="0" smtClean="0">
                  <a:latin typeface="Arial" panose="020B0604020202020204" pitchFamily="34" charset="0"/>
                  <a:cs typeface="Arial" panose="020B0604020202020204" pitchFamily="34" charset="0"/>
                </a:rPr>
                <a:t>KM12SM</a:t>
              </a:r>
              <a:endParaRPr lang="en-US" sz="900" b="1" dirty="0">
                <a:latin typeface="Arial" panose="020B0604020202020204" pitchFamily="34" charset="0"/>
                <a:cs typeface="Arial" panose="020B0604020202020204" pitchFamily="34" charset="0"/>
              </a:endParaRPr>
            </a:p>
          </p:txBody>
        </p:sp>
        <p:graphicFrame>
          <p:nvGraphicFramePr>
            <p:cNvPr id="61" name="3 Gráfico"/>
            <p:cNvGraphicFramePr>
              <a:graphicFrameLocks/>
            </p:cNvGraphicFramePr>
            <p:nvPr>
              <p:extLst>
                <p:ext uri="{D42A27DB-BD31-4B8C-83A1-F6EECF244321}">
                  <p14:modId xmlns:p14="http://schemas.microsoft.com/office/powerpoint/2010/main" val="720885711"/>
                </p:ext>
              </p:extLst>
            </p:nvPr>
          </p:nvGraphicFramePr>
          <p:xfrm>
            <a:off x="2552508" y="2182572"/>
            <a:ext cx="2040744" cy="2543913"/>
          </p:xfrm>
          <a:graphic>
            <a:graphicData uri="http://schemas.openxmlformats.org/drawingml/2006/chart">
              <c:chart xmlns:c="http://schemas.openxmlformats.org/drawingml/2006/chart" xmlns:r="http://schemas.openxmlformats.org/officeDocument/2006/relationships" r:id="rId13"/>
            </a:graphicData>
          </a:graphic>
        </p:graphicFrame>
        <p:sp>
          <p:nvSpPr>
            <p:cNvPr id="62" name="61 CuadroTexto"/>
            <p:cNvSpPr txBox="1"/>
            <p:nvPr/>
          </p:nvSpPr>
          <p:spPr>
            <a:xfrm>
              <a:off x="3518815" y="2103335"/>
              <a:ext cx="936104" cy="230832"/>
            </a:xfrm>
            <a:prstGeom prst="rect">
              <a:avLst/>
            </a:prstGeom>
            <a:noFill/>
          </p:spPr>
          <p:txBody>
            <a:bodyPr wrap="square" rtlCol="0">
              <a:spAutoFit/>
            </a:bodyPr>
            <a:lstStyle/>
            <a:p>
              <a:r>
                <a:rPr lang="es-ES" sz="900" b="1" dirty="0" smtClean="0">
                  <a:latin typeface="Arial" panose="020B0604020202020204" pitchFamily="34" charset="0"/>
                  <a:cs typeface="Arial" panose="020B0604020202020204" pitchFamily="34" charset="0"/>
                </a:rPr>
                <a:t>SW620</a:t>
              </a:r>
              <a:endParaRPr lang="en-US" sz="900" b="1" dirty="0">
                <a:latin typeface="Arial" panose="020B0604020202020204" pitchFamily="34" charset="0"/>
                <a:cs typeface="Arial" panose="020B0604020202020204" pitchFamily="34" charset="0"/>
              </a:endParaRPr>
            </a:p>
          </p:txBody>
        </p:sp>
        <p:sp>
          <p:nvSpPr>
            <p:cNvPr id="63" name="62 CuadroTexto"/>
            <p:cNvSpPr txBox="1"/>
            <p:nvPr/>
          </p:nvSpPr>
          <p:spPr>
            <a:xfrm>
              <a:off x="2152282" y="4356842"/>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siRNA:</a:t>
              </a:r>
              <a:endParaRPr lang="en-US" sz="700" b="1" dirty="0">
                <a:latin typeface="Arial" panose="020B0604020202020204" pitchFamily="34" charset="0"/>
                <a:cs typeface="Arial" panose="020B0604020202020204" pitchFamily="34" charset="0"/>
              </a:endParaRPr>
            </a:p>
          </p:txBody>
        </p:sp>
        <p:sp>
          <p:nvSpPr>
            <p:cNvPr id="64" name="CuadroTexto 69">
              <a:extLst>
                <a:ext uri="{FF2B5EF4-FFF2-40B4-BE49-F238E27FC236}">
                  <a16:creationId xmlns:a16="http://schemas.microsoft.com/office/drawing/2014/main" id="{8EFDA533-DFA1-9B62-93FF-A35781C63A3A}"/>
                </a:ext>
              </a:extLst>
            </p:cNvPr>
            <p:cNvSpPr txBox="1"/>
            <p:nvPr/>
          </p:nvSpPr>
          <p:spPr>
            <a:xfrm>
              <a:off x="859933" y="1895591"/>
              <a:ext cx="351378" cy="369332"/>
            </a:xfrm>
            <a:prstGeom prst="rect">
              <a:avLst/>
            </a:prstGeom>
            <a:noFill/>
          </p:spPr>
          <p:txBody>
            <a:bodyPr wrap="none" rtlCol="0">
              <a:spAutoFit/>
            </a:bodyPr>
            <a:lstStyle/>
            <a:p>
              <a:r>
                <a:rPr lang="es-ES" b="1" dirty="0">
                  <a:latin typeface="Arial" panose="020B0604020202020204" pitchFamily="34" charset="0"/>
                  <a:cs typeface="Arial" panose="020B0604020202020204" pitchFamily="34" charset="0"/>
                </a:rPr>
                <a:t>D</a:t>
              </a:r>
              <a:endParaRPr lang="en-GB" b="1" dirty="0">
                <a:latin typeface="Arial" panose="020B0604020202020204" pitchFamily="34" charset="0"/>
                <a:cs typeface="Arial" panose="020B0604020202020204" pitchFamily="34" charset="0"/>
              </a:endParaRPr>
            </a:p>
          </p:txBody>
        </p:sp>
        <p:cxnSp>
          <p:nvCxnSpPr>
            <p:cNvPr id="24" name="23 Conector recto"/>
            <p:cNvCxnSpPr/>
            <p:nvPr/>
          </p:nvCxnSpPr>
          <p:spPr>
            <a:xfrm>
              <a:off x="1464333" y="2863023"/>
              <a:ext cx="123914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5" name="64 Conector recto"/>
            <p:cNvCxnSpPr/>
            <p:nvPr/>
          </p:nvCxnSpPr>
          <p:spPr>
            <a:xfrm>
              <a:off x="3171036" y="2865554"/>
              <a:ext cx="123914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6" name="65 CuadroTexto"/>
            <p:cNvSpPr txBox="1"/>
            <p:nvPr/>
          </p:nvSpPr>
          <p:spPr>
            <a:xfrm>
              <a:off x="2063335" y="3340307"/>
              <a:ext cx="493872"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sp>
          <p:nvSpPr>
            <p:cNvPr id="69" name="68 CuadroTexto"/>
            <p:cNvSpPr txBox="1"/>
            <p:nvPr/>
          </p:nvSpPr>
          <p:spPr>
            <a:xfrm>
              <a:off x="3782041" y="3207551"/>
              <a:ext cx="493872"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sp>
          <p:nvSpPr>
            <p:cNvPr id="70" name="69 CuadroTexto"/>
            <p:cNvSpPr txBox="1"/>
            <p:nvPr/>
          </p:nvSpPr>
          <p:spPr>
            <a:xfrm>
              <a:off x="2519993" y="3213156"/>
              <a:ext cx="493872"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grpSp>
      <p:sp>
        <p:nvSpPr>
          <p:cNvPr id="80" name="79 CuadroTexto"/>
          <p:cNvSpPr txBox="1"/>
          <p:nvPr/>
        </p:nvSpPr>
        <p:spPr>
          <a:xfrm>
            <a:off x="914400" y="5425884"/>
            <a:ext cx="7374467" cy="1323439"/>
          </a:xfrm>
          <a:prstGeom prst="rect">
            <a:avLst/>
          </a:prstGeom>
          <a:noFill/>
        </p:spPr>
        <p:txBody>
          <a:bodyPr wrap="square" rtlCol="0">
            <a:spAutoFit/>
          </a:bodyPr>
          <a:lstStyle/>
          <a:p>
            <a:pPr algn="just"/>
            <a:r>
              <a:rPr lang="en-US" sz="1000" b="1" dirty="0" smtClean="0">
                <a:latin typeface="Arial" panose="020B0604020202020204" pitchFamily="34" charset="0"/>
                <a:cs typeface="Arial" panose="020B0604020202020204" pitchFamily="34" charset="0"/>
              </a:rPr>
              <a:t>Figure S6. CDH17 and SLC38A collaborate to promote cell survival and chemoresistance. </a:t>
            </a:r>
            <a:r>
              <a:rPr lang="en-US" sz="1000" dirty="0" smtClean="0">
                <a:latin typeface="Arial" panose="020B0604020202020204" pitchFamily="34" charset="0"/>
                <a:cs typeface="Arial" panose="020B0604020202020204" pitchFamily="34" charset="0"/>
              </a:rPr>
              <a:t>(A, B) Western </a:t>
            </a:r>
            <a:r>
              <a:rPr lang="en-US" sz="1000" dirty="0">
                <a:latin typeface="Arial" panose="020B0604020202020204" pitchFamily="34" charset="0"/>
                <a:cs typeface="Arial" panose="020B0604020202020204" pitchFamily="34" charset="0"/>
              </a:rPr>
              <a:t>blot analysis of KM12SM and SW620 cells previously transfected with </a:t>
            </a:r>
            <a:r>
              <a:rPr lang="en-US" sz="1000" dirty="0" smtClean="0">
                <a:latin typeface="Arial" panose="020B0604020202020204" pitchFamily="34" charset="0"/>
                <a:cs typeface="Arial" panose="020B0604020202020204" pitchFamily="34" charset="0"/>
              </a:rPr>
              <a:t>the indicated siRNAs</a:t>
            </a:r>
            <a:r>
              <a:rPr lang="en-US" sz="1000" dirty="0">
                <a:latin typeface="Arial" panose="020B0604020202020204" pitchFamily="34" charset="0"/>
                <a:cs typeface="Arial" panose="020B0604020202020204" pitchFamily="34" charset="0"/>
              </a:rPr>
              <a:t>. </a:t>
            </a:r>
            <a:r>
              <a:rPr lang="en-US" sz="1000" dirty="0" smtClean="0">
                <a:latin typeface="Arial" panose="020B0604020202020204" pitchFamily="34" charset="0"/>
                <a:cs typeface="Arial" panose="020B0604020202020204" pitchFamily="34" charset="0"/>
              </a:rPr>
              <a:t>As loading control, RhoGDI or </a:t>
            </a:r>
            <a:r>
              <a:rPr lang="el-GR" sz="1000" dirty="0" smtClean="0">
                <a:latin typeface="Arial" panose="020B0604020202020204" pitchFamily="34" charset="0"/>
                <a:cs typeface="Arial" panose="020B0604020202020204" pitchFamily="34" charset="0"/>
              </a:rPr>
              <a:t>β</a:t>
            </a:r>
            <a:r>
              <a:rPr lang="en-US" sz="1000" dirty="0" smtClean="0">
                <a:latin typeface="Arial" panose="020B0604020202020204" pitchFamily="34" charset="0"/>
                <a:cs typeface="Arial" panose="020B0604020202020204" pitchFamily="34" charset="0"/>
              </a:rPr>
              <a:t>-actin were used. Band quantification is shown below each </a:t>
            </a:r>
            <a:r>
              <a:rPr lang="es-ES" sz="1000" dirty="0" smtClean="0">
                <a:latin typeface="Arial" panose="020B0604020202020204" pitchFamily="34" charset="0"/>
                <a:cs typeface="Arial" panose="020B0604020202020204" pitchFamily="34" charset="0"/>
              </a:rPr>
              <a:t>band. </a:t>
            </a:r>
            <a:r>
              <a:rPr lang="en-US" sz="1000" dirty="0" smtClean="0">
                <a:latin typeface="Arial" panose="020B0604020202020204" pitchFamily="34" charset="0"/>
                <a:cs typeface="Arial" panose="020B0604020202020204" pitchFamily="34" charset="0"/>
              </a:rPr>
              <a:t>(C) The indicated transfectants were incubated </a:t>
            </a:r>
            <a:r>
              <a:rPr lang="en-US" sz="1000" dirty="0">
                <a:latin typeface="Arial" panose="020B0604020202020204" pitchFamily="34" charset="0"/>
                <a:cs typeface="Arial" panose="020B0604020202020204" pitchFamily="34" charset="0"/>
              </a:rPr>
              <a:t>with the chemotherapy drugs </a:t>
            </a:r>
            <a:r>
              <a:rPr lang="en-US" sz="1000" dirty="0" smtClean="0">
                <a:latin typeface="Arial" panose="020B0604020202020204" pitchFamily="34" charset="0"/>
                <a:cs typeface="Arial" panose="020B0604020202020204" pitchFamily="34" charset="0"/>
              </a:rPr>
              <a:t> </a:t>
            </a:r>
            <a:r>
              <a:rPr lang="en-US" sz="1000" dirty="0">
                <a:latin typeface="Arial" panose="020B0604020202020204" pitchFamily="34" charset="0"/>
                <a:cs typeface="Arial" panose="020B0604020202020204" pitchFamily="34" charset="0"/>
              </a:rPr>
              <a:t>5-FU </a:t>
            </a:r>
            <a:r>
              <a:rPr lang="en-US" sz="1000" dirty="0" smtClean="0">
                <a:latin typeface="Arial" panose="020B0604020202020204" pitchFamily="34" charset="0"/>
                <a:cs typeface="Arial" panose="020B0604020202020204" pitchFamily="34" charset="0"/>
              </a:rPr>
              <a:t>(5 </a:t>
            </a:r>
            <a:r>
              <a:rPr lang="en-US" sz="1000" dirty="0" err="1">
                <a:latin typeface="Arial" panose="020B0604020202020204" pitchFamily="34" charset="0"/>
                <a:cs typeface="Arial" panose="020B0604020202020204" pitchFamily="34" charset="0"/>
              </a:rPr>
              <a:t>μM</a:t>
            </a:r>
            <a:r>
              <a:rPr lang="en-US" sz="1000" dirty="0">
                <a:latin typeface="Arial" panose="020B0604020202020204" pitchFamily="34" charset="0"/>
                <a:cs typeface="Arial" panose="020B0604020202020204" pitchFamily="34" charset="0"/>
              </a:rPr>
              <a:t>) or CPT-11 (20 </a:t>
            </a:r>
            <a:r>
              <a:rPr lang="en-US" sz="1000" dirty="0" err="1">
                <a:latin typeface="Arial" panose="020B0604020202020204" pitchFamily="34" charset="0"/>
                <a:cs typeface="Arial" panose="020B0604020202020204" pitchFamily="34" charset="0"/>
              </a:rPr>
              <a:t>μM</a:t>
            </a:r>
            <a:r>
              <a:rPr lang="en-US" sz="1000" dirty="0">
                <a:latin typeface="Arial" panose="020B0604020202020204" pitchFamily="34" charset="0"/>
                <a:cs typeface="Arial" panose="020B0604020202020204" pitchFamily="34" charset="0"/>
              </a:rPr>
              <a:t>) </a:t>
            </a:r>
            <a:r>
              <a:rPr lang="en-US" sz="1000" dirty="0" smtClean="0">
                <a:latin typeface="Arial" panose="020B0604020202020204" pitchFamily="34" charset="0"/>
                <a:cs typeface="Arial" panose="020B0604020202020204" pitchFamily="34" charset="0"/>
              </a:rPr>
              <a:t>for 48 h and </a:t>
            </a:r>
            <a:r>
              <a:rPr lang="en-US" sz="1000" dirty="0">
                <a:latin typeface="Arial" panose="020B0604020202020204" pitchFamily="34" charset="0"/>
                <a:cs typeface="Arial" panose="020B0604020202020204" pitchFamily="34" charset="0"/>
              </a:rPr>
              <a:t>subjected to cell viability assays. </a:t>
            </a:r>
            <a:r>
              <a:rPr lang="en-US" sz="1000" dirty="0" smtClean="0">
                <a:latin typeface="Arial" panose="020B0604020202020204" pitchFamily="34" charset="0"/>
                <a:cs typeface="Arial" panose="020B0604020202020204" pitchFamily="34" charset="0"/>
              </a:rPr>
              <a:t>(D) The </a:t>
            </a:r>
            <a:r>
              <a:rPr lang="en-US" sz="1000" dirty="0">
                <a:latin typeface="Arial" panose="020B0604020202020204" pitchFamily="34" charset="0"/>
                <a:cs typeface="Arial" panose="020B0604020202020204" pitchFamily="34" charset="0"/>
              </a:rPr>
              <a:t>indicated transfectants were incubated in presence or absence of H</a:t>
            </a:r>
            <a:r>
              <a:rPr lang="en-US" sz="1000" baseline="-25000" dirty="0">
                <a:latin typeface="Arial" panose="020B0604020202020204" pitchFamily="34" charset="0"/>
                <a:cs typeface="Arial" panose="020B0604020202020204" pitchFamily="34" charset="0"/>
              </a:rPr>
              <a:t>2</a:t>
            </a:r>
            <a:r>
              <a:rPr lang="en-US" sz="1000" dirty="0">
                <a:latin typeface="Arial" panose="020B0604020202020204" pitchFamily="34" charset="0"/>
                <a:cs typeface="Arial" panose="020B0604020202020204" pitchFamily="34" charset="0"/>
              </a:rPr>
              <a:t>O</a:t>
            </a:r>
            <a:r>
              <a:rPr lang="en-US" sz="1000" baseline="-25000" dirty="0">
                <a:latin typeface="Arial" panose="020B0604020202020204" pitchFamily="34" charset="0"/>
                <a:cs typeface="Arial" panose="020B0604020202020204" pitchFamily="34" charset="0"/>
              </a:rPr>
              <a:t>2</a:t>
            </a:r>
            <a:r>
              <a:rPr lang="en-US" sz="1000" dirty="0">
                <a:latin typeface="Arial" panose="020B0604020202020204" pitchFamily="34" charset="0"/>
                <a:cs typeface="Arial" panose="020B0604020202020204" pitchFamily="34" charset="0"/>
              </a:rPr>
              <a:t> (0.5 </a:t>
            </a:r>
            <a:r>
              <a:rPr lang="en-US" sz="1000" dirty="0" err="1">
                <a:latin typeface="Arial" panose="020B0604020202020204" pitchFamily="34" charset="0"/>
                <a:cs typeface="Arial" panose="020B0604020202020204" pitchFamily="34" charset="0"/>
              </a:rPr>
              <a:t>mM</a:t>
            </a:r>
            <a:r>
              <a:rPr lang="en-US" sz="1000" dirty="0">
                <a:latin typeface="Arial" panose="020B0604020202020204" pitchFamily="34" charset="0"/>
                <a:cs typeface="Arial" panose="020B0604020202020204" pitchFamily="34" charset="0"/>
              </a:rPr>
              <a:t>) or in detachment conditions for 16 h, and subjected to cell viability assays. Dashed lines indicate the input, i.e. the value of cell viability at the beginning of the assay. The silencing of SLC38A alone or combined with CDH17 silencing caused a significant reduction in the percentage of viable cells (*, p &lt; 0.05; ***, p &lt; 0.001</a:t>
            </a:r>
            <a:r>
              <a:rPr lang="en-US" sz="1000" dirty="0" smtClean="0">
                <a:latin typeface="Arial" panose="020B0604020202020204" pitchFamily="34" charset="0"/>
                <a:cs typeface="Arial" panose="020B0604020202020204" pitchFamily="34" charset="0"/>
              </a:rPr>
              <a:t>) after exposition to the different treatments.</a:t>
            </a:r>
            <a:endParaRPr lang="en-US" sz="1000" dirty="0">
              <a:latin typeface="Arial" panose="020B0604020202020204" pitchFamily="34" charset="0"/>
              <a:cs typeface="Arial" panose="020B0604020202020204" pitchFamily="34" charset="0"/>
            </a:endParaRPr>
          </a:p>
        </p:txBody>
      </p:sp>
      <p:grpSp>
        <p:nvGrpSpPr>
          <p:cNvPr id="23" name="22 Grupo"/>
          <p:cNvGrpSpPr/>
          <p:nvPr/>
        </p:nvGrpSpPr>
        <p:grpSpPr>
          <a:xfrm>
            <a:off x="697454" y="1745989"/>
            <a:ext cx="4348335" cy="3234052"/>
            <a:chOff x="4410183" y="1745989"/>
            <a:chExt cx="4348335" cy="3234052"/>
          </a:xfrm>
        </p:grpSpPr>
        <p:sp>
          <p:nvSpPr>
            <p:cNvPr id="72" name="CuadroTexto 69">
              <a:extLst>
                <a:ext uri="{FF2B5EF4-FFF2-40B4-BE49-F238E27FC236}">
                  <a16:creationId xmlns:a16="http://schemas.microsoft.com/office/drawing/2014/main" id="{8EFDA533-DFA1-9B62-93FF-A35781C63A3A}"/>
                </a:ext>
              </a:extLst>
            </p:cNvPr>
            <p:cNvSpPr txBox="1"/>
            <p:nvPr/>
          </p:nvSpPr>
          <p:spPr>
            <a:xfrm>
              <a:off x="4544370" y="1895591"/>
              <a:ext cx="351378" cy="369332"/>
            </a:xfrm>
            <a:prstGeom prst="rect">
              <a:avLst/>
            </a:prstGeom>
            <a:noFill/>
          </p:spPr>
          <p:txBody>
            <a:bodyPr wrap="none" rtlCol="0">
              <a:spAutoFit/>
            </a:bodyPr>
            <a:lstStyle/>
            <a:p>
              <a:r>
                <a:rPr lang="en-GB" b="1" dirty="0" smtClean="0">
                  <a:latin typeface="Arial" panose="020B0604020202020204" pitchFamily="34" charset="0"/>
                  <a:cs typeface="Arial" panose="020B0604020202020204" pitchFamily="34" charset="0"/>
                </a:rPr>
                <a:t>C</a:t>
              </a:r>
              <a:endParaRPr lang="en-GB" b="1" dirty="0">
                <a:latin typeface="Arial" panose="020B0604020202020204" pitchFamily="34" charset="0"/>
                <a:cs typeface="Arial" panose="020B0604020202020204" pitchFamily="34" charset="0"/>
              </a:endParaRPr>
            </a:p>
          </p:txBody>
        </p:sp>
        <p:graphicFrame>
          <p:nvGraphicFramePr>
            <p:cNvPr id="73" name="1 Gráfico"/>
            <p:cNvGraphicFramePr>
              <a:graphicFrameLocks/>
            </p:cNvGraphicFramePr>
            <p:nvPr>
              <p:extLst>
                <p:ext uri="{D42A27DB-BD31-4B8C-83A1-F6EECF244321}">
                  <p14:modId xmlns:p14="http://schemas.microsoft.com/office/powerpoint/2010/main" val="599310088"/>
                </p:ext>
              </p:extLst>
            </p:nvPr>
          </p:nvGraphicFramePr>
          <p:xfrm>
            <a:off x="4410183" y="2080257"/>
            <a:ext cx="2824163" cy="2899784"/>
          </p:xfrm>
          <a:graphic>
            <a:graphicData uri="http://schemas.openxmlformats.org/drawingml/2006/chart">
              <c:chart xmlns:c="http://schemas.openxmlformats.org/drawingml/2006/chart" xmlns:r="http://schemas.openxmlformats.org/officeDocument/2006/relationships" r:id="rId14"/>
            </a:graphicData>
          </a:graphic>
        </p:graphicFrame>
        <p:sp>
          <p:nvSpPr>
            <p:cNvPr id="74" name="73 CuadroTexto"/>
            <p:cNvSpPr txBox="1"/>
            <p:nvPr/>
          </p:nvSpPr>
          <p:spPr>
            <a:xfrm>
              <a:off x="5833027" y="4327106"/>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siRNA:</a:t>
              </a:r>
              <a:endParaRPr lang="en-US" sz="700" b="1" dirty="0">
                <a:latin typeface="Arial" panose="020B0604020202020204" pitchFamily="34" charset="0"/>
                <a:cs typeface="Arial" panose="020B0604020202020204" pitchFamily="34" charset="0"/>
              </a:endParaRPr>
            </a:p>
          </p:txBody>
        </p:sp>
        <p:graphicFrame>
          <p:nvGraphicFramePr>
            <p:cNvPr id="75" name="2 Gráfico"/>
            <p:cNvGraphicFramePr>
              <a:graphicFrameLocks/>
            </p:cNvGraphicFramePr>
            <p:nvPr>
              <p:extLst>
                <p:ext uri="{D42A27DB-BD31-4B8C-83A1-F6EECF244321}">
                  <p14:modId xmlns:p14="http://schemas.microsoft.com/office/powerpoint/2010/main" val="850473702"/>
                </p:ext>
              </p:extLst>
            </p:nvPr>
          </p:nvGraphicFramePr>
          <p:xfrm>
            <a:off x="6338009" y="1745989"/>
            <a:ext cx="2420509" cy="2453095"/>
          </p:xfrm>
          <a:graphic>
            <a:graphicData uri="http://schemas.openxmlformats.org/drawingml/2006/chart">
              <c:chart xmlns:c="http://schemas.openxmlformats.org/drawingml/2006/chart" xmlns:r="http://schemas.openxmlformats.org/officeDocument/2006/relationships" r:id="rId15"/>
            </a:graphicData>
          </a:graphic>
        </p:graphicFrame>
        <p:sp>
          <p:nvSpPr>
            <p:cNvPr id="76" name="75 CuadroTexto"/>
            <p:cNvSpPr txBox="1"/>
            <p:nvPr/>
          </p:nvSpPr>
          <p:spPr>
            <a:xfrm>
              <a:off x="5216394" y="2073599"/>
              <a:ext cx="936104" cy="230832"/>
            </a:xfrm>
            <a:prstGeom prst="rect">
              <a:avLst/>
            </a:prstGeom>
            <a:noFill/>
          </p:spPr>
          <p:txBody>
            <a:bodyPr wrap="square" rtlCol="0">
              <a:spAutoFit/>
            </a:bodyPr>
            <a:lstStyle/>
            <a:p>
              <a:pPr algn="ctr"/>
              <a:r>
                <a:rPr lang="es-ES" sz="900" b="1" dirty="0" smtClean="0">
                  <a:latin typeface="Arial" panose="020B0604020202020204" pitchFamily="34" charset="0"/>
                  <a:cs typeface="Arial" panose="020B0604020202020204" pitchFamily="34" charset="0"/>
                </a:rPr>
                <a:t>KM12SM</a:t>
              </a:r>
              <a:endParaRPr lang="en-US" sz="900" b="1" dirty="0">
                <a:latin typeface="Arial" panose="020B0604020202020204" pitchFamily="34" charset="0"/>
                <a:cs typeface="Arial" panose="020B0604020202020204" pitchFamily="34" charset="0"/>
              </a:endParaRPr>
            </a:p>
          </p:txBody>
        </p:sp>
        <p:sp>
          <p:nvSpPr>
            <p:cNvPr id="77" name="76 CuadroTexto"/>
            <p:cNvSpPr txBox="1"/>
            <p:nvPr/>
          </p:nvSpPr>
          <p:spPr>
            <a:xfrm>
              <a:off x="7110109" y="2073599"/>
              <a:ext cx="936104" cy="230832"/>
            </a:xfrm>
            <a:prstGeom prst="rect">
              <a:avLst/>
            </a:prstGeom>
            <a:noFill/>
          </p:spPr>
          <p:txBody>
            <a:bodyPr wrap="square" rtlCol="0">
              <a:spAutoFit/>
            </a:bodyPr>
            <a:lstStyle/>
            <a:p>
              <a:r>
                <a:rPr lang="es-ES" sz="900" b="1" dirty="0" smtClean="0">
                  <a:latin typeface="Arial" panose="020B0604020202020204" pitchFamily="34" charset="0"/>
                  <a:cs typeface="Arial" panose="020B0604020202020204" pitchFamily="34" charset="0"/>
                </a:rPr>
                <a:t>SW620</a:t>
              </a:r>
              <a:endParaRPr lang="en-US" sz="900" b="1" dirty="0">
                <a:latin typeface="Arial" panose="020B0604020202020204" pitchFamily="34" charset="0"/>
                <a:cs typeface="Arial" panose="020B0604020202020204" pitchFamily="34" charset="0"/>
              </a:endParaRPr>
            </a:p>
          </p:txBody>
        </p:sp>
        <p:cxnSp>
          <p:nvCxnSpPr>
            <p:cNvPr id="78" name="77 Conector recto"/>
            <p:cNvCxnSpPr/>
            <p:nvPr/>
          </p:nvCxnSpPr>
          <p:spPr>
            <a:xfrm>
              <a:off x="5094689" y="2814719"/>
              <a:ext cx="123914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9" name="78 Conector recto"/>
            <p:cNvCxnSpPr/>
            <p:nvPr/>
          </p:nvCxnSpPr>
          <p:spPr>
            <a:xfrm>
              <a:off x="6847268" y="2818034"/>
              <a:ext cx="123914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1" name="80 CuadroTexto"/>
            <p:cNvSpPr txBox="1"/>
            <p:nvPr/>
          </p:nvSpPr>
          <p:spPr>
            <a:xfrm>
              <a:off x="5704266" y="3101409"/>
              <a:ext cx="493872"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sp>
          <p:nvSpPr>
            <p:cNvPr id="82" name="81 CuadroTexto"/>
            <p:cNvSpPr txBox="1"/>
            <p:nvPr/>
          </p:nvSpPr>
          <p:spPr>
            <a:xfrm>
              <a:off x="6144897" y="3064968"/>
              <a:ext cx="493872"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sp>
          <p:nvSpPr>
            <p:cNvPr id="83" name="82 CuadroTexto"/>
            <p:cNvSpPr txBox="1"/>
            <p:nvPr/>
          </p:nvSpPr>
          <p:spPr>
            <a:xfrm>
              <a:off x="7380648" y="3565233"/>
              <a:ext cx="493872"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sp>
          <p:nvSpPr>
            <p:cNvPr id="84" name="83 CuadroTexto"/>
            <p:cNvSpPr txBox="1"/>
            <p:nvPr/>
          </p:nvSpPr>
          <p:spPr>
            <a:xfrm>
              <a:off x="7473414" y="3598365"/>
              <a:ext cx="493872"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sp>
          <p:nvSpPr>
            <p:cNvPr id="85" name="84 CuadroTexto"/>
            <p:cNvSpPr txBox="1"/>
            <p:nvPr/>
          </p:nvSpPr>
          <p:spPr>
            <a:xfrm>
              <a:off x="7923984" y="3462534"/>
              <a:ext cx="493872" cy="215444"/>
            </a:xfrm>
            <a:prstGeom prst="rect">
              <a:avLst/>
            </a:prstGeom>
            <a:noFill/>
          </p:spPr>
          <p:txBody>
            <a:bodyPr wrap="square" rtlCol="0">
              <a:spAutoFit/>
            </a:bodyPr>
            <a:lstStyle/>
            <a:p>
              <a:r>
                <a:rPr lang="es-E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grpSp>
      <p:grpSp>
        <p:nvGrpSpPr>
          <p:cNvPr id="15" name="14 Grupo"/>
          <p:cNvGrpSpPr/>
          <p:nvPr/>
        </p:nvGrpSpPr>
        <p:grpSpPr>
          <a:xfrm>
            <a:off x="3147677" y="468802"/>
            <a:ext cx="1397315" cy="1402997"/>
            <a:chOff x="3764629" y="468802"/>
            <a:chExt cx="1397315" cy="1402997"/>
          </a:xfrm>
        </p:grpSpPr>
        <p:sp>
          <p:nvSpPr>
            <p:cNvPr id="68" name="67 CuadroTexto"/>
            <p:cNvSpPr txBox="1"/>
            <p:nvPr/>
          </p:nvSpPr>
          <p:spPr>
            <a:xfrm>
              <a:off x="4117235" y="1656355"/>
              <a:ext cx="936104" cy="215444"/>
            </a:xfrm>
            <a:prstGeom prst="rect">
              <a:avLst/>
            </a:prstGeom>
            <a:solidFill>
              <a:schemeClr val="bg1"/>
            </a:solidFill>
          </p:spPr>
          <p:txBody>
            <a:bodyPr wrap="square" rtlCol="0">
              <a:spAutoFit/>
            </a:bodyPr>
            <a:lstStyle/>
            <a:p>
              <a:r>
                <a:rPr lang="es-ES" sz="800" b="1" dirty="0" smtClean="0">
                  <a:latin typeface="Arial" panose="020B0604020202020204" pitchFamily="34" charset="0"/>
                  <a:cs typeface="Arial" panose="020B0604020202020204" pitchFamily="34" charset="0"/>
                </a:rPr>
                <a:t>SW620</a:t>
              </a:r>
              <a:endParaRPr lang="en-US" sz="800" b="1" dirty="0">
                <a:latin typeface="Arial" panose="020B0604020202020204" pitchFamily="34" charset="0"/>
                <a:cs typeface="Arial" panose="020B0604020202020204" pitchFamily="34" charset="0"/>
              </a:endParaRPr>
            </a:p>
          </p:txBody>
        </p:sp>
        <p:pic>
          <p:nvPicPr>
            <p:cNvPr id="99" name="Picture 2"/>
            <p:cNvPicPr preferRelativeResize="0">
              <a:picLocks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813768" y="1278432"/>
              <a:ext cx="1080000" cy="1486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0" name="Picture 3"/>
            <p:cNvPicPr preferRelativeResize="0">
              <a:picLocks noChangeArrowheads="1"/>
            </p:cNvPicPr>
            <p:nvPr/>
          </p:nvPicPr>
          <p:blipFill>
            <a:blip r:embed="rId17" cstate="print">
              <a:extLst>
                <a:ext uri="{BEBA8EAE-BF5A-486C-A8C5-ECC9F3942E4B}">
                  <a14:imgProps xmlns:a14="http://schemas.microsoft.com/office/drawing/2010/main">
                    <a14:imgLayer r:embed="rId18">
                      <a14:imgEffect>
                        <a14:brightnessContrast bright="-10000" contrast="40000"/>
                      </a14:imgEffect>
                    </a14:imgLayer>
                  </a14:imgProps>
                </a:ext>
                <a:ext uri="{28A0092B-C50C-407E-A947-70E740481C1C}">
                  <a14:useLocalDpi xmlns:a14="http://schemas.microsoft.com/office/drawing/2010/main" val="0"/>
                </a:ext>
              </a:extLst>
            </a:blip>
            <a:srcRect/>
            <a:stretch>
              <a:fillRect/>
            </a:stretch>
          </p:blipFill>
          <p:spPr bwMode="auto">
            <a:xfrm>
              <a:off x="3811835" y="1038257"/>
              <a:ext cx="1080000" cy="140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1" name="100 CuadroTexto"/>
            <p:cNvSpPr txBox="1"/>
            <p:nvPr/>
          </p:nvSpPr>
          <p:spPr>
            <a:xfrm>
              <a:off x="3765148" y="1134943"/>
              <a:ext cx="1396796" cy="184666"/>
            </a:xfrm>
            <a:prstGeom prst="rect">
              <a:avLst/>
            </a:prstGeom>
            <a:noFill/>
          </p:spPr>
          <p:txBody>
            <a:bodyPr wrap="square" rtlCol="0">
              <a:spAutoFit/>
            </a:bodyPr>
            <a:lstStyle/>
            <a:p>
              <a:r>
                <a:rPr lang="es-ES" sz="600" dirty="0" smtClean="0">
                  <a:latin typeface="Arial" panose="020B0604020202020204" pitchFamily="34" charset="0"/>
                  <a:cs typeface="Arial" panose="020B0604020202020204" pitchFamily="34" charset="0"/>
                </a:rPr>
                <a:t> 1.0         0.3       0.9        0.3</a:t>
              </a:r>
              <a:endParaRPr lang="en-US" sz="600" dirty="0">
                <a:latin typeface="Arial" panose="020B0604020202020204" pitchFamily="34" charset="0"/>
                <a:cs typeface="Arial" panose="020B0604020202020204" pitchFamily="34" charset="0"/>
              </a:endParaRPr>
            </a:p>
          </p:txBody>
        </p:sp>
        <p:sp>
          <p:nvSpPr>
            <p:cNvPr id="102" name="101 CuadroTexto"/>
            <p:cNvSpPr txBox="1"/>
            <p:nvPr/>
          </p:nvSpPr>
          <p:spPr>
            <a:xfrm>
              <a:off x="3764629" y="1396956"/>
              <a:ext cx="1396796" cy="184666"/>
            </a:xfrm>
            <a:prstGeom prst="rect">
              <a:avLst/>
            </a:prstGeom>
            <a:noFill/>
          </p:spPr>
          <p:txBody>
            <a:bodyPr wrap="square" rtlCol="0">
              <a:spAutoFit/>
            </a:bodyPr>
            <a:lstStyle/>
            <a:p>
              <a:r>
                <a:rPr lang="es-ES" sz="600" dirty="0" smtClean="0">
                  <a:latin typeface="Arial" panose="020B0604020202020204" pitchFamily="34" charset="0"/>
                  <a:cs typeface="Arial" panose="020B0604020202020204" pitchFamily="34" charset="0"/>
                </a:rPr>
                <a:t> 1.0        1.0        0.2        0.2</a:t>
              </a:r>
              <a:endParaRPr lang="en-US" sz="600" dirty="0">
                <a:latin typeface="Arial" panose="020B0604020202020204" pitchFamily="34" charset="0"/>
                <a:cs typeface="Arial" panose="020B0604020202020204" pitchFamily="34" charset="0"/>
              </a:endParaRPr>
            </a:p>
          </p:txBody>
        </p:sp>
        <p:pic>
          <p:nvPicPr>
            <p:cNvPr id="103" name="Picture 5"/>
            <p:cNvPicPr preferRelativeResize="0">
              <a:picLocks noChangeArrowheads="1"/>
            </p:cNvPicPr>
            <p:nvPr/>
          </p:nvPicPr>
          <p:blipFill>
            <a:blip r:embed="rId19" cstate="print">
              <a:extLst>
                <a:ext uri="{BEBA8EAE-BF5A-486C-A8C5-ECC9F3942E4B}">
                  <a14:imgProps xmlns:a14="http://schemas.microsoft.com/office/drawing/2010/main">
                    <a14:imgLayer r:embed="rId20">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811835" y="1541164"/>
              <a:ext cx="1080000" cy="1396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4" name="103 CuadroTexto"/>
            <p:cNvSpPr txBox="1"/>
            <p:nvPr/>
          </p:nvSpPr>
          <p:spPr>
            <a:xfrm rot="18645839">
              <a:off x="3973819" y="713576"/>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CDH17</a:t>
              </a:r>
              <a:endParaRPr lang="en-US" sz="700" b="1" dirty="0">
                <a:latin typeface="Arial" panose="020B0604020202020204" pitchFamily="34" charset="0"/>
                <a:cs typeface="Arial" panose="020B0604020202020204" pitchFamily="34" charset="0"/>
              </a:endParaRPr>
            </a:p>
          </p:txBody>
        </p:sp>
        <p:sp>
          <p:nvSpPr>
            <p:cNvPr id="105" name="104 CuadroTexto"/>
            <p:cNvSpPr txBox="1"/>
            <p:nvPr/>
          </p:nvSpPr>
          <p:spPr>
            <a:xfrm rot="18645839">
              <a:off x="4235989" y="702548"/>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SLC38A5</a:t>
              </a:r>
              <a:endParaRPr lang="en-US" sz="700" b="1" dirty="0">
                <a:latin typeface="Arial" panose="020B0604020202020204" pitchFamily="34" charset="0"/>
                <a:cs typeface="Arial" panose="020B0604020202020204" pitchFamily="34" charset="0"/>
              </a:endParaRPr>
            </a:p>
          </p:txBody>
        </p:sp>
        <p:sp>
          <p:nvSpPr>
            <p:cNvPr id="106" name="105 CuadroTexto"/>
            <p:cNvSpPr txBox="1"/>
            <p:nvPr/>
          </p:nvSpPr>
          <p:spPr>
            <a:xfrm rot="18645839">
              <a:off x="4509841" y="646241"/>
              <a:ext cx="652396" cy="297517"/>
            </a:xfrm>
            <a:prstGeom prst="rect">
              <a:avLst/>
            </a:prstGeom>
            <a:noFill/>
          </p:spPr>
          <p:txBody>
            <a:bodyPr wrap="square" rtlCol="0">
              <a:spAutoFit/>
            </a:bodyPr>
            <a:lstStyle/>
            <a:p>
              <a:pPr>
                <a:lnSpc>
                  <a:spcPts val="800"/>
                </a:lnSpc>
              </a:pPr>
              <a:r>
                <a:rPr lang="es-ES" sz="700" b="1" dirty="0" smtClean="0">
                  <a:latin typeface="Arial" panose="020B0604020202020204" pitchFamily="34" charset="0"/>
                  <a:cs typeface="Arial" panose="020B0604020202020204" pitchFamily="34" charset="0"/>
                </a:rPr>
                <a:t>CDH17 + SLC38A5</a:t>
              </a:r>
              <a:endParaRPr lang="en-US" sz="700" b="1" dirty="0">
                <a:latin typeface="Arial" panose="020B0604020202020204" pitchFamily="34" charset="0"/>
                <a:cs typeface="Arial" panose="020B0604020202020204" pitchFamily="34" charset="0"/>
              </a:endParaRPr>
            </a:p>
          </p:txBody>
        </p:sp>
        <p:sp>
          <p:nvSpPr>
            <p:cNvPr id="107" name="106 CuadroTexto"/>
            <p:cNvSpPr txBox="1"/>
            <p:nvPr/>
          </p:nvSpPr>
          <p:spPr>
            <a:xfrm rot="18645839">
              <a:off x="3718557" y="711268"/>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Control </a:t>
              </a:r>
              <a:endParaRPr lang="en-US" sz="700" b="1" dirty="0">
                <a:latin typeface="Arial" panose="020B0604020202020204" pitchFamily="34" charset="0"/>
                <a:cs typeface="Arial" panose="020B0604020202020204" pitchFamily="34" charset="0"/>
              </a:endParaRPr>
            </a:p>
          </p:txBody>
        </p:sp>
      </p:grpSp>
      <p:sp>
        <p:nvSpPr>
          <p:cNvPr id="67" name="66 CuadroTexto"/>
          <p:cNvSpPr txBox="1"/>
          <p:nvPr/>
        </p:nvSpPr>
        <p:spPr>
          <a:xfrm>
            <a:off x="1747362" y="1656355"/>
            <a:ext cx="936104" cy="215444"/>
          </a:xfrm>
          <a:prstGeom prst="rect">
            <a:avLst/>
          </a:prstGeom>
          <a:solidFill>
            <a:schemeClr val="bg1"/>
          </a:solidFill>
        </p:spPr>
        <p:txBody>
          <a:bodyPr wrap="square" rtlCol="0">
            <a:spAutoFit/>
          </a:bodyPr>
          <a:lstStyle/>
          <a:p>
            <a:r>
              <a:rPr lang="es-ES" sz="800" b="1" dirty="0" smtClean="0">
                <a:latin typeface="Arial" panose="020B0604020202020204" pitchFamily="34" charset="0"/>
                <a:cs typeface="Arial" panose="020B0604020202020204" pitchFamily="34" charset="0"/>
              </a:rPr>
              <a:t>KM12SM</a:t>
            </a:r>
            <a:endParaRPr lang="en-US" sz="800" b="1" dirty="0">
              <a:latin typeface="Arial" panose="020B0604020202020204" pitchFamily="34" charset="0"/>
              <a:cs typeface="Arial" panose="020B0604020202020204" pitchFamily="34" charset="0"/>
            </a:endParaRPr>
          </a:p>
        </p:txBody>
      </p:sp>
      <p:pic>
        <p:nvPicPr>
          <p:cNvPr id="86" name="Picture 2"/>
          <p:cNvPicPr preferRelativeResize="0">
            <a:picLocks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510071" y="1038255"/>
            <a:ext cx="1080000" cy="140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7" name="Picture 3"/>
          <p:cNvPicPr preferRelativeResize="0">
            <a:picLocks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510071" y="1284880"/>
            <a:ext cx="1080000" cy="15118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8" name="87 CuadroTexto"/>
          <p:cNvSpPr txBox="1"/>
          <p:nvPr/>
        </p:nvSpPr>
        <p:spPr>
          <a:xfrm>
            <a:off x="893184" y="1249860"/>
            <a:ext cx="655958"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SLC38A5</a:t>
            </a:r>
            <a:endParaRPr lang="en-US" sz="700" b="1" dirty="0">
              <a:latin typeface="Arial" panose="020B0604020202020204" pitchFamily="34" charset="0"/>
              <a:cs typeface="Arial" panose="020B0604020202020204" pitchFamily="34" charset="0"/>
            </a:endParaRPr>
          </a:p>
        </p:txBody>
      </p:sp>
      <p:sp>
        <p:nvSpPr>
          <p:cNvPr id="89" name="88 CuadroTexto"/>
          <p:cNvSpPr txBox="1"/>
          <p:nvPr/>
        </p:nvSpPr>
        <p:spPr>
          <a:xfrm>
            <a:off x="954780" y="997556"/>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CDH17</a:t>
            </a:r>
            <a:endParaRPr lang="en-US" sz="700" b="1" dirty="0">
              <a:latin typeface="Arial" panose="020B0604020202020204" pitchFamily="34" charset="0"/>
              <a:cs typeface="Arial" panose="020B0604020202020204" pitchFamily="34" charset="0"/>
            </a:endParaRPr>
          </a:p>
        </p:txBody>
      </p:sp>
      <p:sp>
        <p:nvSpPr>
          <p:cNvPr id="90" name="89 CuadroTexto"/>
          <p:cNvSpPr txBox="1"/>
          <p:nvPr/>
        </p:nvSpPr>
        <p:spPr>
          <a:xfrm rot="18645839">
            <a:off x="1722462" y="714164"/>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CDH17</a:t>
            </a:r>
            <a:endParaRPr lang="en-US" sz="700" b="1" dirty="0">
              <a:latin typeface="Arial" panose="020B0604020202020204" pitchFamily="34" charset="0"/>
              <a:cs typeface="Arial" panose="020B0604020202020204" pitchFamily="34" charset="0"/>
            </a:endParaRPr>
          </a:p>
        </p:txBody>
      </p:sp>
      <p:sp>
        <p:nvSpPr>
          <p:cNvPr id="91" name="90 CuadroTexto"/>
          <p:cNvSpPr txBox="1"/>
          <p:nvPr/>
        </p:nvSpPr>
        <p:spPr>
          <a:xfrm rot="18645839">
            <a:off x="1984632" y="703136"/>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SLC38A5</a:t>
            </a:r>
            <a:endParaRPr lang="en-US" sz="700" b="1" dirty="0">
              <a:latin typeface="Arial" panose="020B0604020202020204" pitchFamily="34" charset="0"/>
              <a:cs typeface="Arial" panose="020B0604020202020204" pitchFamily="34" charset="0"/>
            </a:endParaRPr>
          </a:p>
        </p:txBody>
      </p:sp>
      <p:sp>
        <p:nvSpPr>
          <p:cNvPr id="92" name="91 CuadroTexto"/>
          <p:cNvSpPr txBox="1"/>
          <p:nvPr/>
        </p:nvSpPr>
        <p:spPr>
          <a:xfrm rot="18645839">
            <a:off x="2258484" y="646829"/>
            <a:ext cx="652396" cy="297517"/>
          </a:xfrm>
          <a:prstGeom prst="rect">
            <a:avLst/>
          </a:prstGeom>
          <a:noFill/>
        </p:spPr>
        <p:txBody>
          <a:bodyPr wrap="square" rtlCol="0">
            <a:spAutoFit/>
          </a:bodyPr>
          <a:lstStyle/>
          <a:p>
            <a:pPr>
              <a:lnSpc>
                <a:spcPts val="800"/>
              </a:lnSpc>
            </a:pPr>
            <a:r>
              <a:rPr lang="es-ES" sz="700" b="1" dirty="0" smtClean="0">
                <a:latin typeface="Arial" panose="020B0604020202020204" pitchFamily="34" charset="0"/>
                <a:cs typeface="Arial" panose="020B0604020202020204" pitchFamily="34" charset="0"/>
              </a:rPr>
              <a:t>CDH17 + SLC38A5</a:t>
            </a:r>
            <a:endParaRPr lang="en-US" sz="700" b="1" dirty="0">
              <a:latin typeface="Arial" panose="020B0604020202020204" pitchFamily="34" charset="0"/>
              <a:cs typeface="Arial" panose="020B0604020202020204" pitchFamily="34" charset="0"/>
            </a:endParaRPr>
          </a:p>
        </p:txBody>
      </p:sp>
      <p:sp>
        <p:nvSpPr>
          <p:cNvPr id="93" name="92 CuadroTexto"/>
          <p:cNvSpPr txBox="1"/>
          <p:nvPr/>
        </p:nvSpPr>
        <p:spPr>
          <a:xfrm rot="18645839">
            <a:off x="1467200" y="711856"/>
            <a:ext cx="652396" cy="200055"/>
          </a:xfrm>
          <a:prstGeom prst="rect">
            <a:avLst/>
          </a:prstGeom>
          <a:noFill/>
        </p:spPr>
        <p:txBody>
          <a:bodyPr wrap="square" rtlCol="0">
            <a:spAutoFit/>
          </a:bodyPr>
          <a:lstStyle/>
          <a:p>
            <a:r>
              <a:rPr lang="es-ES" sz="700" b="1" dirty="0" smtClean="0">
                <a:latin typeface="Arial" panose="020B0604020202020204" pitchFamily="34" charset="0"/>
                <a:cs typeface="Arial" panose="020B0604020202020204" pitchFamily="34" charset="0"/>
              </a:rPr>
              <a:t>Control </a:t>
            </a:r>
            <a:endParaRPr lang="en-US" sz="700" b="1" dirty="0">
              <a:latin typeface="Arial" panose="020B0604020202020204" pitchFamily="34" charset="0"/>
              <a:cs typeface="Arial" panose="020B0604020202020204" pitchFamily="34" charset="0"/>
            </a:endParaRPr>
          </a:p>
        </p:txBody>
      </p:sp>
      <p:sp>
        <p:nvSpPr>
          <p:cNvPr id="94" name="93 CuadroTexto"/>
          <p:cNvSpPr txBox="1"/>
          <p:nvPr/>
        </p:nvSpPr>
        <p:spPr>
          <a:xfrm>
            <a:off x="1069426" y="762578"/>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siRNA:</a:t>
            </a:r>
            <a:endParaRPr lang="en-US" sz="700" b="1" dirty="0">
              <a:latin typeface="Arial" panose="020B0604020202020204" pitchFamily="34" charset="0"/>
              <a:cs typeface="Arial" panose="020B0604020202020204" pitchFamily="34" charset="0"/>
            </a:endParaRPr>
          </a:p>
        </p:txBody>
      </p:sp>
      <p:pic>
        <p:nvPicPr>
          <p:cNvPr id="95" name="Picture 4"/>
          <p:cNvPicPr preferRelativeResize="0">
            <a:picLocks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1510071" y="1541164"/>
            <a:ext cx="1080000" cy="1396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6" name="95 CuadroTexto"/>
          <p:cNvSpPr txBox="1"/>
          <p:nvPr/>
        </p:nvSpPr>
        <p:spPr>
          <a:xfrm>
            <a:off x="949698" y="1513246"/>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RhoGDI</a:t>
            </a:r>
            <a:endParaRPr lang="en-US" sz="700" b="1" dirty="0">
              <a:latin typeface="Arial" panose="020B0604020202020204" pitchFamily="34" charset="0"/>
              <a:cs typeface="Arial" panose="020B0604020202020204" pitchFamily="34" charset="0"/>
            </a:endParaRPr>
          </a:p>
        </p:txBody>
      </p:sp>
      <p:sp>
        <p:nvSpPr>
          <p:cNvPr id="97" name="96 CuadroTexto"/>
          <p:cNvSpPr txBox="1"/>
          <p:nvPr/>
        </p:nvSpPr>
        <p:spPr>
          <a:xfrm>
            <a:off x="1475620" y="1141809"/>
            <a:ext cx="1149365" cy="184666"/>
          </a:xfrm>
          <a:prstGeom prst="rect">
            <a:avLst/>
          </a:prstGeom>
          <a:noFill/>
        </p:spPr>
        <p:txBody>
          <a:bodyPr wrap="square" rtlCol="0">
            <a:spAutoFit/>
          </a:bodyPr>
          <a:lstStyle/>
          <a:p>
            <a:r>
              <a:rPr lang="es-ES" sz="600" dirty="0" smtClean="0">
                <a:latin typeface="Arial" panose="020B0604020202020204" pitchFamily="34" charset="0"/>
                <a:cs typeface="Arial" panose="020B0604020202020204" pitchFamily="34" charset="0"/>
              </a:rPr>
              <a:t>  1.0        0.6       1.0        0.6</a:t>
            </a:r>
            <a:endParaRPr lang="en-US" sz="600" dirty="0">
              <a:latin typeface="Arial" panose="020B0604020202020204" pitchFamily="34" charset="0"/>
              <a:cs typeface="Arial" panose="020B0604020202020204" pitchFamily="34" charset="0"/>
            </a:endParaRPr>
          </a:p>
        </p:txBody>
      </p:sp>
      <p:sp>
        <p:nvSpPr>
          <p:cNvPr id="98" name="97 CuadroTexto"/>
          <p:cNvSpPr txBox="1"/>
          <p:nvPr/>
        </p:nvSpPr>
        <p:spPr>
          <a:xfrm>
            <a:off x="1464672" y="1396823"/>
            <a:ext cx="1149365" cy="184666"/>
          </a:xfrm>
          <a:prstGeom prst="rect">
            <a:avLst/>
          </a:prstGeom>
          <a:noFill/>
        </p:spPr>
        <p:txBody>
          <a:bodyPr wrap="square" rtlCol="0">
            <a:spAutoFit/>
          </a:bodyPr>
          <a:lstStyle/>
          <a:p>
            <a:r>
              <a:rPr lang="es-ES" sz="600" dirty="0" smtClean="0">
                <a:latin typeface="Arial" panose="020B0604020202020204" pitchFamily="34" charset="0"/>
                <a:cs typeface="Arial" panose="020B0604020202020204" pitchFamily="34" charset="0"/>
              </a:rPr>
              <a:t>  1.0        1.0        0.6       0.6</a:t>
            </a:r>
            <a:endParaRPr lang="en-US" sz="600" dirty="0">
              <a:latin typeface="Arial" panose="020B0604020202020204" pitchFamily="34" charset="0"/>
              <a:cs typeface="Arial" panose="020B0604020202020204" pitchFamily="34" charset="0"/>
            </a:endParaRPr>
          </a:p>
        </p:txBody>
      </p:sp>
      <p:sp>
        <p:nvSpPr>
          <p:cNvPr id="108" name="CuadroTexto 69">
            <a:extLst>
              <a:ext uri="{FF2B5EF4-FFF2-40B4-BE49-F238E27FC236}">
                <a16:creationId xmlns:a16="http://schemas.microsoft.com/office/drawing/2014/main" id="{8EFDA533-DFA1-9B62-93FF-A35781C63A3A}"/>
              </a:ext>
            </a:extLst>
          </p:cNvPr>
          <p:cNvSpPr txBox="1"/>
          <p:nvPr/>
        </p:nvSpPr>
        <p:spPr>
          <a:xfrm>
            <a:off x="859933" y="523051"/>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A</a:t>
            </a:r>
            <a:endParaRPr lang="en-GB" b="1" dirty="0">
              <a:latin typeface="Arial" panose="020B0604020202020204" pitchFamily="34" charset="0"/>
              <a:cs typeface="Arial" panose="020B0604020202020204" pitchFamily="34" charset="0"/>
            </a:endParaRPr>
          </a:p>
        </p:txBody>
      </p:sp>
      <p:sp>
        <p:nvSpPr>
          <p:cNvPr id="109" name="108 CuadroTexto"/>
          <p:cNvSpPr txBox="1"/>
          <p:nvPr/>
        </p:nvSpPr>
        <p:spPr>
          <a:xfrm>
            <a:off x="2576947" y="1248022"/>
            <a:ext cx="655958"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SLC38A5</a:t>
            </a:r>
            <a:endParaRPr lang="en-US" sz="700" b="1" dirty="0">
              <a:latin typeface="Arial" panose="020B0604020202020204" pitchFamily="34" charset="0"/>
              <a:cs typeface="Arial" panose="020B0604020202020204" pitchFamily="34" charset="0"/>
            </a:endParaRPr>
          </a:p>
        </p:txBody>
      </p:sp>
      <p:sp>
        <p:nvSpPr>
          <p:cNvPr id="110" name="109 CuadroTexto"/>
          <p:cNvSpPr txBox="1"/>
          <p:nvPr/>
        </p:nvSpPr>
        <p:spPr>
          <a:xfrm>
            <a:off x="2638543" y="995718"/>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CDH17</a:t>
            </a:r>
            <a:endParaRPr lang="en-US" sz="700" b="1" dirty="0">
              <a:latin typeface="Arial" panose="020B0604020202020204" pitchFamily="34" charset="0"/>
              <a:cs typeface="Arial" panose="020B0604020202020204" pitchFamily="34" charset="0"/>
            </a:endParaRPr>
          </a:p>
        </p:txBody>
      </p:sp>
      <p:sp>
        <p:nvSpPr>
          <p:cNvPr id="111" name="110 CuadroTexto"/>
          <p:cNvSpPr txBox="1"/>
          <p:nvPr/>
        </p:nvSpPr>
        <p:spPr>
          <a:xfrm>
            <a:off x="2753189" y="760740"/>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siRNA:</a:t>
            </a:r>
            <a:endParaRPr lang="en-US" sz="700" b="1" dirty="0">
              <a:latin typeface="Arial" panose="020B0604020202020204" pitchFamily="34" charset="0"/>
              <a:cs typeface="Arial" panose="020B0604020202020204" pitchFamily="34" charset="0"/>
            </a:endParaRPr>
          </a:p>
        </p:txBody>
      </p:sp>
      <p:sp>
        <p:nvSpPr>
          <p:cNvPr id="112" name="111 CuadroTexto"/>
          <p:cNvSpPr txBox="1"/>
          <p:nvPr/>
        </p:nvSpPr>
        <p:spPr>
          <a:xfrm>
            <a:off x="2633461" y="1511408"/>
            <a:ext cx="592524" cy="200055"/>
          </a:xfrm>
          <a:prstGeom prst="rect">
            <a:avLst/>
          </a:prstGeom>
          <a:noFill/>
        </p:spPr>
        <p:txBody>
          <a:bodyPr wrap="square" rtlCol="0">
            <a:spAutoFit/>
          </a:bodyPr>
          <a:lstStyle/>
          <a:p>
            <a:pPr algn="r"/>
            <a:r>
              <a:rPr lang="es-ES" sz="700" b="1" dirty="0" smtClean="0">
                <a:latin typeface="Arial" panose="020B0604020202020204" pitchFamily="34" charset="0"/>
                <a:cs typeface="Arial" panose="020B0604020202020204" pitchFamily="34" charset="0"/>
              </a:rPr>
              <a:t>RhoGDI</a:t>
            </a:r>
            <a:endParaRPr lang="en-US" sz="7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7376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kmplot.com/kmplot_commons/php/src/service/results/index.php?result=km_241017_102144_932000_6710e538e38b6_234973_at&amp;version=basic&amp;type=png"/>
          <p:cNvPicPr>
            <a:picLocks noChangeAspect="1" noChangeArrowheads="1"/>
          </p:cNvPicPr>
          <p:nvPr/>
        </p:nvPicPr>
        <p:blipFill rotWithShape="1">
          <a:blip r:embed="rId2">
            <a:extLst>
              <a:ext uri="{28A0092B-C50C-407E-A947-70E740481C1C}">
                <a14:useLocalDpi xmlns:a14="http://schemas.microsoft.com/office/drawing/2010/main" val="0"/>
              </a:ext>
            </a:extLst>
          </a:blip>
          <a:srcRect t="9747"/>
          <a:stretch/>
        </p:blipFill>
        <p:spPr bwMode="auto">
          <a:xfrm>
            <a:off x="4104677" y="1731657"/>
            <a:ext cx="3120915" cy="2816732"/>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914400" y="5425884"/>
            <a:ext cx="7374467" cy="1015663"/>
          </a:xfrm>
          <a:prstGeom prst="rect">
            <a:avLst/>
          </a:prstGeom>
          <a:noFill/>
        </p:spPr>
        <p:txBody>
          <a:bodyPr wrap="square" rtlCol="0">
            <a:spAutoFit/>
          </a:bodyPr>
          <a:lstStyle/>
          <a:p>
            <a:pPr algn="just"/>
            <a:r>
              <a:rPr lang="en-US" sz="1000" b="1" dirty="0" smtClean="0">
                <a:latin typeface="Arial" panose="020B0604020202020204" pitchFamily="34" charset="0"/>
                <a:cs typeface="Arial" panose="020B0604020202020204" pitchFamily="34" charset="0"/>
              </a:rPr>
              <a:t>Figure S7. SLC38A5 expression levels correlates with poor survival in colon cancer patients. </a:t>
            </a:r>
            <a:r>
              <a:rPr lang="en-US" sz="1000" dirty="0" smtClean="0">
                <a:latin typeface="Arial" panose="020B0604020202020204" pitchFamily="34" charset="0"/>
                <a:cs typeface="Arial" panose="020B0604020202020204" pitchFamily="34" charset="0"/>
              </a:rPr>
              <a:t>(A) Analysis of SLC38A5 mRNA expression in colon cancer or normal colon tissue using GEPIA2 website and TCGA colorectal cancer database. SLC38A5 expression was significantly higher in tumors (*, p &lt; 0.05).  (B) </a:t>
            </a:r>
            <a:r>
              <a:rPr lang="es-ES" sz="1000" dirty="0" smtClean="0">
                <a:latin typeface="Arial" panose="020B0604020202020204" pitchFamily="34" charset="0"/>
                <a:cs typeface="Arial" panose="020B0604020202020204" pitchFamily="34" charset="0"/>
              </a:rPr>
              <a:t>Kaplan-</a:t>
            </a:r>
            <a:r>
              <a:rPr lang="es-ES" sz="1000" dirty="0" err="1" smtClean="0">
                <a:latin typeface="Arial" panose="020B0604020202020204" pitchFamily="34" charset="0"/>
                <a:cs typeface="Arial" panose="020B0604020202020204" pitchFamily="34" charset="0"/>
              </a:rPr>
              <a:t>Meier</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analysis</a:t>
            </a:r>
            <a:r>
              <a:rPr lang="es-ES" sz="1000" dirty="0" smtClean="0">
                <a:latin typeface="Arial" panose="020B0604020202020204" pitchFamily="34" charset="0"/>
                <a:cs typeface="Arial" panose="020B0604020202020204" pitchFamily="34" charset="0"/>
              </a:rPr>
              <a:t> of colon </a:t>
            </a:r>
            <a:r>
              <a:rPr lang="es-ES" sz="1000" dirty="0" err="1" smtClean="0">
                <a:latin typeface="Arial" panose="020B0604020202020204" pitchFamily="34" charset="0"/>
                <a:cs typeface="Arial" panose="020B0604020202020204" pitchFamily="34" charset="0"/>
              </a:rPr>
              <a:t>cancer</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patient</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survival</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using</a:t>
            </a:r>
            <a:r>
              <a:rPr lang="es-ES" sz="1000" dirty="0" smtClean="0">
                <a:latin typeface="Arial" panose="020B0604020202020204" pitchFamily="34" charset="0"/>
                <a:cs typeface="Arial" panose="020B0604020202020204" pitchFamily="34" charset="0"/>
              </a:rPr>
              <a:t> Kaplan-</a:t>
            </a:r>
            <a:r>
              <a:rPr lang="es-ES" sz="1000" dirty="0" err="1" smtClean="0">
                <a:latin typeface="Arial" panose="020B0604020202020204" pitchFamily="34" charset="0"/>
                <a:cs typeface="Arial" panose="020B0604020202020204" pitchFamily="34" charset="0"/>
              </a:rPr>
              <a:t>Meier</a:t>
            </a:r>
            <a:r>
              <a:rPr lang="es-ES" sz="1000" dirty="0" smtClean="0">
                <a:latin typeface="Arial" panose="020B0604020202020204" pitchFamily="34" charset="0"/>
                <a:cs typeface="Arial" panose="020B0604020202020204" pitchFamily="34" charset="0"/>
              </a:rPr>
              <a:t> Plotter </a:t>
            </a:r>
            <a:r>
              <a:rPr lang="es-ES" sz="1000" dirty="0" err="1" smtClean="0">
                <a:latin typeface="Arial" panose="020B0604020202020204" pitchFamily="34" charset="0"/>
                <a:cs typeface="Arial" panose="020B0604020202020204" pitchFamily="34" charset="0"/>
              </a:rPr>
              <a:t>website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with</a:t>
            </a:r>
            <a:r>
              <a:rPr lang="es-ES" sz="1000" dirty="0" smtClean="0">
                <a:latin typeface="Arial" panose="020B0604020202020204" pitchFamily="34" charset="0"/>
                <a:cs typeface="Arial" panose="020B0604020202020204" pitchFamily="34" charset="0"/>
              </a:rPr>
              <a:t> a </a:t>
            </a:r>
            <a:r>
              <a:rPr lang="es-ES" sz="1000" dirty="0" err="1" smtClean="0">
                <a:latin typeface="Arial" panose="020B0604020202020204" pitchFamily="34" charset="0"/>
                <a:cs typeface="Arial" panose="020B0604020202020204" pitchFamily="34" charset="0"/>
              </a:rPr>
              <a:t>dataset</a:t>
            </a:r>
            <a:r>
              <a:rPr lang="es-ES" sz="1000" dirty="0" smtClean="0">
                <a:latin typeface="Arial" panose="020B0604020202020204" pitchFamily="34" charset="0"/>
                <a:cs typeface="Arial" panose="020B0604020202020204" pitchFamily="34" charset="0"/>
              </a:rPr>
              <a:t> of 1336 colon </a:t>
            </a:r>
            <a:r>
              <a:rPr lang="es-ES" sz="1000" dirty="0" err="1" smtClean="0">
                <a:latin typeface="Arial" panose="020B0604020202020204" pitchFamily="34" charset="0"/>
                <a:cs typeface="Arial" panose="020B0604020202020204" pitchFamily="34" charset="0"/>
              </a:rPr>
              <a:t>cancer</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patients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according</a:t>
            </a:r>
            <a:r>
              <a:rPr lang="es-ES" sz="1000" dirty="0" smtClean="0">
                <a:latin typeface="Arial" panose="020B0604020202020204" pitchFamily="34" charset="0"/>
                <a:cs typeface="Arial" panose="020B0604020202020204" pitchFamily="34" charset="0"/>
              </a:rPr>
              <a:t> to SLC38A5 </a:t>
            </a:r>
            <a:r>
              <a:rPr lang="es-ES" sz="1000" dirty="0" err="1" smtClean="0">
                <a:latin typeface="Arial" panose="020B0604020202020204" pitchFamily="34" charset="0"/>
                <a:cs typeface="Arial" panose="020B0604020202020204" pitchFamily="34" charset="0"/>
              </a:rPr>
              <a:t>expression</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levels</a:t>
            </a:r>
            <a:r>
              <a:rPr lang="es-ES" sz="1000" dirty="0" smtClean="0">
                <a:latin typeface="Arial" panose="020B0604020202020204" pitchFamily="34" charset="0"/>
                <a:cs typeface="Arial" panose="020B0604020202020204" pitchFamily="34" charset="0"/>
              </a:rPr>
              <a:t>. Log-</a:t>
            </a:r>
            <a:r>
              <a:rPr lang="es-ES" sz="1000" dirty="0" err="1" smtClean="0">
                <a:latin typeface="Arial" panose="020B0604020202020204" pitchFamily="34" charset="0"/>
                <a:cs typeface="Arial" panose="020B0604020202020204" pitchFamily="34" charset="0"/>
              </a:rPr>
              <a:t>rank</a:t>
            </a:r>
            <a:r>
              <a:rPr lang="es-ES" sz="1000" dirty="0" smtClean="0">
                <a:latin typeface="Arial" panose="020B0604020202020204" pitchFamily="34" charset="0"/>
                <a:cs typeface="Arial" panose="020B0604020202020204" pitchFamily="34" charset="0"/>
              </a:rPr>
              <a:t> test and </a:t>
            </a:r>
            <a:r>
              <a:rPr lang="es-ES" sz="1000" dirty="0" err="1" smtClean="0">
                <a:latin typeface="Arial" panose="020B0604020202020204" pitchFamily="34" charset="0"/>
                <a:cs typeface="Arial" panose="020B0604020202020204" pitchFamily="34" charset="0"/>
              </a:rPr>
              <a:t>Hazard</a:t>
            </a:r>
            <a:r>
              <a:rPr lang="es-ES" sz="1000" dirty="0" smtClean="0">
                <a:latin typeface="Arial" panose="020B0604020202020204" pitchFamily="34" charset="0"/>
                <a:cs typeface="Arial" panose="020B0604020202020204" pitchFamily="34" charset="0"/>
              </a:rPr>
              <a:t> Ratio </a:t>
            </a:r>
            <a:r>
              <a:rPr lang="es-ES" sz="1000" dirty="0" err="1" smtClean="0">
                <a:latin typeface="Arial" panose="020B0604020202020204" pitchFamily="34" charset="0"/>
                <a:cs typeface="Arial" panose="020B0604020202020204" pitchFamily="34" charset="0"/>
              </a:rPr>
              <a:t>values</a:t>
            </a:r>
            <a:r>
              <a:rPr lang="es-ES" sz="1000" dirty="0" smtClean="0">
                <a:latin typeface="Arial" panose="020B0604020202020204" pitchFamily="34" charset="0"/>
                <a:cs typeface="Arial" panose="020B0604020202020204" pitchFamily="34" charset="0"/>
              </a:rPr>
              <a:t> are </a:t>
            </a:r>
            <a:r>
              <a:rPr lang="es-ES" sz="1000" dirty="0" err="1" smtClean="0">
                <a:latin typeface="Arial" panose="020B0604020202020204" pitchFamily="34" charset="0"/>
                <a:cs typeface="Arial" panose="020B0604020202020204" pitchFamily="34" charset="0"/>
              </a:rPr>
              <a:t>shown</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inside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the</a:t>
            </a:r>
            <a:r>
              <a:rPr lang="es-ES" sz="1000" dirty="0" smtClean="0">
                <a:latin typeface="Arial" panose="020B0604020202020204" pitchFamily="34" charset="0"/>
                <a:cs typeface="Arial" panose="020B0604020202020204" pitchFamily="34" charset="0"/>
              </a:rPr>
              <a:t> panel. </a:t>
            </a:r>
            <a:r>
              <a:rPr lang="es-ES" sz="1000" dirty="0" err="1" smtClean="0">
                <a:latin typeface="Arial" panose="020B0604020202020204" pitchFamily="34" charset="0"/>
                <a:cs typeface="Arial" panose="020B0604020202020204" pitchFamily="34" charset="0"/>
              </a:rPr>
              <a:t>Samples</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were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divided</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into</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high</a:t>
            </a:r>
            <a:r>
              <a:rPr lang="es-ES" sz="1000" dirty="0" smtClean="0">
                <a:latin typeface="Arial" panose="020B0604020202020204" pitchFamily="34" charset="0"/>
                <a:cs typeface="Arial" panose="020B0604020202020204" pitchFamily="34" charset="0"/>
              </a:rPr>
              <a:t> and </a:t>
            </a:r>
            <a:r>
              <a:rPr lang="es-ES" sz="1000" dirty="0" err="1" smtClean="0">
                <a:latin typeface="Arial" panose="020B0604020202020204" pitchFamily="34" charset="0"/>
                <a:cs typeface="Arial" panose="020B0604020202020204" pitchFamily="34" charset="0"/>
              </a:rPr>
              <a:t>low</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expression</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using</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the</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best</a:t>
            </a:r>
            <a:r>
              <a:rPr lang="es-ES" sz="1000" dirty="0" smtClean="0">
                <a:latin typeface="Arial" panose="020B0604020202020204" pitchFamily="34" charset="0"/>
                <a:cs typeface="Arial" panose="020B0604020202020204" pitchFamily="34" charset="0"/>
              </a:rPr>
              <a:t> </a:t>
            </a:r>
            <a:r>
              <a:rPr lang="es-ES" sz="1000" dirty="0" err="1" smtClean="0">
                <a:latin typeface="Arial" panose="020B0604020202020204" pitchFamily="34" charset="0"/>
                <a:cs typeface="Arial" panose="020B0604020202020204" pitchFamily="34" charset="0"/>
              </a:rPr>
              <a:t>cut</a:t>
            </a:r>
            <a:r>
              <a:rPr lang="es-ES" sz="1000" dirty="0" smtClean="0">
                <a:latin typeface="Arial" panose="020B0604020202020204" pitchFamily="34" charset="0"/>
                <a:cs typeface="Arial" panose="020B0604020202020204" pitchFamily="34" charset="0"/>
              </a:rPr>
              <a:t> off </a:t>
            </a:r>
            <a:r>
              <a:rPr lang="es-ES" sz="1000" dirty="0" err="1" smtClean="0">
                <a:latin typeface="Arial" panose="020B0604020202020204" pitchFamily="34" charset="0"/>
                <a:cs typeface="Arial" panose="020B0604020202020204" pitchFamily="34" charset="0"/>
              </a:rPr>
              <a:t>method</a:t>
            </a:r>
            <a:r>
              <a:rPr lang="es-ES" sz="1000" dirty="0" smtClean="0">
                <a:latin typeface="Arial" panose="020B0604020202020204" pitchFamily="34" charset="0"/>
                <a:cs typeface="Arial" panose="020B0604020202020204" pitchFamily="34" charset="0"/>
              </a:rPr>
              <a:t>. </a:t>
            </a:r>
            <a:endParaRPr lang="en-US" sz="10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654"/>
          <a:stretch/>
        </p:blipFill>
        <p:spPr bwMode="auto">
          <a:xfrm>
            <a:off x="2248448" y="1792941"/>
            <a:ext cx="1434874" cy="241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2618875" y="1485436"/>
            <a:ext cx="805648" cy="246221"/>
          </a:xfrm>
          <a:prstGeom prst="rect">
            <a:avLst/>
          </a:prstGeom>
          <a:noFill/>
        </p:spPr>
        <p:txBody>
          <a:bodyPr wrap="square" rtlCol="0">
            <a:spAutoFit/>
          </a:bodyPr>
          <a:lstStyle/>
          <a:p>
            <a:r>
              <a:rPr lang="es-ES" sz="1000" b="1" dirty="0" smtClean="0">
                <a:latin typeface="Arial" panose="020B0604020202020204" pitchFamily="34" charset="0"/>
                <a:cs typeface="Arial" panose="020B0604020202020204" pitchFamily="34" charset="0"/>
              </a:rPr>
              <a:t>SLC38A5</a:t>
            </a:r>
            <a:endParaRPr lang="en-US" sz="1000" b="1" dirty="0">
              <a:latin typeface="Arial" panose="020B0604020202020204" pitchFamily="34" charset="0"/>
              <a:cs typeface="Arial" panose="020B0604020202020204" pitchFamily="34" charset="0"/>
            </a:endParaRPr>
          </a:p>
        </p:txBody>
      </p:sp>
      <p:sp>
        <p:nvSpPr>
          <p:cNvPr id="7" name="6 CuadroTexto"/>
          <p:cNvSpPr txBox="1"/>
          <p:nvPr/>
        </p:nvSpPr>
        <p:spPr>
          <a:xfrm>
            <a:off x="5362079" y="1485436"/>
            <a:ext cx="805648" cy="246221"/>
          </a:xfrm>
          <a:prstGeom prst="rect">
            <a:avLst/>
          </a:prstGeom>
          <a:noFill/>
        </p:spPr>
        <p:txBody>
          <a:bodyPr wrap="square" rtlCol="0">
            <a:spAutoFit/>
          </a:bodyPr>
          <a:lstStyle/>
          <a:p>
            <a:r>
              <a:rPr lang="es-ES" sz="1000" b="1" dirty="0" smtClean="0">
                <a:latin typeface="Arial" panose="020B0604020202020204" pitchFamily="34" charset="0"/>
                <a:cs typeface="Arial" panose="020B0604020202020204" pitchFamily="34" charset="0"/>
              </a:rPr>
              <a:t>SLC38A5</a:t>
            </a:r>
            <a:endParaRPr lang="en-US" sz="1000" b="1" dirty="0">
              <a:latin typeface="Arial" panose="020B0604020202020204" pitchFamily="34" charset="0"/>
              <a:cs typeface="Arial" panose="020B0604020202020204" pitchFamily="34" charset="0"/>
            </a:endParaRPr>
          </a:p>
        </p:txBody>
      </p:sp>
      <p:sp>
        <p:nvSpPr>
          <p:cNvPr id="8" name="7 CuadroTexto"/>
          <p:cNvSpPr txBox="1"/>
          <p:nvPr/>
        </p:nvSpPr>
        <p:spPr>
          <a:xfrm rot="16200000">
            <a:off x="1028140" y="2887351"/>
            <a:ext cx="1748118" cy="230832"/>
          </a:xfrm>
          <a:prstGeom prst="rect">
            <a:avLst/>
          </a:prstGeom>
          <a:noFill/>
        </p:spPr>
        <p:txBody>
          <a:bodyPr wrap="square" rtlCol="0">
            <a:spAutoFit/>
          </a:bodyPr>
          <a:lstStyle/>
          <a:p>
            <a:r>
              <a:rPr lang="es-ES" sz="900" b="1" dirty="0" err="1" smtClean="0">
                <a:latin typeface="Arial" panose="020B0604020202020204" pitchFamily="34" charset="0"/>
                <a:cs typeface="Arial" panose="020B0604020202020204" pitchFamily="34" charset="0"/>
              </a:rPr>
              <a:t>Expression</a:t>
            </a:r>
            <a:r>
              <a:rPr lang="es-ES" sz="900" b="1" dirty="0" smtClean="0">
                <a:latin typeface="Arial" panose="020B0604020202020204" pitchFamily="34" charset="0"/>
                <a:cs typeface="Arial" panose="020B0604020202020204" pitchFamily="34" charset="0"/>
              </a:rPr>
              <a:t> – log2(TPM+1)</a:t>
            </a:r>
            <a:endParaRPr lang="en-US" sz="900" b="1" dirty="0">
              <a:latin typeface="Arial" panose="020B0604020202020204" pitchFamily="34" charset="0"/>
              <a:cs typeface="Arial" panose="020B0604020202020204" pitchFamily="34" charset="0"/>
            </a:endParaRPr>
          </a:p>
        </p:txBody>
      </p:sp>
      <p:sp>
        <p:nvSpPr>
          <p:cNvPr id="9" name="8 CuadroTexto"/>
          <p:cNvSpPr txBox="1"/>
          <p:nvPr/>
        </p:nvSpPr>
        <p:spPr>
          <a:xfrm rot="16200000">
            <a:off x="828971" y="2797191"/>
            <a:ext cx="2608121" cy="230832"/>
          </a:xfrm>
          <a:prstGeom prst="rect">
            <a:avLst/>
          </a:prstGeom>
          <a:noFill/>
        </p:spPr>
        <p:txBody>
          <a:bodyPr wrap="square" rtlCol="0">
            <a:spAutoFit/>
          </a:bodyPr>
          <a:lstStyle/>
          <a:p>
            <a:r>
              <a:rPr lang="es-ES" sz="900" b="1" dirty="0" smtClean="0">
                <a:latin typeface="Arial" panose="020B0604020202020204" pitchFamily="34" charset="0"/>
                <a:cs typeface="Arial" panose="020B0604020202020204" pitchFamily="34" charset="0"/>
              </a:rPr>
              <a:t>0               2              4              6              8</a:t>
            </a:r>
            <a:endParaRPr lang="en-US" sz="900" b="1" dirty="0">
              <a:latin typeface="Arial" panose="020B0604020202020204" pitchFamily="34" charset="0"/>
              <a:cs typeface="Arial" panose="020B0604020202020204" pitchFamily="34" charset="0"/>
            </a:endParaRPr>
          </a:p>
        </p:txBody>
      </p:sp>
      <p:sp>
        <p:nvSpPr>
          <p:cNvPr id="10" name="9 CuadroTexto"/>
          <p:cNvSpPr txBox="1"/>
          <p:nvPr/>
        </p:nvSpPr>
        <p:spPr>
          <a:xfrm>
            <a:off x="2377420" y="4205098"/>
            <a:ext cx="805648" cy="369332"/>
          </a:xfrm>
          <a:prstGeom prst="rect">
            <a:avLst/>
          </a:prstGeom>
          <a:noFill/>
        </p:spPr>
        <p:txBody>
          <a:bodyPr wrap="square" rtlCol="0">
            <a:spAutoFit/>
          </a:bodyPr>
          <a:lstStyle/>
          <a:p>
            <a:pPr algn="ctr"/>
            <a:r>
              <a:rPr lang="es-ES" sz="900" b="1" dirty="0" smtClean="0">
                <a:latin typeface="Arial" panose="020B0604020202020204" pitchFamily="34" charset="0"/>
                <a:cs typeface="Arial" panose="020B0604020202020204" pitchFamily="34" charset="0"/>
              </a:rPr>
              <a:t>Colon </a:t>
            </a:r>
            <a:r>
              <a:rPr lang="es-ES" sz="900" b="1" dirty="0" err="1" smtClean="0">
                <a:latin typeface="Arial" panose="020B0604020202020204" pitchFamily="34" charset="0"/>
                <a:cs typeface="Arial" panose="020B0604020202020204" pitchFamily="34" charset="0"/>
              </a:rPr>
              <a:t>cancer</a:t>
            </a:r>
            <a:endParaRPr lang="en-US" sz="900" b="1" dirty="0">
              <a:latin typeface="Arial" panose="020B0604020202020204" pitchFamily="34" charset="0"/>
              <a:cs typeface="Arial" panose="020B0604020202020204" pitchFamily="34" charset="0"/>
            </a:endParaRPr>
          </a:p>
        </p:txBody>
      </p:sp>
      <p:sp>
        <p:nvSpPr>
          <p:cNvPr id="11" name="10 CuadroTexto"/>
          <p:cNvSpPr txBox="1"/>
          <p:nvPr/>
        </p:nvSpPr>
        <p:spPr>
          <a:xfrm>
            <a:off x="2834630" y="4205093"/>
            <a:ext cx="805648" cy="369332"/>
          </a:xfrm>
          <a:prstGeom prst="rect">
            <a:avLst/>
          </a:prstGeom>
          <a:noFill/>
        </p:spPr>
        <p:txBody>
          <a:bodyPr wrap="square" rtlCol="0">
            <a:spAutoFit/>
          </a:bodyPr>
          <a:lstStyle/>
          <a:p>
            <a:pPr algn="ctr"/>
            <a:r>
              <a:rPr lang="es-ES" sz="900" b="1" dirty="0" smtClean="0">
                <a:latin typeface="Arial" panose="020B0604020202020204" pitchFamily="34" charset="0"/>
                <a:cs typeface="Arial" panose="020B0604020202020204" pitchFamily="34" charset="0"/>
              </a:rPr>
              <a:t>Normal colon</a:t>
            </a:r>
            <a:endParaRPr lang="en-US" sz="900" b="1" dirty="0">
              <a:latin typeface="Arial" panose="020B0604020202020204" pitchFamily="34" charset="0"/>
              <a:cs typeface="Arial" panose="020B0604020202020204" pitchFamily="34" charset="0"/>
            </a:endParaRPr>
          </a:p>
        </p:txBody>
      </p:sp>
      <p:sp>
        <p:nvSpPr>
          <p:cNvPr id="12" name="CuadroTexto 69">
            <a:extLst>
              <a:ext uri="{FF2B5EF4-FFF2-40B4-BE49-F238E27FC236}">
                <a16:creationId xmlns:a16="http://schemas.microsoft.com/office/drawing/2014/main" id="{8EFDA533-DFA1-9B62-93FF-A35781C63A3A}"/>
              </a:ext>
            </a:extLst>
          </p:cNvPr>
          <p:cNvSpPr txBox="1"/>
          <p:nvPr/>
        </p:nvSpPr>
        <p:spPr>
          <a:xfrm>
            <a:off x="1781653" y="1410557"/>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A</a:t>
            </a:r>
            <a:endParaRPr lang="en-GB" b="1" dirty="0">
              <a:latin typeface="Arial" panose="020B0604020202020204" pitchFamily="34" charset="0"/>
              <a:cs typeface="Arial" panose="020B0604020202020204" pitchFamily="34" charset="0"/>
            </a:endParaRPr>
          </a:p>
        </p:txBody>
      </p:sp>
      <p:sp>
        <p:nvSpPr>
          <p:cNvPr id="13" name="CuadroTexto 69">
            <a:extLst>
              <a:ext uri="{FF2B5EF4-FFF2-40B4-BE49-F238E27FC236}">
                <a16:creationId xmlns:a16="http://schemas.microsoft.com/office/drawing/2014/main" id="{8EFDA533-DFA1-9B62-93FF-A35781C63A3A}"/>
              </a:ext>
            </a:extLst>
          </p:cNvPr>
          <p:cNvSpPr txBox="1"/>
          <p:nvPr/>
        </p:nvSpPr>
        <p:spPr>
          <a:xfrm>
            <a:off x="4013869" y="1423880"/>
            <a:ext cx="351378" cy="369332"/>
          </a:xfrm>
          <a:prstGeom prst="rect">
            <a:avLst/>
          </a:prstGeom>
          <a:noFill/>
        </p:spPr>
        <p:txBody>
          <a:bodyPr wrap="none" rtlCol="0">
            <a:spAutoFit/>
          </a:bodyPr>
          <a:lstStyle/>
          <a:p>
            <a:r>
              <a:rPr lang="es-ES" b="1" dirty="0" smtClean="0">
                <a:latin typeface="Arial" panose="020B0604020202020204" pitchFamily="34" charset="0"/>
                <a:cs typeface="Arial" panose="020B0604020202020204" pitchFamily="34" charset="0"/>
              </a:rPr>
              <a:t>B</a:t>
            </a: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5053692"/>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47887</TotalTime>
  <Words>1016</Words>
  <Application>Microsoft Office PowerPoint</Application>
  <PresentationFormat>Presentación en pantalla (4:3)</PresentationFormat>
  <Paragraphs>191</Paragraphs>
  <Slides>7</Slides>
  <Notes>0</Notes>
  <HiddenSlides>0</HiddenSlides>
  <MMClips>0</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7</vt:i4>
      </vt:variant>
    </vt:vector>
  </HeadingPairs>
  <TitlesOfParts>
    <vt:vector size="12" baseType="lpstr">
      <vt:lpstr>Arial</vt:lpstr>
      <vt:lpstr>Calibri</vt:lpstr>
      <vt:lpstr>Calibri Light</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Robles Sebastián</dc:creator>
  <cp:lastModifiedBy>Propietario</cp:lastModifiedBy>
  <cp:revision>234</cp:revision>
  <cp:lastPrinted>2024-04-08T07:24:37Z</cp:lastPrinted>
  <dcterms:created xsi:type="dcterms:W3CDTF">2023-11-08T11:12:05Z</dcterms:created>
  <dcterms:modified xsi:type="dcterms:W3CDTF">2024-10-22T10:17:53Z</dcterms:modified>
</cp:coreProperties>
</file>