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1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FD075-B77A-424B-B807-AA9FAA09AA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7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AE33C212-2E97-ED0D-0AAD-FE02314F379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1544" b="40637"/>
          <a:stretch/>
        </p:blipFill>
        <p:spPr>
          <a:xfrm>
            <a:off x="-68741" y="156154"/>
            <a:ext cx="4413504" cy="633744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80E917F-E37B-4BCB-9A22-0DA4F70C5A4B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41544" b="40637"/>
          <a:stretch/>
        </p:blipFill>
        <p:spPr>
          <a:xfrm>
            <a:off x="68226" y="315758"/>
            <a:ext cx="4432521" cy="618628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1310032-E3A4-D4D8-B08D-1D5C548F5D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43657" b="40533"/>
          <a:stretch/>
        </p:blipFill>
        <p:spPr>
          <a:xfrm>
            <a:off x="3693206" y="117716"/>
            <a:ext cx="4272324" cy="637588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E2E9C3F-70B0-CFD3-CE67-D3DF044B1D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43657" b="40533"/>
          <a:stretch/>
        </p:blipFill>
        <p:spPr>
          <a:xfrm>
            <a:off x="3834412" y="292608"/>
            <a:ext cx="4272299" cy="620099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B450DCE-D21B-15CF-7D01-2FE60F8366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r="41544" b="40844"/>
          <a:stretch/>
        </p:blipFill>
        <p:spPr>
          <a:xfrm>
            <a:off x="7552266" y="133709"/>
            <a:ext cx="4432521" cy="6342542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36F996C-DFD3-6C2E-C8A8-FA725898EC10}"/>
              </a:ext>
            </a:extLst>
          </p:cNvPr>
          <p:cNvPicPr>
            <a:picLocks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r="43723" b="40844"/>
          <a:stretch/>
        </p:blipFill>
        <p:spPr>
          <a:xfrm>
            <a:off x="7698522" y="315758"/>
            <a:ext cx="4267249" cy="616471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76ACE32-AA27-AB13-1E85-BC92BC9E8AF7}"/>
              </a:ext>
            </a:extLst>
          </p:cNvPr>
          <p:cNvSpPr txBox="1"/>
          <p:nvPr/>
        </p:nvSpPr>
        <p:spPr>
          <a:xfrm>
            <a:off x="10480638" y="551245"/>
            <a:ext cx="134395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 dirty="0">
                <a:solidFill>
                  <a:srgbClr val="AFD777"/>
                </a:solidFill>
              </a:rPr>
              <a:t>■</a:t>
            </a:r>
            <a:r>
              <a:rPr lang="en-US" sz="1050" i="1" dirty="0" err="1"/>
              <a:t>copia</a:t>
            </a:r>
            <a:endParaRPr lang="en-US" sz="1050" i="1" dirty="0"/>
          </a:p>
          <a:p>
            <a:r>
              <a:rPr lang="ja-JP" altLang="en-US" sz="1050" dirty="0">
                <a:solidFill>
                  <a:srgbClr val="F16A6E"/>
                </a:solidFill>
              </a:rPr>
              <a:t>■</a:t>
            </a:r>
            <a:r>
              <a:rPr lang="en-US" sz="1050" i="1" dirty="0"/>
              <a:t>gypsy</a:t>
            </a:r>
            <a:r>
              <a:rPr lang="en-US" sz="1050" dirty="0"/>
              <a:t> </a:t>
            </a:r>
          </a:p>
          <a:p>
            <a:r>
              <a:rPr lang="ja-JP" altLang="en-US" sz="1050" dirty="0">
                <a:solidFill>
                  <a:srgbClr val="FEC534"/>
                </a:solidFill>
              </a:rPr>
              <a:t>■</a:t>
            </a:r>
            <a:r>
              <a:rPr lang="en-US" sz="1050" dirty="0"/>
              <a:t>Unclassified LTR</a:t>
            </a:r>
          </a:p>
          <a:p>
            <a:endParaRPr lang="en-US" altLang="ja-JP" sz="1050" dirty="0"/>
          </a:p>
          <a:p>
            <a:r>
              <a:rPr lang="en-US" altLang="ja-JP" sz="1050" dirty="0"/>
              <a:t>I = IR29, </a:t>
            </a:r>
          </a:p>
          <a:p>
            <a:r>
              <a:rPr lang="en-US" altLang="ja-JP" sz="1050" dirty="0"/>
              <a:t>P = Pokkali</a:t>
            </a:r>
            <a:r>
              <a:rPr lang="ja-JP" altLang="en-US" sz="1050" dirty="0"/>
              <a:t>　</a:t>
            </a:r>
            <a:r>
              <a:rPr lang="ja-JP" altLang="en-US" sz="1050" dirty="0">
                <a:solidFill>
                  <a:srgbClr val="FEC534"/>
                </a:solidFill>
              </a:rPr>
              <a:t> </a:t>
            </a:r>
            <a:endParaRPr lang="en-US" altLang="ja-JP" sz="1050" dirty="0">
              <a:solidFill>
                <a:srgbClr val="FEC534"/>
              </a:solidFill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14B1A93-90DC-5248-A0CD-0B88A3481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270779"/>
              </p:ext>
            </p:extLst>
          </p:nvPr>
        </p:nvGraphicFramePr>
        <p:xfrm>
          <a:off x="649651" y="6476251"/>
          <a:ext cx="3581879" cy="316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921">
                  <a:extLst>
                    <a:ext uri="{9D8B030D-6E8A-4147-A177-3AD203B41FA5}">
                      <a16:colId xmlns:a16="http://schemas.microsoft.com/office/drawing/2014/main" val="3590435292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766532194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135491119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044599867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937634894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2813005619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1505800455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590610518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755786045"/>
                    </a:ext>
                  </a:extLst>
                </a:gridCol>
                <a:gridCol w="326748">
                  <a:extLst>
                    <a:ext uri="{9D8B030D-6E8A-4147-A177-3AD203B41FA5}">
                      <a16:colId xmlns:a16="http://schemas.microsoft.com/office/drawing/2014/main" val="3036950874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1409481798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4022819927"/>
                    </a:ext>
                  </a:extLst>
                </a:gridCol>
              </a:tblGrid>
              <a:tr h="62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658983"/>
                  </a:ext>
                </a:extLst>
              </a:tr>
              <a:tr h="62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22015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27122CBF-D7A2-4ACF-D858-0BAB8FE7A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967613"/>
              </p:ext>
            </p:extLst>
          </p:nvPr>
        </p:nvGraphicFramePr>
        <p:xfrm>
          <a:off x="4421326" y="6474129"/>
          <a:ext cx="3581879" cy="316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921">
                  <a:extLst>
                    <a:ext uri="{9D8B030D-6E8A-4147-A177-3AD203B41FA5}">
                      <a16:colId xmlns:a16="http://schemas.microsoft.com/office/drawing/2014/main" val="3590435292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766532194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135491119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044599867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937634894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2813005619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1505800455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590610518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755786045"/>
                    </a:ext>
                  </a:extLst>
                </a:gridCol>
                <a:gridCol w="326748">
                  <a:extLst>
                    <a:ext uri="{9D8B030D-6E8A-4147-A177-3AD203B41FA5}">
                      <a16:colId xmlns:a16="http://schemas.microsoft.com/office/drawing/2014/main" val="3036950874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1409481798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4022819927"/>
                    </a:ext>
                  </a:extLst>
                </a:gridCol>
              </a:tblGrid>
              <a:tr h="62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658983"/>
                  </a:ext>
                </a:extLst>
              </a:tr>
              <a:tr h="62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2201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200772A5-6183-9F50-397F-2D26FC8098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133562"/>
              </p:ext>
            </p:extLst>
          </p:nvPr>
        </p:nvGraphicFramePr>
        <p:xfrm>
          <a:off x="8295980" y="6454673"/>
          <a:ext cx="3581879" cy="316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921">
                  <a:extLst>
                    <a:ext uri="{9D8B030D-6E8A-4147-A177-3AD203B41FA5}">
                      <a16:colId xmlns:a16="http://schemas.microsoft.com/office/drawing/2014/main" val="3590435292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766532194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135491119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044599867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937634894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2813005619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1505800455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590610518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3755786045"/>
                    </a:ext>
                  </a:extLst>
                </a:gridCol>
                <a:gridCol w="326748">
                  <a:extLst>
                    <a:ext uri="{9D8B030D-6E8A-4147-A177-3AD203B41FA5}">
                      <a16:colId xmlns:a16="http://schemas.microsoft.com/office/drawing/2014/main" val="3036950874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1409481798"/>
                    </a:ext>
                  </a:extLst>
                </a:gridCol>
                <a:gridCol w="295921">
                  <a:extLst>
                    <a:ext uri="{9D8B030D-6E8A-4147-A177-3AD203B41FA5}">
                      <a16:colId xmlns:a16="http://schemas.microsoft.com/office/drawing/2014/main" val="4022819927"/>
                    </a:ext>
                  </a:extLst>
                </a:gridCol>
              </a:tblGrid>
              <a:tr h="62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 P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658983"/>
                  </a:ext>
                </a:extLst>
              </a:tr>
              <a:tr h="62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5358" marR="5358" marT="563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22015"/>
                  </a:ext>
                </a:extLst>
              </a:tr>
            </a:tbl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39ED33A4-64D7-C2D6-08CB-ED2646104591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13. </a:t>
            </a:r>
            <a:r>
              <a:rPr lang="en-US" b="1" dirty="0">
                <a:solidFill>
                  <a:srgbClr val="0000FF"/>
                </a:solidFill>
              </a:rPr>
              <a:t>Distribution of </a:t>
            </a:r>
            <a:r>
              <a:rPr lang="en-US" b="1" dirty="0" err="1">
                <a:solidFill>
                  <a:srgbClr val="0000FF"/>
                </a:solidFill>
              </a:rPr>
              <a:t>copia</a:t>
            </a:r>
            <a:r>
              <a:rPr lang="en-US" b="1" dirty="0">
                <a:solidFill>
                  <a:srgbClr val="0000FF"/>
                </a:solidFill>
              </a:rPr>
              <a:t>, gypsy and unclassified LTR in parental genomes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52D614E-51D0-76E1-69B0-7EDF226D02B6}"/>
              </a:ext>
            </a:extLst>
          </p:cNvPr>
          <p:cNvSpPr txBox="1"/>
          <p:nvPr/>
        </p:nvSpPr>
        <p:spPr>
          <a:xfrm>
            <a:off x="-70315" y="6423151"/>
            <a:ext cx="8185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50" dirty="0"/>
              <a:t>Genome</a:t>
            </a:r>
          </a:p>
          <a:p>
            <a:pPr algn="r"/>
            <a:r>
              <a:rPr lang="en-US" sz="1050" dirty="0"/>
              <a:t>Chr#</a:t>
            </a:r>
          </a:p>
        </p:txBody>
      </p:sp>
    </p:spTree>
    <p:extLst>
      <p:ext uri="{BB962C8B-B14F-4D97-AF65-F5344CB8AC3E}">
        <p14:creationId xmlns:p14="http://schemas.microsoft.com/office/powerpoint/2010/main" val="466579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141</Words>
  <Application>Microsoft Office PowerPoint</Application>
  <PresentationFormat>Widescreen</PresentationFormat>
  <Paragraphs>82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2024-10-18T13:37:48Z</dcterms:modified>
</cp:coreProperties>
</file>