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1165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542A8EB-1EF3-4E6B-881D-1304AF5DA9FB}" v="81" dt="2024-10-02T21:26:45.6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48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318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ECD535-17A6-4176-929C-33932DBB3A30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1FD075-B77A-424B-B807-AA9FAA09AA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732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317BD-A9AC-4FD4-810B-1F614379445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309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7124E-E0C7-843E-E459-A7BD95D15B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E126BD-ABE1-5806-45F2-808265C995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1B1FF7-A495-D5F7-1F14-996763738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396FF3-5A88-8033-7822-1D7C06FEF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C9EEA-5A72-01E2-4FDA-612CC66F8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249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771DF-0060-6623-0F5D-C20BD1F76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76526A-C925-29C0-0B1C-5FB95AA294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1BC122-5C79-3079-828F-F04E2EA18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000EF6-16E8-91F5-4120-87F0B403B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A93DEF-C2C8-4D4A-AE5F-780F25328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473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35F44-4210-E260-C0F9-84E5AE326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D0EA16-3830-0793-84E4-B76535A713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9E7880-B91A-8F8A-DA69-8EBC49E8F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6CC813-0A7F-9C7E-35C1-C1D26F9E1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77E573-B4C2-F37B-5DF9-F351F1558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81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3737B-7ED4-10E5-B3C4-9E98C618D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65E9FD-E19E-BB09-F9B2-06C05C63BA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794BA-F732-0C72-FCCD-B59E7567B1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B8CD79-BF4C-06E8-EFB7-C31F60D16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7EE08A-2918-77D9-8920-6799B3490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0C9920-6818-F8A1-B312-F343A9FB0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915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70E3A-CCF9-A5DF-D306-B3FBAE69A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2A3545-D88A-B50D-8597-05EEF49C2A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33F41F-7F36-CD49-199A-DDC49F398E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16245E-81E9-3070-9DCD-B7293044AA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38B23F-0AD4-5ABF-E7E1-EB51BC77E4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DBF381-943F-5A28-6388-217C67107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21A2E5-0A2B-54B0-44FB-BAB5B9187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488255-985D-769D-10E8-505A9B59F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68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ECC65-386A-D070-4248-23213B02D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0FE621-FFD6-BE71-9364-A1D9DD692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D6A4E9-8F75-D278-E757-9E3CF8B5F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9B7F4C-12C0-21C5-E0CB-D5E1F3749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956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7A0C31-7963-B3CE-3590-5BFBE7FF4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D6D841-CFC5-96A2-5CE3-403B2AEE9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2B3397-3091-C8F6-1AF2-1862AB07C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810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E097A-B972-4C4F-2B01-8E0B94205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5F34CD-E76E-1428-0525-F7BC4D6823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C4ED9F-9DFE-FE2B-9C83-B72708294F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C6CA4C-085F-ABAB-31D2-33103E25B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83DE17-86D9-CFB0-23B6-B208699A3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1BA129-609C-E4D5-87F4-CFFB4309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85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E5367-2E6F-8C97-868D-9819585AB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732462-57C7-0B83-E411-52CCBBEB9F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E56B22-F10D-2787-103E-1AE9766E2D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B91438-5668-50C8-6710-B838B37545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606D00-17F7-C653-C2C5-A4A5BF355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BC423F-5702-C80D-BEE9-B6706E8AA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64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2ACB6-2E56-42D8-F833-9440862D7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19CAAC-F9AE-DF86-E04D-F13D669F4B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1C8D6D-30A4-6B81-C271-379B25F29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668FE1-A105-A9F4-9E4A-F6E3DD538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B7F0C-CA70-EE81-539D-BE1EAD56E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207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0F5B950-97BB-D2E0-5A0B-7C2D02EE12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D3C89D-52DC-F31E-EE22-F6F8CE7395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F6C6E6-EEA2-FB26-4B5C-96585A378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749110-500E-5437-A060-FF9EFB03C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4C328D-CD82-BD95-5119-575577A04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338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EB8D42-F219-237F-5917-DC0B79729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EFFF5D-5E67-C035-B3AB-1BA5CA9475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E8152C-44B6-0DD1-E279-78E151BB5A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F6B46E-63EC-073F-D41A-CA29E4DFA4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0BCC3-580B-3171-4B46-9BAFFF21F4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114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emf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537409" y="52827"/>
            <a:ext cx="1130960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/>
              <a:t> chr01     chr02</a:t>
            </a:r>
            <a:r>
              <a:rPr lang="en-US" b="1">
                <a:solidFill>
                  <a:prstClr val="black"/>
                </a:solidFill>
              </a:rPr>
              <a:t>     </a:t>
            </a:r>
            <a:r>
              <a:rPr lang="en-US" b="1"/>
              <a:t>chr03     chr04     chr05    </a:t>
            </a:r>
            <a:r>
              <a:rPr lang="en-US" b="1" baseline="0"/>
              <a:t> chr06     chr07    chr08     chr09     chr10     chr11     chr12</a:t>
            </a:r>
            <a:endParaRPr lang="en-US" b="1"/>
          </a:p>
        </p:txBody>
      </p:sp>
      <p:sp>
        <p:nvSpPr>
          <p:cNvPr id="45" name="Rectangle 44"/>
          <p:cNvSpPr/>
          <p:nvPr/>
        </p:nvSpPr>
        <p:spPr>
          <a:xfrm>
            <a:off x="8882377" y="6498754"/>
            <a:ext cx="17684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/>
              <a:t>Reference: Nipponbare</a:t>
            </a:r>
          </a:p>
        </p:txBody>
      </p:sp>
      <p:sp>
        <p:nvSpPr>
          <p:cNvPr id="50" name="Rectangle 49"/>
          <p:cNvSpPr/>
          <p:nvPr/>
        </p:nvSpPr>
        <p:spPr>
          <a:xfrm>
            <a:off x="8103387" y="6079993"/>
            <a:ext cx="32704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en-US" sz="1200"/>
          </a:p>
          <a:p>
            <a:pPr algn="ctr"/>
            <a:r>
              <a:rPr lang="en-US" sz="1200"/>
              <a:t>inheritance bias of parentally specific variants</a:t>
            </a:r>
            <a:endParaRPr lang="en-US" sz="1200" b="1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/>
          <a:srcRect l="4603" t="8027" r="72759" b="80935"/>
          <a:stretch/>
        </p:blipFill>
        <p:spPr>
          <a:xfrm>
            <a:off x="8548957" y="5739318"/>
            <a:ext cx="2215661" cy="550055"/>
          </a:xfrm>
          <a:prstGeom prst="rect">
            <a:avLst/>
          </a:prstGeom>
        </p:spPr>
      </p:pic>
      <p:sp>
        <p:nvSpPr>
          <p:cNvPr id="51" name="Rectangle 50"/>
          <p:cNvSpPr/>
          <p:nvPr/>
        </p:nvSpPr>
        <p:spPr>
          <a:xfrm>
            <a:off x="500648" y="374291"/>
            <a:ext cx="1130960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/>
              <a:t>P</a:t>
            </a:r>
            <a:r>
              <a:rPr lang="en-US" sz="1100" b="1" baseline="-25000"/>
              <a:t>1 </a:t>
            </a:r>
            <a:r>
              <a:rPr lang="en-US" sz="1100" b="1"/>
              <a:t>P</a:t>
            </a:r>
            <a:r>
              <a:rPr lang="en-US" sz="1100" b="1" baseline="-25000"/>
              <a:t>2 </a:t>
            </a:r>
            <a:r>
              <a:rPr lang="en-US" sz="1100" b="1"/>
              <a:t>A B C D P</a:t>
            </a:r>
            <a:r>
              <a:rPr lang="en-US" sz="1100" b="1" baseline="-25000"/>
              <a:t>1 </a:t>
            </a:r>
            <a:r>
              <a:rPr lang="en-US" sz="1100" b="1"/>
              <a:t>P</a:t>
            </a:r>
            <a:r>
              <a:rPr lang="en-US" sz="1100" b="1" baseline="-25000"/>
              <a:t>2 </a:t>
            </a:r>
            <a:r>
              <a:rPr lang="en-US" sz="1100" b="1"/>
              <a:t>A B C D</a:t>
            </a:r>
            <a:r>
              <a:rPr lang="en-US" sz="900" b="1"/>
              <a:t>  </a:t>
            </a:r>
            <a:r>
              <a:rPr lang="en-US" sz="1100" b="1"/>
              <a:t>P</a:t>
            </a:r>
            <a:r>
              <a:rPr lang="en-US" sz="1100" b="1" baseline="-25000"/>
              <a:t>1 </a:t>
            </a:r>
            <a:r>
              <a:rPr lang="en-US" sz="1100" b="1"/>
              <a:t>P</a:t>
            </a:r>
            <a:r>
              <a:rPr lang="en-US" sz="1100" b="1" baseline="-25000"/>
              <a:t>2 </a:t>
            </a:r>
            <a:r>
              <a:rPr lang="en-US" sz="1100" b="1"/>
              <a:t>A B C D</a:t>
            </a:r>
            <a:r>
              <a:rPr lang="en-US" sz="900" b="1"/>
              <a:t>  </a:t>
            </a:r>
            <a:r>
              <a:rPr lang="en-US" sz="1100" b="1"/>
              <a:t>P</a:t>
            </a:r>
            <a:r>
              <a:rPr lang="en-US" sz="1100" b="1" baseline="-25000"/>
              <a:t>1 </a:t>
            </a:r>
            <a:r>
              <a:rPr lang="en-US" sz="1100" b="1"/>
              <a:t>P</a:t>
            </a:r>
            <a:r>
              <a:rPr lang="en-US" sz="1100" b="1" baseline="-25000"/>
              <a:t>2 </a:t>
            </a:r>
            <a:r>
              <a:rPr lang="en-US" sz="1100" b="1"/>
              <a:t>A B C D</a:t>
            </a:r>
            <a:r>
              <a:rPr lang="en-US" sz="800" b="1"/>
              <a:t>  </a:t>
            </a:r>
            <a:r>
              <a:rPr lang="en-US" sz="1100" b="1"/>
              <a:t>P</a:t>
            </a:r>
            <a:r>
              <a:rPr lang="en-US" sz="1100" b="1" baseline="-25000"/>
              <a:t>1 </a:t>
            </a:r>
            <a:r>
              <a:rPr lang="en-US" sz="1100" b="1"/>
              <a:t>P</a:t>
            </a:r>
            <a:r>
              <a:rPr lang="en-US" sz="1100" b="1" baseline="-25000"/>
              <a:t>2 </a:t>
            </a:r>
            <a:r>
              <a:rPr lang="en-US" sz="1100" b="1"/>
              <a:t>A B C D</a:t>
            </a:r>
            <a:r>
              <a:rPr lang="en-US" sz="800" b="1"/>
              <a:t>  </a:t>
            </a:r>
            <a:r>
              <a:rPr lang="en-US" sz="1100" b="1"/>
              <a:t>P</a:t>
            </a:r>
            <a:r>
              <a:rPr lang="en-US" sz="1100" b="1" baseline="-25000"/>
              <a:t>1 </a:t>
            </a:r>
            <a:r>
              <a:rPr lang="en-US" sz="1100" b="1"/>
              <a:t>P</a:t>
            </a:r>
            <a:r>
              <a:rPr lang="en-US" sz="1100" b="1" baseline="-25000"/>
              <a:t>2 </a:t>
            </a:r>
            <a:r>
              <a:rPr lang="en-US" sz="1100" b="1"/>
              <a:t>A B C D P</a:t>
            </a:r>
            <a:r>
              <a:rPr lang="en-US" sz="1100" b="1" baseline="-25000"/>
              <a:t>1 </a:t>
            </a:r>
            <a:r>
              <a:rPr lang="en-US" sz="1100" b="1"/>
              <a:t>P</a:t>
            </a:r>
            <a:r>
              <a:rPr lang="en-US" sz="1100" b="1" baseline="-25000"/>
              <a:t>2 </a:t>
            </a:r>
            <a:r>
              <a:rPr lang="en-US" sz="1100" b="1"/>
              <a:t>A B C D</a:t>
            </a:r>
            <a:r>
              <a:rPr lang="en-US" sz="800" b="1"/>
              <a:t>  </a:t>
            </a:r>
            <a:r>
              <a:rPr lang="en-US" sz="1100" b="1"/>
              <a:t>P</a:t>
            </a:r>
            <a:r>
              <a:rPr lang="en-US" sz="1100" b="1" baseline="-25000"/>
              <a:t>1 </a:t>
            </a:r>
            <a:r>
              <a:rPr lang="en-US" sz="1100" b="1"/>
              <a:t>P</a:t>
            </a:r>
            <a:r>
              <a:rPr lang="en-US" sz="1100" b="1" baseline="-25000"/>
              <a:t>2 </a:t>
            </a:r>
            <a:r>
              <a:rPr lang="en-US" sz="1100" b="1"/>
              <a:t>A B C D</a:t>
            </a:r>
            <a:r>
              <a:rPr lang="en-US" sz="700" b="1"/>
              <a:t> </a:t>
            </a:r>
            <a:r>
              <a:rPr lang="en-US" sz="1100" b="1"/>
              <a:t> P</a:t>
            </a:r>
            <a:r>
              <a:rPr lang="en-US" sz="1100" b="1" baseline="-25000"/>
              <a:t>1 </a:t>
            </a:r>
            <a:r>
              <a:rPr lang="en-US" sz="1100" b="1"/>
              <a:t>P</a:t>
            </a:r>
            <a:r>
              <a:rPr lang="en-US" sz="1100" b="1" baseline="-25000"/>
              <a:t>2 </a:t>
            </a:r>
            <a:r>
              <a:rPr lang="en-US" sz="1100" b="1"/>
              <a:t>A B C D</a:t>
            </a:r>
            <a:r>
              <a:rPr lang="en-US" sz="700" b="1"/>
              <a:t>  </a:t>
            </a:r>
            <a:r>
              <a:rPr lang="en-US" sz="1100" b="1"/>
              <a:t>P</a:t>
            </a:r>
            <a:r>
              <a:rPr lang="en-US" sz="1100" b="1" baseline="-25000"/>
              <a:t>1 </a:t>
            </a:r>
            <a:r>
              <a:rPr lang="en-US" sz="1100" b="1"/>
              <a:t>P</a:t>
            </a:r>
            <a:r>
              <a:rPr lang="en-US" sz="1100" b="1" baseline="-25000"/>
              <a:t>2 </a:t>
            </a:r>
            <a:r>
              <a:rPr lang="en-US" sz="1100" b="1"/>
              <a:t>A B C D P</a:t>
            </a:r>
            <a:r>
              <a:rPr lang="en-US" sz="1100" b="1" baseline="-25000"/>
              <a:t>1 </a:t>
            </a:r>
            <a:r>
              <a:rPr lang="en-US" sz="1100" b="1"/>
              <a:t>P</a:t>
            </a:r>
            <a:r>
              <a:rPr lang="en-US" sz="1100" b="1" baseline="-25000"/>
              <a:t>2 </a:t>
            </a:r>
            <a:r>
              <a:rPr lang="en-US" sz="1100" b="1"/>
              <a:t>A B C D</a:t>
            </a:r>
            <a:r>
              <a:rPr lang="en-US" sz="800" b="1"/>
              <a:t>  </a:t>
            </a:r>
            <a:r>
              <a:rPr lang="en-US" sz="1100" b="1"/>
              <a:t>P</a:t>
            </a:r>
            <a:r>
              <a:rPr lang="en-US" sz="1100" b="1" baseline="-25000"/>
              <a:t>1 </a:t>
            </a:r>
            <a:r>
              <a:rPr lang="en-US" sz="1100" b="1"/>
              <a:t>P</a:t>
            </a:r>
            <a:r>
              <a:rPr lang="en-US" sz="1100" b="1" baseline="-25000"/>
              <a:t>2 </a:t>
            </a:r>
            <a:r>
              <a:rPr lang="en-US" sz="1100" b="1"/>
              <a:t>A B C D</a:t>
            </a:r>
          </a:p>
        </p:txBody>
      </p:sp>
      <p:sp>
        <p:nvSpPr>
          <p:cNvPr id="62" name="Rectangle 61"/>
          <p:cNvSpPr/>
          <p:nvPr/>
        </p:nvSpPr>
        <p:spPr>
          <a:xfrm>
            <a:off x="8184635" y="5733192"/>
            <a:ext cx="316785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/>
              <a:t>IR29                                                 Pokkali</a:t>
            </a:r>
          </a:p>
        </p:txBody>
      </p:sp>
      <p:pic>
        <p:nvPicPr>
          <p:cNvPr id="64" name="Picture 63"/>
          <p:cNvPicPr>
            <a:picLocks noChangeAspect="1"/>
          </p:cNvPicPr>
          <p:nvPr/>
        </p:nvPicPr>
        <p:blipFill rotWithShape="1">
          <a:blip r:embed="rId3"/>
          <a:srcRect l="4603" t="8027" r="83337" b="84831"/>
          <a:stretch/>
        </p:blipFill>
        <p:spPr>
          <a:xfrm flipH="1">
            <a:off x="9302746" y="4725804"/>
            <a:ext cx="1168639" cy="352401"/>
          </a:xfrm>
          <a:prstGeom prst="rect">
            <a:avLst/>
          </a:prstGeom>
        </p:spPr>
      </p:pic>
      <p:pic>
        <p:nvPicPr>
          <p:cNvPr id="65" name="Picture 64"/>
          <p:cNvPicPr>
            <a:picLocks noChangeAspect="1"/>
          </p:cNvPicPr>
          <p:nvPr/>
        </p:nvPicPr>
        <p:blipFill rotWithShape="1">
          <a:blip r:embed="rId3"/>
          <a:srcRect l="14977" t="8027" r="72759" b="84831"/>
          <a:stretch/>
        </p:blipFill>
        <p:spPr>
          <a:xfrm>
            <a:off x="9301018" y="4987675"/>
            <a:ext cx="1200234" cy="355925"/>
          </a:xfrm>
          <a:prstGeom prst="rect">
            <a:avLst/>
          </a:prstGeom>
        </p:spPr>
      </p:pic>
      <p:sp>
        <p:nvSpPr>
          <p:cNvPr id="66" name="Rectangle 65"/>
          <p:cNvSpPr/>
          <p:nvPr/>
        </p:nvSpPr>
        <p:spPr>
          <a:xfrm>
            <a:off x="9256449" y="5254613"/>
            <a:ext cx="130997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1"/>
              <a:t>0          50       100</a:t>
            </a:r>
          </a:p>
        </p:txBody>
      </p:sp>
      <p:sp>
        <p:nvSpPr>
          <p:cNvPr id="67" name="Rectangle 66"/>
          <p:cNvSpPr/>
          <p:nvPr/>
        </p:nvSpPr>
        <p:spPr>
          <a:xfrm>
            <a:off x="8628640" y="4718651"/>
            <a:ext cx="723340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200" b="1"/>
              <a:t>IR29</a:t>
            </a:r>
          </a:p>
          <a:p>
            <a:pPr algn="r"/>
            <a:endParaRPr lang="en-US" sz="300" b="1"/>
          </a:p>
          <a:p>
            <a:pPr algn="r"/>
            <a:r>
              <a:rPr lang="en-US" sz="1200" b="1"/>
              <a:t>Pokkali</a:t>
            </a:r>
          </a:p>
        </p:txBody>
      </p:sp>
      <p:sp>
        <p:nvSpPr>
          <p:cNvPr id="68" name="Rectangle 67"/>
          <p:cNvSpPr/>
          <p:nvPr/>
        </p:nvSpPr>
        <p:spPr>
          <a:xfrm>
            <a:off x="8780752" y="5393052"/>
            <a:ext cx="20249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00"/>
              <a:t>Frequency</a:t>
            </a:r>
            <a:r>
              <a:rPr lang="en-US" sz="800" baseline="0"/>
              <a:t> of parentally specific variants</a:t>
            </a:r>
          </a:p>
          <a:p>
            <a:pPr algn="ctr"/>
            <a:r>
              <a:rPr lang="en-US" sz="800" baseline="0"/>
              <a:t> (per 100kb</a:t>
            </a:r>
            <a:r>
              <a:rPr lang="en-US" sz="800"/>
              <a:t>)</a:t>
            </a:r>
          </a:p>
        </p:txBody>
      </p:sp>
      <p:sp>
        <p:nvSpPr>
          <p:cNvPr id="69" name="Rectangle 68"/>
          <p:cNvSpPr/>
          <p:nvPr/>
        </p:nvSpPr>
        <p:spPr>
          <a:xfrm>
            <a:off x="3161442" y="6406421"/>
            <a:ext cx="280076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1"/>
              <a:t>P1: IR29, P2: Pokkali,</a:t>
            </a:r>
          </a:p>
          <a:p>
            <a:r>
              <a:rPr lang="en-US" sz="1100" b="1"/>
              <a:t>A: FL478, B: FL510,</a:t>
            </a:r>
            <a:r>
              <a:rPr lang="en-US" sz="1100" b="1" baseline="0"/>
              <a:t> C: FL499, D: FL454</a:t>
            </a:r>
            <a:endParaRPr lang="en-US" sz="1100" b="1"/>
          </a:p>
        </p:txBody>
      </p:sp>
      <p:cxnSp>
        <p:nvCxnSpPr>
          <p:cNvPr id="46" name="Straight Connector 45"/>
          <p:cNvCxnSpPr/>
          <p:nvPr/>
        </p:nvCxnSpPr>
        <p:spPr>
          <a:xfrm>
            <a:off x="581788" y="374022"/>
            <a:ext cx="87002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1499884" y="372182"/>
            <a:ext cx="87002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2415137" y="374022"/>
            <a:ext cx="87002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3339269" y="372182"/>
            <a:ext cx="87002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4263364" y="372182"/>
            <a:ext cx="87002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>
            <a:off x="5184265" y="373147"/>
            <a:ext cx="87002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6099518" y="372182"/>
            <a:ext cx="87002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7020845" y="373147"/>
            <a:ext cx="87002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>
            <a:off x="7936817" y="372182"/>
            <a:ext cx="87002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8860523" y="373147"/>
            <a:ext cx="87002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>
            <a:off x="9787173" y="372182"/>
            <a:ext cx="87002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>
            <a:off x="10705695" y="370342"/>
            <a:ext cx="87002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409" y="493378"/>
            <a:ext cx="914402" cy="629108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1811" y="522514"/>
            <a:ext cx="914402" cy="51206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6213" y="513805"/>
            <a:ext cx="914402" cy="526695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0615" y="526211"/>
            <a:ext cx="914402" cy="51206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9292" y="548641"/>
            <a:ext cx="914402" cy="424225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6281" y="541482"/>
            <a:ext cx="914402" cy="453543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0683" y="539932"/>
            <a:ext cx="914402" cy="424225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7672" y="522514"/>
            <a:ext cx="914402" cy="512065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349" y="541672"/>
            <a:ext cx="914402" cy="420567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3338" y="564706"/>
            <a:ext cx="914402" cy="336499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7740" y="564295"/>
            <a:ext cx="914402" cy="336499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2142" y="545939"/>
            <a:ext cx="914402" cy="395021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ACE835DE-BE83-DB7D-8B59-E1B7425AB77A}"/>
              </a:ext>
            </a:extLst>
          </p:cNvPr>
          <p:cNvSpPr txBox="1"/>
          <p:nvPr/>
        </p:nvSpPr>
        <p:spPr>
          <a:xfrm>
            <a:off x="10127294" y="4324134"/>
            <a:ext cx="52937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/>
              <a:t>52%</a:t>
            </a:r>
          </a:p>
        </p:txBody>
      </p:sp>
      <p:sp>
        <p:nvSpPr>
          <p:cNvPr id="19" name="Flowchart: Extract 18">
            <a:extLst>
              <a:ext uri="{FF2B5EF4-FFF2-40B4-BE49-F238E27FC236}">
                <a16:creationId xmlns:a16="http://schemas.microsoft.com/office/drawing/2014/main" id="{E8F224F8-13B2-FCBD-2497-AB5425248322}"/>
              </a:ext>
            </a:extLst>
          </p:cNvPr>
          <p:cNvSpPr/>
          <p:nvPr/>
        </p:nvSpPr>
        <p:spPr>
          <a:xfrm rot="5400000">
            <a:off x="10341908" y="4556997"/>
            <a:ext cx="175997" cy="160796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4334CC2-4D44-2AB9-F3EC-D25D710B453E}"/>
              </a:ext>
            </a:extLst>
          </p:cNvPr>
          <p:cNvSpPr/>
          <p:nvPr/>
        </p:nvSpPr>
        <p:spPr>
          <a:xfrm>
            <a:off x="493313" y="1455740"/>
            <a:ext cx="995732" cy="116847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0DF4D0B-FFA9-ACD4-7DD9-E6C1064D5E8C}"/>
              </a:ext>
            </a:extLst>
          </p:cNvPr>
          <p:cNvSpPr/>
          <p:nvPr/>
        </p:nvSpPr>
        <p:spPr>
          <a:xfrm>
            <a:off x="473692" y="4322985"/>
            <a:ext cx="995732" cy="278148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799C625-2DB4-A69A-ED31-15C61D6147DA}"/>
              </a:ext>
            </a:extLst>
          </p:cNvPr>
          <p:cNvSpPr/>
          <p:nvPr/>
        </p:nvSpPr>
        <p:spPr>
          <a:xfrm>
            <a:off x="463492" y="4742122"/>
            <a:ext cx="995732" cy="134678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4285B6C-FAEC-95A8-7C86-9F7F37A76D92}"/>
              </a:ext>
            </a:extLst>
          </p:cNvPr>
          <p:cNvSpPr/>
          <p:nvPr/>
        </p:nvSpPr>
        <p:spPr>
          <a:xfrm>
            <a:off x="1428793" y="2088881"/>
            <a:ext cx="995732" cy="876933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6548299-24D0-4E5B-0299-F0816514CE10}"/>
              </a:ext>
            </a:extLst>
          </p:cNvPr>
          <p:cNvCxnSpPr/>
          <p:nvPr/>
        </p:nvCxnSpPr>
        <p:spPr>
          <a:xfrm>
            <a:off x="506928" y="2151270"/>
            <a:ext cx="0" cy="655705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EAB00B51-E8E9-56B6-5ED3-B2E223EE5DD6}"/>
              </a:ext>
            </a:extLst>
          </p:cNvPr>
          <p:cNvSpPr/>
          <p:nvPr/>
        </p:nvSpPr>
        <p:spPr>
          <a:xfrm>
            <a:off x="459786" y="4938104"/>
            <a:ext cx="995732" cy="278148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0348CCF-9843-738D-019F-528013EB166D}"/>
              </a:ext>
            </a:extLst>
          </p:cNvPr>
          <p:cNvSpPr/>
          <p:nvPr/>
        </p:nvSpPr>
        <p:spPr>
          <a:xfrm>
            <a:off x="6870617" y="4854674"/>
            <a:ext cx="995732" cy="22224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35CD0A6-77F0-7A9F-7BE3-B6353FBDE312}"/>
              </a:ext>
            </a:extLst>
          </p:cNvPr>
          <p:cNvSpPr/>
          <p:nvPr/>
        </p:nvSpPr>
        <p:spPr>
          <a:xfrm>
            <a:off x="4158531" y="1812180"/>
            <a:ext cx="995732" cy="72115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2BA2835-9A25-FEF3-4EA5-278D156C88D1}"/>
              </a:ext>
            </a:extLst>
          </p:cNvPr>
          <p:cNvSpPr/>
          <p:nvPr/>
        </p:nvSpPr>
        <p:spPr>
          <a:xfrm>
            <a:off x="0" y="-140680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00FF"/>
                </a:solidFill>
              </a:rPr>
              <a:t>Additional File 1 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16315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ustom 4">
      <a:majorFont>
        <a:latin typeface="Arial"/>
        <a:ea typeface="游ゴシック Light"/>
        <a:cs typeface=""/>
      </a:majorFont>
      <a:minorFont>
        <a:latin typeface="Arial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</TotalTime>
  <Words>140</Words>
  <Application>Microsoft Office PowerPoint</Application>
  <PresentationFormat>Widescreen</PresentationFormat>
  <Paragraphs>17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Aptos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Kitazumi, Ai</dc:creator>
  <cp:lastModifiedBy>Reyes, Benildo</cp:lastModifiedBy>
  <cp:revision>4</cp:revision>
  <dcterms:created xsi:type="dcterms:W3CDTF">2024-08-19T14:05:21Z</dcterms:created>
  <dcterms:modified xsi:type="dcterms:W3CDTF">2024-10-18T13:29:29Z</dcterms:modified>
</cp:coreProperties>
</file>