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A48CD201-7F8E-39F9-3463-CD07D4AB7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3993" b="4700"/>
          <a:stretch/>
        </p:blipFill>
        <p:spPr>
          <a:xfrm flipV="1">
            <a:off x="650929" y="1100378"/>
            <a:ext cx="7810406" cy="547090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A7962B2-3E31-5006-65F4-CA4E589F5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128712"/>
              </p:ext>
            </p:extLst>
          </p:nvPr>
        </p:nvGraphicFramePr>
        <p:xfrm>
          <a:off x="827572" y="632819"/>
          <a:ext cx="7633763" cy="432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672">
                  <a:extLst>
                    <a:ext uri="{9D8B030D-6E8A-4147-A177-3AD203B41FA5}">
                      <a16:colId xmlns:a16="http://schemas.microsoft.com/office/drawing/2014/main" val="3590435292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3766532194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3135491119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3044599867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3937634894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2813005619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1505800455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3590610518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3755786045"/>
                    </a:ext>
                  </a:extLst>
                </a:gridCol>
                <a:gridCol w="696371">
                  <a:extLst>
                    <a:ext uri="{9D8B030D-6E8A-4147-A177-3AD203B41FA5}">
                      <a16:colId xmlns:a16="http://schemas.microsoft.com/office/drawing/2014/main" val="3036950874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1409481798"/>
                    </a:ext>
                  </a:extLst>
                </a:gridCol>
                <a:gridCol w="630672">
                  <a:extLst>
                    <a:ext uri="{9D8B030D-6E8A-4147-A177-3AD203B41FA5}">
                      <a16:colId xmlns:a16="http://schemas.microsoft.com/office/drawing/2014/main" val="4022819927"/>
                    </a:ext>
                  </a:extLst>
                </a:gridCol>
              </a:tblGrid>
              <a:tr h="2818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chr03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chr04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chr05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chr06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chr07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chr08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chr09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chr10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chr11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chr12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60096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5D90198-3B79-4AC2-E288-987AB0C9787A}"/>
              </a:ext>
            </a:extLst>
          </p:cNvPr>
          <p:cNvSpPr/>
          <p:nvPr/>
        </p:nvSpPr>
        <p:spPr bwMode="auto">
          <a:xfrm>
            <a:off x="9212256" y="1035096"/>
            <a:ext cx="431626" cy="190859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38912" tIns="219456" rIns="438912" bIns="21945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9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8C56D-E765-49D3-6D45-116C2E9B7A90}"/>
              </a:ext>
            </a:extLst>
          </p:cNvPr>
          <p:cNvSpPr/>
          <p:nvPr/>
        </p:nvSpPr>
        <p:spPr bwMode="auto">
          <a:xfrm>
            <a:off x="9218941" y="2248277"/>
            <a:ext cx="431626" cy="190859"/>
          </a:xfrm>
          <a:prstGeom prst="rect">
            <a:avLst/>
          </a:prstGeom>
          <a:solidFill>
            <a:srgbClr val="6734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38912" tIns="219456" rIns="438912" bIns="21945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9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728072-1E53-14C7-8147-776346D36B10}"/>
              </a:ext>
            </a:extLst>
          </p:cNvPr>
          <p:cNvSpPr txBox="1"/>
          <p:nvPr/>
        </p:nvSpPr>
        <p:spPr>
          <a:xfrm>
            <a:off x="9642649" y="985694"/>
            <a:ext cx="192654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Parent-1 </a:t>
            </a:r>
          </a:p>
          <a:p>
            <a:pPr lvl="0"/>
            <a:r>
              <a:rPr lang="en-US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(IR8 genome adjusted with IR29 assembly)</a:t>
            </a:r>
          </a:p>
          <a:p>
            <a:pPr lvl="0"/>
            <a:endParaRPr lang="en-US" altLang="en-US" sz="16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r>
              <a:rPr lang="en-US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Parent-2 </a:t>
            </a:r>
          </a:p>
          <a:p>
            <a:r>
              <a:rPr lang="en-US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(N22 genome adjusted with Pokkali assembly)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8668F1-B68E-C028-D413-469D000745EB}"/>
              </a:ext>
            </a:extLst>
          </p:cNvPr>
          <p:cNvSpPr/>
          <p:nvPr/>
        </p:nvSpPr>
        <p:spPr bwMode="auto">
          <a:xfrm rot="16200000">
            <a:off x="8628630" y="4942765"/>
            <a:ext cx="1809561" cy="234312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38912" tIns="219456" rIns="438912" bIns="21945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9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ADD46B-5DB5-A69D-AD24-22994A35891F}"/>
              </a:ext>
            </a:extLst>
          </p:cNvPr>
          <p:cNvSpPr/>
          <p:nvPr/>
        </p:nvSpPr>
        <p:spPr bwMode="auto">
          <a:xfrm rot="16200000">
            <a:off x="9980401" y="4942765"/>
            <a:ext cx="1809561" cy="234312"/>
          </a:xfrm>
          <a:prstGeom prst="rect">
            <a:avLst/>
          </a:prstGeom>
          <a:solidFill>
            <a:srgbClr val="6734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38912" tIns="219456" rIns="438912" bIns="21945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9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7C43EC-0528-D0D1-B2A6-CA6FA73AE50E}"/>
              </a:ext>
            </a:extLst>
          </p:cNvPr>
          <p:cNvSpPr/>
          <p:nvPr/>
        </p:nvSpPr>
        <p:spPr>
          <a:xfrm>
            <a:off x="9426120" y="4445093"/>
            <a:ext cx="214580" cy="67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D575EA-F716-B5EA-2D27-FE11C27E7B5B}"/>
              </a:ext>
            </a:extLst>
          </p:cNvPr>
          <p:cNvSpPr/>
          <p:nvPr/>
        </p:nvSpPr>
        <p:spPr>
          <a:xfrm>
            <a:off x="10777367" y="4603376"/>
            <a:ext cx="214580" cy="67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101F74-2CC3-504C-19C2-8E4A5DAD9563}"/>
              </a:ext>
            </a:extLst>
          </p:cNvPr>
          <p:cNvSpPr/>
          <p:nvPr/>
        </p:nvSpPr>
        <p:spPr>
          <a:xfrm>
            <a:off x="9426120" y="5585114"/>
            <a:ext cx="214580" cy="14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09CF93-00E6-E8AA-7ED0-30F152287F84}"/>
              </a:ext>
            </a:extLst>
          </p:cNvPr>
          <p:cNvSpPr/>
          <p:nvPr/>
        </p:nvSpPr>
        <p:spPr>
          <a:xfrm>
            <a:off x="10774251" y="5542756"/>
            <a:ext cx="214580" cy="14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Manual Input 33">
            <a:extLst>
              <a:ext uri="{FF2B5EF4-FFF2-40B4-BE49-F238E27FC236}">
                <a16:creationId xmlns:a16="http://schemas.microsoft.com/office/drawing/2014/main" id="{ACC60CE8-E00C-710B-362E-B7C95D88C172}"/>
              </a:ext>
            </a:extLst>
          </p:cNvPr>
          <p:cNvSpPr/>
          <p:nvPr/>
        </p:nvSpPr>
        <p:spPr>
          <a:xfrm>
            <a:off x="9648034" y="4445093"/>
            <a:ext cx="1123252" cy="85306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 w 10000"/>
              <a:gd name="connsiteY0" fmla="*/ 0 h 10814"/>
              <a:gd name="connsiteX1" fmla="*/ 10000 w 10000"/>
              <a:gd name="connsiteY1" fmla="*/ 814 h 10814"/>
              <a:gd name="connsiteX2" fmla="*/ 10000 w 10000"/>
              <a:gd name="connsiteY2" fmla="*/ 10814 h 10814"/>
              <a:gd name="connsiteX3" fmla="*/ 0 w 10000"/>
              <a:gd name="connsiteY3" fmla="*/ 10814 h 10814"/>
              <a:gd name="connsiteX4" fmla="*/ 48 w 10000"/>
              <a:gd name="connsiteY4" fmla="*/ 0 h 10814"/>
              <a:gd name="connsiteX0" fmla="*/ 5 w 9957"/>
              <a:gd name="connsiteY0" fmla="*/ 0 h 10814"/>
              <a:gd name="connsiteX1" fmla="*/ 9957 w 9957"/>
              <a:gd name="connsiteY1" fmla="*/ 814 h 10814"/>
              <a:gd name="connsiteX2" fmla="*/ 9957 w 9957"/>
              <a:gd name="connsiteY2" fmla="*/ 10814 h 10814"/>
              <a:gd name="connsiteX3" fmla="*/ 5 w 9957"/>
              <a:gd name="connsiteY3" fmla="*/ 7640 h 10814"/>
              <a:gd name="connsiteX4" fmla="*/ 5 w 9957"/>
              <a:gd name="connsiteY4" fmla="*/ 0 h 10814"/>
              <a:gd name="connsiteX0" fmla="*/ 5 w 10000"/>
              <a:gd name="connsiteY0" fmla="*/ 0 h 8782"/>
              <a:gd name="connsiteX1" fmla="*/ 10000 w 10000"/>
              <a:gd name="connsiteY1" fmla="*/ 753 h 8782"/>
              <a:gd name="connsiteX2" fmla="*/ 10000 w 10000"/>
              <a:gd name="connsiteY2" fmla="*/ 8782 h 8782"/>
              <a:gd name="connsiteX3" fmla="*/ 5 w 10000"/>
              <a:gd name="connsiteY3" fmla="*/ 7065 h 8782"/>
              <a:gd name="connsiteX4" fmla="*/ 5 w 10000"/>
              <a:gd name="connsiteY4" fmla="*/ 0 h 8782"/>
              <a:gd name="connsiteX0" fmla="*/ 5 w 10000"/>
              <a:gd name="connsiteY0" fmla="*/ 0 h 10000"/>
              <a:gd name="connsiteX1" fmla="*/ 10000 w 10000"/>
              <a:gd name="connsiteY1" fmla="*/ 1929 h 10000"/>
              <a:gd name="connsiteX2" fmla="*/ 10000 w 10000"/>
              <a:gd name="connsiteY2" fmla="*/ 10000 h 10000"/>
              <a:gd name="connsiteX3" fmla="*/ 5 w 10000"/>
              <a:gd name="connsiteY3" fmla="*/ 8045 h 10000"/>
              <a:gd name="connsiteX4" fmla="*/ 5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5" y="0"/>
                </a:moveTo>
                <a:lnTo>
                  <a:pt x="10000" y="1929"/>
                </a:lnTo>
                <a:lnTo>
                  <a:pt x="10000" y="10000"/>
                </a:lnTo>
                <a:lnTo>
                  <a:pt x="5" y="8045"/>
                </a:lnTo>
                <a:cubicBezTo>
                  <a:pt x="21" y="4248"/>
                  <a:pt x="-11" y="3796"/>
                  <a:pt x="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8000">
                  <a:alpha val="38000"/>
                </a:srgbClr>
              </a:gs>
              <a:gs pos="52000">
                <a:schemeClr val="bg1">
                  <a:alpha val="45000"/>
                </a:schemeClr>
              </a:gs>
              <a:gs pos="100000">
                <a:srgbClr val="673499">
                  <a:alpha val="41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Manual Input 33">
            <a:extLst>
              <a:ext uri="{FF2B5EF4-FFF2-40B4-BE49-F238E27FC236}">
                <a16:creationId xmlns:a16="http://schemas.microsoft.com/office/drawing/2014/main" id="{AC4BB912-47D3-B4AE-0A1A-D9F32D77BFA6}"/>
              </a:ext>
            </a:extLst>
          </p:cNvPr>
          <p:cNvSpPr/>
          <p:nvPr/>
        </p:nvSpPr>
        <p:spPr>
          <a:xfrm>
            <a:off x="9655710" y="5553210"/>
            <a:ext cx="1116513" cy="16876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 w 10000"/>
              <a:gd name="connsiteY0" fmla="*/ 0 h 10814"/>
              <a:gd name="connsiteX1" fmla="*/ 10000 w 10000"/>
              <a:gd name="connsiteY1" fmla="*/ 814 h 10814"/>
              <a:gd name="connsiteX2" fmla="*/ 10000 w 10000"/>
              <a:gd name="connsiteY2" fmla="*/ 10814 h 10814"/>
              <a:gd name="connsiteX3" fmla="*/ 0 w 10000"/>
              <a:gd name="connsiteY3" fmla="*/ 10814 h 10814"/>
              <a:gd name="connsiteX4" fmla="*/ 48 w 10000"/>
              <a:gd name="connsiteY4" fmla="*/ 0 h 10814"/>
              <a:gd name="connsiteX0" fmla="*/ 5 w 9957"/>
              <a:gd name="connsiteY0" fmla="*/ 0 h 10814"/>
              <a:gd name="connsiteX1" fmla="*/ 9957 w 9957"/>
              <a:gd name="connsiteY1" fmla="*/ 814 h 10814"/>
              <a:gd name="connsiteX2" fmla="*/ 9957 w 9957"/>
              <a:gd name="connsiteY2" fmla="*/ 10814 h 10814"/>
              <a:gd name="connsiteX3" fmla="*/ 5 w 9957"/>
              <a:gd name="connsiteY3" fmla="*/ 7640 h 10814"/>
              <a:gd name="connsiteX4" fmla="*/ 5 w 9957"/>
              <a:gd name="connsiteY4" fmla="*/ 0 h 10814"/>
              <a:gd name="connsiteX0" fmla="*/ 5 w 10000"/>
              <a:gd name="connsiteY0" fmla="*/ 0 h 8782"/>
              <a:gd name="connsiteX1" fmla="*/ 10000 w 10000"/>
              <a:gd name="connsiteY1" fmla="*/ 753 h 8782"/>
              <a:gd name="connsiteX2" fmla="*/ 10000 w 10000"/>
              <a:gd name="connsiteY2" fmla="*/ 8782 h 8782"/>
              <a:gd name="connsiteX3" fmla="*/ 5 w 10000"/>
              <a:gd name="connsiteY3" fmla="*/ 7065 h 8782"/>
              <a:gd name="connsiteX4" fmla="*/ 5 w 10000"/>
              <a:gd name="connsiteY4" fmla="*/ 0 h 8782"/>
              <a:gd name="connsiteX0" fmla="*/ 5 w 10000"/>
              <a:gd name="connsiteY0" fmla="*/ 0 h 10000"/>
              <a:gd name="connsiteX1" fmla="*/ 10000 w 10000"/>
              <a:gd name="connsiteY1" fmla="*/ 1929 h 10000"/>
              <a:gd name="connsiteX2" fmla="*/ 10000 w 10000"/>
              <a:gd name="connsiteY2" fmla="*/ 10000 h 10000"/>
              <a:gd name="connsiteX3" fmla="*/ 5 w 10000"/>
              <a:gd name="connsiteY3" fmla="*/ 8045 h 10000"/>
              <a:gd name="connsiteX4" fmla="*/ 5 w 10000"/>
              <a:gd name="connsiteY4" fmla="*/ 0 h 10000"/>
              <a:gd name="connsiteX0" fmla="*/ 5 w 10000"/>
              <a:gd name="connsiteY0" fmla="*/ 2004 h 12004"/>
              <a:gd name="connsiteX1" fmla="*/ 9937 w 10000"/>
              <a:gd name="connsiteY1" fmla="*/ 0 h 12004"/>
              <a:gd name="connsiteX2" fmla="*/ 10000 w 10000"/>
              <a:gd name="connsiteY2" fmla="*/ 12004 h 12004"/>
              <a:gd name="connsiteX3" fmla="*/ 5 w 10000"/>
              <a:gd name="connsiteY3" fmla="*/ 10049 h 12004"/>
              <a:gd name="connsiteX4" fmla="*/ 5 w 10000"/>
              <a:gd name="connsiteY4" fmla="*/ 2004 h 12004"/>
              <a:gd name="connsiteX0" fmla="*/ 5 w 9940"/>
              <a:gd name="connsiteY0" fmla="*/ 2004 h 10049"/>
              <a:gd name="connsiteX1" fmla="*/ 9937 w 9940"/>
              <a:gd name="connsiteY1" fmla="*/ 0 h 10049"/>
              <a:gd name="connsiteX2" fmla="*/ 9906 w 9940"/>
              <a:gd name="connsiteY2" fmla="*/ 7242 h 10049"/>
              <a:gd name="connsiteX3" fmla="*/ 5 w 9940"/>
              <a:gd name="connsiteY3" fmla="*/ 10049 h 10049"/>
              <a:gd name="connsiteX4" fmla="*/ 5 w 9940"/>
              <a:gd name="connsiteY4" fmla="*/ 2004 h 1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0" h="10049">
                <a:moveTo>
                  <a:pt x="5" y="2004"/>
                </a:moveTo>
                <a:lnTo>
                  <a:pt x="9937" y="0"/>
                </a:lnTo>
                <a:cubicBezTo>
                  <a:pt x="9958" y="4001"/>
                  <a:pt x="9885" y="3241"/>
                  <a:pt x="9906" y="7242"/>
                </a:cubicBezTo>
                <a:lnTo>
                  <a:pt x="5" y="10049"/>
                </a:lnTo>
                <a:cubicBezTo>
                  <a:pt x="21" y="6252"/>
                  <a:pt x="-11" y="5800"/>
                  <a:pt x="5" y="2004"/>
                </a:cubicBezTo>
                <a:close/>
              </a:path>
            </a:pathLst>
          </a:custGeom>
          <a:gradFill flip="none" rotWithShape="1">
            <a:gsLst>
              <a:gs pos="100000">
                <a:srgbClr val="319831">
                  <a:alpha val="43000"/>
                </a:srgbClr>
              </a:gs>
              <a:gs pos="0">
                <a:srgbClr val="673499">
                  <a:alpha val="47000"/>
                </a:srgbClr>
              </a:gs>
              <a:gs pos="52000">
                <a:schemeClr val="bg1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8BC308-51F0-6CAF-0290-C65882AC7FB3}"/>
              </a:ext>
            </a:extLst>
          </p:cNvPr>
          <p:cNvSpPr/>
          <p:nvPr/>
        </p:nvSpPr>
        <p:spPr>
          <a:xfrm>
            <a:off x="9127816" y="4155140"/>
            <a:ext cx="2564257" cy="1809562"/>
          </a:xfrm>
          <a:prstGeom prst="roundRect">
            <a:avLst>
              <a:gd name="adj" fmla="val 414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D788FDF-B104-3608-6522-D170D5B12EAE}"/>
              </a:ext>
            </a:extLst>
          </p:cNvPr>
          <p:cNvCxnSpPr/>
          <p:nvPr/>
        </p:nvCxnSpPr>
        <p:spPr>
          <a:xfrm flipH="1" flipV="1">
            <a:off x="8116312" y="4313055"/>
            <a:ext cx="1011504" cy="290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E34F1EC-8EA0-90D8-4A52-D7AF6662D8F5}"/>
              </a:ext>
            </a:extLst>
          </p:cNvPr>
          <p:cNvSpPr txBox="1"/>
          <p:nvPr/>
        </p:nvSpPr>
        <p:spPr>
          <a:xfrm>
            <a:off x="10997895" y="4179729"/>
            <a:ext cx="11941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pair1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8A030A-ED17-882A-015F-035F4AF315E8}"/>
              </a:ext>
            </a:extLst>
          </p:cNvPr>
          <p:cNvSpPr txBox="1"/>
          <p:nvPr/>
        </p:nvSpPr>
        <p:spPr>
          <a:xfrm>
            <a:off x="10958799" y="4764786"/>
            <a:ext cx="11941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pair2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96D0B6-2245-CDE6-14BF-DC43832BE40F}"/>
              </a:ext>
            </a:extLst>
          </p:cNvPr>
          <p:cNvSpPr txBox="1"/>
          <p:nvPr/>
        </p:nvSpPr>
        <p:spPr>
          <a:xfrm>
            <a:off x="10967272" y="5249497"/>
            <a:ext cx="7248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pair3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D7CF3D-94BA-ED40-22D9-AAD681A6E2F6}"/>
              </a:ext>
            </a:extLst>
          </p:cNvPr>
          <p:cNvSpPr txBox="1"/>
          <p:nvPr/>
        </p:nvSpPr>
        <p:spPr>
          <a:xfrm>
            <a:off x="10984806" y="5444979"/>
            <a:ext cx="5562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pair4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0D191A-E4F7-080B-9A65-7B5C5D855296}"/>
              </a:ext>
            </a:extLst>
          </p:cNvPr>
          <p:cNvSpPr txBox="1"/>
          <p:nvPr/>
        </p:nvSpPr>
        <p:spPr>
          <a:xfrm>
            <a:off x="11019872" y="5691354"/>
            <a:ext cx="5562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pair5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63CE1A-4C60-9551-AA80-F2A3291C9AF9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9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33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48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2024-10-18T13:36:32Z</dcterms:modified>
</cp:coreProperties>
</file>